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7" r:id="rId2"/>
  </p:sldMasterIdLst>
  <p:notesMasterIdLst>
    <p:notesMasterId r:id="rId94"/>
  </p:notesMasterIdLst>
  <p:handoutMasterIdLst>
    <p:handoutMasterId r:id="rId95"/>
  </p:handoutMasterIdLst>
  <p:sldIdLst>
    <p:sldId id="342" r:id="rId3"/>
    <p:sldId id="257" r:id="rId4"/>
    <p:sldId id="267" r:id="rId5"/>
    <p:sldId id="340" r:id="rId6"/>
    <p:sldId id="341" r:id="rId7"/>
    <p:sldId id="275" r:id="rId8"/>
    <p:sldId id="368" r:id="rId9"/>
    <p:sldId id="372" r:id="rId10"/>
    <p:sldId id="373" r:id="rId11"/>
    <p:sldId id="405" r:id="rId12"/>
    <p:sldId id="408" r:id="rId13"/>
    <p:sldId id="430" r:id="rId14"/>
    <p:sldId id="375" r:id="rId15"/>
    <p:sldId id="376" r:id="rId16"/>
    <p:sldId id="377" r:id="rId17"/>
    <p:sldId id="378" r:id="rId18"/>
    <p:sldId id="379" r:id="rId19"/>
    <p:sldId id="380" r:id="rId20"/>
    <p:sldId id="381" r:id="rId21"/>
    <p:sldId id="411" r:id="rId22"/>
    <p:sldId id="412" r:id="rId23"/>
    <p:sldId id="413" r:id="rId24"/>
    <p:sldId id="414" r:id="rId25"/>
    <p:sldId id="415" r:id="rId26"/>
    <p:sldId id="416" r:id="rId27"/>
    <p:sldId id="417" r:id="rId28"/>
    <p:sldId id="418" r:id="rId29"/>
    <p:sldId id="419" r:id="rId30"/>
    <p:sldId id="420" r:id="rId31"/>
    <p:sldId id="421" r:id="rId32"/>
    <p:sldId id="422" r:id="rId33"/>
    <p:sldId id="423" r:id="rId34"/>
    <p:sldId id="424" r:id="rId35"/>
    <p:sldId id="425" r:id="rId36"/>
    <p:sldId id="426" r:id="rId37"/>
    <p:sldId id="428" r:id="rId38"/>
    <p:sldId id="429"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371" r:id="rId60"/>
    <p:sldId id="343" r:id="rId61"/>
    <p:sldId id="344" r:id="rId62"/>
    <p:sldId id="346" r:id="rId63"/>
    <p:sldId id="347" r:id="rId64"/>
    <p:sldId id="350" r:id="rId65"/>
    <p:sldId id="351" r:id="rId66"/>
    <p:sldId id="353" r:id="rId67"/>
    <p:sldId id="354" r:id="rId68"/>
    <p:sldId id="355" r:id="rId69"/>
    <p:sldId id="356" r:id="rId70"/>
    <p:sldId id="364" r:id="rId71"/>
    <p:sldId id="365" r:id="rId72"/>
    <p:sldId id="366" r:id="rId73"/>
    <p:sldId id="369" r:id="rId74"/>
    <p:sldId id="367" r:id="rId75"/>
    <p:sldId id="299" r:id="rId76"/>
    <p:sldId id="300" r:id="rId77"/>
    <p:sldId id="301" r:id="rId78"/>
    <p:sldId id="302" r:id="rId79"/>
    <p:sldId id="303" r:id="rId80"/>
    <p:sldId id="304" r:id="rId81"/>
    <p:sldId id="305" r:id="rId82"/>
    <p:sldId id="306" r:id="rId83"/>
    <p:sldId id="307" r:id="rId84"/>
    <p:sldId id="308" r:id="rId85"/>
    <p:sldId id="309" r:id="rId86"/>
    <p:sldId id="310" r:id="rId87"/>
    <p:sldId id="311" r:id="rId88"/>
    <p:sldId id="323" r:id="rId89"/>
    <p:sldId id="324" r:id="rId90"/>
    <p:sldId id="325" r:id="rId91"/>
    <p:sldId id="326" r:id="rId92"/>
    <p:sldId id="327" r:id="rId9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B1EA66"/>
    <a:srgbClr val="33CC33"/>
    <a:srgbClr val="0033CC"/>
    <a:srgbClr val="FF6600"/>
    <a:srgbClr val="66FF99"/>
    <a:srgbClr val="99FF99"/>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6" autoAdjust="0"/>
    <p:restoredTop sz="94485" autoAdjust="0"/>
  </p:normalViewPr>
  <p:slideViewPr>
    <p:cSldViewPr>
      <p:cViewPr varScale="1">
        <p:scale>
          <a:sx n="69" d="100"/>
          <a:sy n="69" d="100"/>
        </p:scale>
        <p:origin x="1148" y="40"/>
      </p:cViewPr>
      <p:guideLst>
        <p:guide orient="horz" pos="2160"/>
        <p:guide pos="2880"/>
      </p:guideLst>
    </p:cSldViewPr>
  </p:slideViewPr>
  <p:notesTextViewPr>
    <p:cViewPr>
      <p:scale>
        <a:sx n="1" d="1"/>
        <a:sy n="1" d="1"/>
      </p:scale>
      <p:origin x="0" y="0"/>
    </p:cViewPr>
  </p:notesTextViewPr>
  <p:notesViewPr>
    <p:cSldViewPr>
      <p:cViewPr varScale="1">
        <p:scale>
          <a:sx n="73" d="100"/>
          <a:sy n="73" d="100"/>
        </p:scale>
        <p:origin x="-2238" y="-108"/>
      </p:cViewPr>
      <p:guideLst>
        <p:guide orient="horz" pos="2880"/>
        <p:guide pos="2160"/>
      </p:guideLst>
    </p:cSldViewPr>
  </p:notesViewPr>
  <p:gridSpacing cx="72033" cy="72033"/>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E5144-FCA5-4ACF-B8FB-A49FB166514A}" type="doc">
      <dgm:prSet loTypeId="urn:microsoft.com/office/officeart/2005/8/layout/target2" loCatId="relationship" qsTypeId="urn:microsoft.com/office/officeart/2005/8/quickstyle/simple4" qsCatId="simple" csTypeId="urn:microsoft.com/office/officeart/2005/8/colors/colorful1#1" csCatId="colorful" phldr="1"/>
      <dgm:spPr/>
      <dgm:t>
        <a:bodyPr/>
        <a:lstStyle/>
        <a:p>
          <a:endParaRPr lang="zh-CN" altLang="en-US"/>
        </a:p>
      </dgm:t>
    </dgm:pt>
    <dgm:pt modelId="{9CCFDB7F-FDFC-46E9-AA15-D685DF54AC66}">
      <dgm:prSet phldrT="[文本]"/>
      <dgm:spPr>
        <a:solidFill>
          <a:schemeClr val="accent5">
            <a:lumMod val="75000"/>
          </a:schemeClr>
        </a:solidFill>
      </dgm:spPr>
      <dgm:t>
        <a:bodyPr/>
        <a:lstStyle/>
        <a:p>
          <a:r>
            <a:rPr lang="en-US" altLang="zh-CN" dirty="0"/>
            <a:t>Database Software</a:t>
          </a:r>
          <a:endParaRPr lang="zh-CN" altLang="en-US" dirty="0"/>
        </a:p>
      </dgm:t>
    </dgm:pt>
    <dgm:pt modelId="{8B24E253-50D8-470D-86B8-ABA9D8218D65}" type="parTrans" cxnId="{72F37884-320D-468D-8623-1F19D5223C08}">
      <dgm:prSet/>
      <dgm:spPr/>
      <dgm:t>
        <a:bodyPr/>
        <a:lstStyle/>
        <a:p>
          <a:endParaRPr lang="zh-CN" altLang="en-US"/>
        </a:p>
      </dgm:t>
    </dgm:pt>
    <dgm:pt modelId="{6189C9DE-00E9-45F3-BA27-A9DFA3AAF447}" type="sibTrans" cxnId="{72F37884-320D-468D-8623-1F19D5223C08}">
      <dgm:prSet/>
      <dgm:spPr/>
      <dgm:t>
        <a:bodyPr/>
        <a:lstStyle/>
        <a:p>
          <a:endParaRPr lang="zh-CN" altLang="en-US"/>
        </a:p>
      </dgm:t>
    </dgm:pt>
    <dgm:pt modelId="{36690587-4ED1-460E-8947-2FF9B80B5AA1}">
      <dgm:prSet phldrT="[文本]"/>
      <dgm:spPr/>
      <dgm:t>
        <a:bodyPr/>
        <a:lstStyle/>
        <a:p>
          <a:r>
            <a:rPr lang="en-US" altLang="zh-CN" dirty="0"/>
            <a:t>Database</a:t>
          </a:r>
        </a:p>
        <a:p>
          <a:r>
            <a:rPr lang="en-US" altLang="zh-CN" dirty="0"/>
            <a:t>Client</a:t>
          </a:r>
          <a:endParaRPr lang="zh-CN" altLang="en-US" dirty="0"/>
        </a:p>
      </dgm:t>
    </dgm:pt>
    <dgm:pt modelId="{062C6D87-139B-4B2C-A7F8-6DCCB5AD69C9}" type="parTrans" cxnId="{4260484F-1E65-4D4B-B451-C2D9E90468B2}">
      <dgm:prSet/>
      <dgm:spPr/>
      <dgm:t>
        <a:bodyPr/>
        <a:lstStyle/>
        <a:p>
          <a:endParaRPr lang="zh-CN" altLang="en-US"/>
        </a:p>
      </dgm:t>
    </dgm:pt>
    <dgm:pt modelId="{924B94DE-7E5B-4371-954B-17B067646C0A}" type="sibTrans" cxnId="{4260484F-1E65-4D4B-B451-C2D9E90468B2}">
      <dgm:prSet/>
      <dgm:spPr/>
      <dgm:t>
        <a:bodyPr/>
        <a:lstStyle/>
        <a:p>
          <a:endParaRPr lang="zh-CN" altLang="en-US"/>
        </a:p>
      </dgm:t>
    </dgm:pt>
    <dgm:pt modelId="{838ED88B-096E-414D-960E-8D6A22B01AF1}">
      <dgm:prSet phldrT="[文本]"/>
      <dgm:spPr/>
      <dgm:t>
        <a:bodyPr/>
        <a:lstStyle/>
        <a:p>
          <a:r>
            <a:rPr lang="en-US" altLang="zh-CN" dirty="0"/>
            <a:t>Database</a:t>
          </a:r>
        </a:p>
        <a:p>
          <a:r>
            <a:rPr lang="en-US" altLang="zh-CN" dirty="0"/>
            <a:t>Server</a:t>
          </a:r>
          <a:endParaRPr lang="zh-CN" altLang="en-US" dirty="0"/>
        </a:p>
      </dgm:t>
    </dgm:pt>
    <dgm:pt modelId="{61D91DE9-D428-4DF7-9911-0D2FFACB176A}" type="parTrans" cxnId="{8D952065-148E-4588-8F46-952C85ACD32F}">
      <dgm:prSet/>
      <dgm:spPr/>
      <dgm:t>
        <a:bodyPr/>
        <a:lstStyle/>
        <a:p>
          <a:endParaRPr lang="zh-CN" altLang="en-US"/>
        </a:p>
      </dgm:t>
    </dgm:pt>
    <dgm:pt modelId="{F579C185-FED2-403F-99D2-B332314BE266}" type="sibTrans" cxnId="{8D952065-148E-4588-8F46-952C85ACD32F}">
      <dgm:prSet/>
      <dgm:spPr/>
      <dgm:t>
        <a:bodyPr/>
        <a:lstStyle/>
        <a:p>
          <a:endParaRPr lang="zh-CN" altLang="en-US"/>
        </a:p>
      </dgm:t>
    </dgm:pt>
    <dgm:pt modelId="{317ADED9-CB3E-4515-8563-F788DF0C329C}">
      <dgm:prSet phldrT="[文本]"/>
      <dgm:spPr/>
      <dgm:t>
        <a:bodyPr/>
        <a:lstStyle/>
        <a:p>
          <a:r>
            <a:rPr lang="en-US" altLang="zh-CN" dirty="0"/>
            <a:t>Operation System</a:t>
          </a:r>
          <a:endParaRPr lang="zh-CN" altLang="en-US" dirty="0"/>
        </a:p>
      </dgm:t>
    </dgm:pt>
    <dgm:pt modelId="{F32DAAAC-DB56-4520-AC4C-A5DAD4828BDD}" type="parTrans" cxnId="{A34E5484-5EAC-4F12-9636-DD364B81DDAC}">
      <dgm:prSet/>
      <dgm:spPr/>
      <dgm:t>
        <a:bodyPr/>
        <a:lstStyle/>
        <a:p>
          <a:endParaRPr lang="zh-CN" altLang="en-US"/>
        </a:p>
      </dgm:t>
    </dgm:pt>
    <dgm:pt modelId="{34307CAF-A4CD-4F44-B358-2F9E81EC18AC}" type="sibTrans" cxnId="{A34E5484-5EAC-4F12-9636-DD364B81DDAC}">
      <dgm:prSet/>
      <dgm:spPr/>
      <dgm:t>
        <a:bodyPr/>
        <a:lstStyle/>
        <a:p>
          <a:endParaRPr lang="zh-CN" altLang="en-US"/>
        </a:p>
      </dgm:t>
    </dgm:pt>
    <dgm:pt modelId="{6C1E012F-BA3F-42E6-9266-B3FEB913898C}">
      <dgm:prSet phldrT="[文本]"/>
      <dgm:spPr/>
      <dgm:t>
        <a:bodyPr/>
        <a:lstStyle/>
        <a:p>
          <a:r>
            <a:rPr lang="en-US" altLang="zh-CN" dirty="0"/>
            <a:t>Processer</a:t>
          </a:r>
          <a:endParaRPr lang="zh-CN" altLang="en-US" dirty="0"/>
        </a:p>
      </dgm:t>
    </dgm:pt>
    <dgm:pt modelId="{0978587B-9C28-4F03-80FD-CB149CF6B6CA}" type="parTrans" cxnId="{49E17D49-2C36-477B-9B12-123AC2E15911}">
      <dgm:prSet/>
      <dgm:spPr/>
      <dgm:t>
        <a:bodyPr/>
        <a:lstStyle/>
        <a:p>
          <a:endParaRPr lang="zh-CN" altLang="en-US"/>
        </a:p>
      </dgm:t>
    </dgm:pt>
    <dgm:pt modelId="{A581D08D-B85D-4C67-873A-AD162A47FDF7}" type="sibTrans" cxnId="{49E17D49-2C36-477B-9B12-123AC2E15911}">
      <dgm:prSet/>
      <dgm:spPr/>
      <dgm:t>
        <a:bodyPr/>
        <a:lstStyle/>
        <a:p>
          <a:endParaRPr lang="zh-CN" altLang="en-US"/>
        </a:p>
      </dgm:t>
    </dgm:pt>
    <dgm:pt modelId="{3B68283D-F92A-4D47-9701-099796B6AE72}">
      <dgm:prSet phldrT="[文本]"/>
      <dgm:spPr/>
      <dgm:t>
        <a:bodyPr/>
        <a:lstStyle/>
        <a:p>
          <a:r>
            <a:rPr lang="en-US" altLang="zh-CN" dirty="0"/>
            <a:t>Memory</a:t>
          </a:r>
          <a:endParaRPr lang="zh-CN" altLang="en-US" dirty="0"/>
        </a:p>
      </dgm:t>
    </dgm:pt>
    <dgm:pt modelId="{6667198F-836E-4490-8689-5A24A41D2B8D}" type="parTrans" cxnId="{85C1217F-5CC0-4C1C-B906-505BF3351917}">
      <dgm:prSet/>
      <dgm:spPr/>
      <dgm:t>
        <a:bodyPr/>
        <a:lstStyle/>
        <a:p>
          <a:endParaRPr lang="zh-CN" altLang="en-US"/>
        </a:p>
      </dgm:t>
    </dgm:pt>
    <dgm:pt modelId="{A1DDD1BB-34C9-4E04-8E8B-56DBBAB5AAE2}" type="sibTrans" cxnId="{85C1217F-5CC0-4C1C-B906-505BF3351917}">
      <dgm:prSet/>
      <dgm:spPr/>
      <dgm:t>
        <a:bodyPr/>
        <a:lstStyle/>
        <a:p>
          <a:endParaRPr lang="zh-CN" altLang="en-US"/>
        </a:p>
      </dgm:t>
    </dgm:pt>
    <dgm:pt modelId="{74BB9516-05FA-4C2B-9A4D-1EEDC5CB9430}">
      <dgm:prSet phldrT="[文本]"/>
      <dgm:spPr/>
      <dgm:t>
        <a:bodyPr/>
        <a:lstStyle/>
        <a:p>
          <a:r>
            <a:rPr lang="en-US" altLang="zh-CN" dirty="0"/>
            <a:t>Storage System</a:t>
          </a:r>
          <a:endParaRPr lang="zh-CN" altLang="en-US" dirty="0"/>
        </a:p>
      </dgm:t>
    </dgm:pt>
    <dgm:pt modelId="{3AB002CA-4B69-4272-B78C-4A739A2DC657}" type="parTrans" cxnId="{9B1E2BF3-B017-46AF-ADD1-17B40190F2C0}">
      <dgm:prSet/>
      <dgm:spPr/>
      <dgm:t>
        <a:bodyPr/>
        <a:lstStyle/>
        <a:p>
          <a:endParaRPr lang="zh-CN" altLang="en-US"/>
        </a:p>
      </dgm:t>
    </dgm:pt>
    <dgm:pt modelId="{160D58AF-C334-4A21-8FE4-EEA229A2D69F}" type="sibTrans" cxnId="{9B1E2BF3-B017-46AF-ADD1-17B40190F2C0}">
      <dgm:prSet/>
      <dgm:spPr/>
      <dgm:t>
        <a:bodyPr/>
        <a:lstStyle/>
        <a:p>
          <a:endParaRPr lang="zh-CN" altLang="en-US"/>
        </a:p>
      </dgm:t>
    </dgm:pt>
    <dgm:pt modelId="{AC721A96-5DD2-487D-9E38-E42A4A5800E1}">
      <dgm:prSet phldrT="[文本]"/>
      <dgm:spPr/>
      <dgm:t>
        <a:bodyPr/>
        <a:lstStyle/>
        <a:p>
          <a:r>
            <a:rPr lang="en-US" altLang="zh-CN" dirty="0"/>
            <a:t>DAS(SAS/SATA)</a:t>
          </a:r>
          <a:endParaRPr lang="zh-CN" altLang="en-US" dirty="0"/>
        </a:p>
      </dgm:t>
    </dgm:pt>
    <dgm:pt modelId="{A0ED358B-9532-4EB1-A24B-20588E57A0A0}" type="parTrans" cxnId="{96594A32-C859-462E-A99A-A5045BB5334E}">
      <dgm:prSet/>
      <dgm:spPr/>
      <dgm:t>
        <a:bodyPr/>
        <a:lstStyle/>
        <a:p>
          <a:endParaRPr lang="zh-CN" altLang="en-US"/>
        </a:p>
      </dgm:t>
    </dgm:pt>
    <dgm:pt modelId="{E93B8682-9CB8-4F5F-85B2-A63B374D79EF}" type="sibTrans" cxnId="{96594A32-C859-462E-A99A-A5045BB5334E}">
      <dgm:prSet/>
      <dgm:spPr/>
      <dgm:t>
        <a:bodyPr/>
        <a:lstStyle/>
        <a:p>
          <a:endParaRPr lang="zh-CN" altLang="en-US"/>
        </a:p>
      </dgm:t>
    </dgm:pt>
    <dgm:pt modelId="{2DFC67E4-BF3C-49AF-8496-7AD9FE4C7DED}">
      <dgm:prSet phldrT="[文本]"/>
      <dgm:spPr/>
      <dgm:t>
        <a:bodyPr/>
        <a:lstStyle/>
        <a:p>
          <a:r>
            <a:rPr lang="en-US" altLang="zh-CN" dirty="0"/>
            <a:t>SAN(FC/iSCSI)</a:t>
          </a:r>
          <a:endParaRPr lang="zh-CN" altLang="en-US" dirty="0"/>
        </a:p>
      </dgm:t>
    </dgm:pt>
    <dgm:pt modelId="{B2B58360-E2E3-4DD7-BD21-ADB1D2028CBB}" type="parTrans" cxnId="{95AE08D7-5CD4-4B1A-ABDD-F1D7B761049A}">
      <dgm:prSet/>
      <dgm:spPr/>
      <dgm:t>
        <a:bodyPr/>
        <a:lstStyle/>
        <a:p>
          <a:endParaRPr lang="zh-CN" altLang="en-US"/>
        </a:p>
      </dgm:t>
    </dgm:pt>
    <dgm:pt modelId="{7A1CC664-840E-4A11-BED2-F5D5551AFC3C}" type="sibTrans" cxnId="{95AE08D7-5CD4-4B1A-ABDD-F1D7B761049A}">
      <dgm:prSet/>
      <dgm:spPr/>
      <dgm:t>
        <a:bodyPr/>
        <a:lstStyle/>
        <a:p>
          <a:endParaRPr lang="zh-CN" altLang="en-US"/>
        </a:p>
      </dgm:t>
    </dgm:pt>
    <dgm:pt modelId="{4A6BE1D4-6044-4DFB-916B-D5271BB0C50B}" type="pres">
      <dgm:prSet presAssocID="{B23E5144-FCA5-4ACF-B8FB-A49FB166514A}" presName="Name0" presStyleCnt="0">
        <dgm:presLayoutVars>
          <dgm:chMax val="3"/>
          <dgm:chPref val="1"/>
          <dgm:dir/>
          <dgm:animLvl val="lvl"/>
          <dgm:resizeHandles/>
        </dgm:presLayoutVars>
      </dgm:prSet>
      <dgm:spPr/>
      <dgm:t>
        <a:bodyPr/>
        <a:lstStyle/>
        <a:p>
          <a:endParaRPr lang="zh-CN" altLang="en-US"/>
        </a:p>
      </dgm:t>
    </dgm:pt>
    <dgm:pt modelId="{159AE468-1BB7-42E9-94C0-DA18233841C2}" type="pres">
      <dgm:prSet presAssocID="{B23E5144-FCA5-4ACF-B8FB-A49FB166514A}" presName="outerBox" presStyleCnt="0"/>
      <dgm:spPr/>
    </dgm:pt>
    <dgm:pt modelId="{E9FB00D9-EDA8-484A-9F1E-16DDD72988D9}" type="pres">
      <dgm:prSet presAssocID="{B23E5144-FCA5-4ACF-B8FB-A49FB166514A}" presName="outerBoxParent" presStyleLbl="node1" presStyleIdx="0" presStyleCnt="3" custLinFactNeighborX="3704" custLinFactNeighborY="-10022"/>
      <dgm:spPr/>
      <dgm:t>
        <a:bodyPr/>
        <a:lstStyle/>
        <a:p>
          <a:endParaRPr lang="zh-CN" altLang="en-US"/>
        </a:p>
      </dgm:t>
    </dgm:pt>
    <dgm:pt modelId="{C3FDDD78-BA3F-41EA-8B8F-D0B515851DA5}" type="pres">
      <dgm:prSet presAssocID="{B23E5144-FCA5-4ACF-B8FB-A49FB166514A}" presName="outerBoxChildren" presStyleCnt="0"/>
      <dgm:spPr/>
    </dgm:pt>
    <dgm:pt modelId="{BF77D25D-FB36-4353-A7B6-E82BD9633F57}" type="pres">
      <dgm:prSet presAssocID="{36690587-4ED1-460E-8947-2FF9B80B5AA1}" presName="oChild" presStyleLbl="fgAcc1" presStyleIdx="0" presStyleCnt="6">
        <dgm:presLayoutVars>
          <dgm:bulletEnabled val="1"/>
        </dgm:presLayoutVars>
      </dgm:prSet>
      <dgm:spPr/>
      <dgm:t>
        <a:bodyPr/>
        <a:lstStyle/>
        <a:p>
          <a:endParaRPr lang="zh-CN" altLang="en-US"/>
        </a:p>
      </dgm:t>
    </dgm:pt>
    <dgm:pt modelId="{FD3318CE-087D-4691-A30E-3BBD4DEE643E}" type="pres">
      <dgm:prSet presAssocID="{924B94DE-7E5B-4371-954B-17B067646C0A}" presName="outerSibTrans" presStyleCnt="0"/>
      <dgm:spPr/>
    </dgm:pt>
    <dgm:pt modelId="{9D0589B3-4D1D-4B8C-9A69-D5CCACFEF947}" type="pres">
      <dgm:prSet presAssocID="{838ED88B-096E-414D-960E-8D6A22B01AF1}" presName="oChild" presStyleLbl="fgAcc1" presStyleIdx="1" presStyleCnt="6">
        <dgm:presLayoutVars>
          <dgm:bulletEnabled val="1"/>
        </dgm:presLayoutVars>
      </dgm:prSet>
      <dgm:spPr/>
      <dgm:t>
        <a:bodyPr/>
        <a:lstStyle/>
        <a:p>
          <a:endParaRPr lang="zh-CN" altLang="en-US"/>
        </a:p>
      </dgm:t>
    </dgm:pt>
    <dgm:pt modelId="{BC953E6A-F0D9-4FEF-9112-0B7BCCC5297C}" type="pres">
      <dgm:prSet presAssocID="{B23E5144-FCA5-4ACF-B8FB-A49FB166514A}" presName="middleBox" presStyleCnt="0"/>
      <dgm:spPr/>
    </dgm:pt>
    <dgm:pt modelId="{E4E3CE71-BD5D-4BCB-9A90-75D34AF37DE2}" type="pres">
      <dgm:prSet presAssocID="{B23E5144-FCA5-4ACF-B8FB-A49FB166514A}" presName="middleBoxParent" presStyleLbl="node1" presStyleIdx="1" presStyleCnt="3"/>
      <dgm:spPr/>
      <dgm:t>
        <a:bodyPr/>
        <a:lstStyle/>
        <a:p>
          <a:endParaRPr lang="zh-CN" altLang="en-US"/>
        </a:p>
      </dgm:t>
    </dgm:pt>
    <dgm:pt modelId="{FCD8A288-A90A-4D56-9418-C347428F60F9}" type="pres">
      <dgm:prSet presAssocID="{B23E5144-FCA5-4ACF-B8FB-A49FB166514A}" presName="middleBoxChildren" presStyleCnt="0"/>
      <dgm:spPr/>
    </dgm:pt>
    <dgm:pt modelId="{DC4C76DE-4494-4891-B0E0-F5867D6A3B60}" type="pres">
      <dgm:prSet presAssocID="{6C1E012F-BA3F-42E6-9266-B3FEB913898C}" presName="mChild" presStyleLbl="fgAcc1" presStyleIdx="2" presStyleCnt="6">
        <dgm:presLayoutVars>
          <dgm:bulletEnabled val="1"/>
        </dgm:presLayoutVars>
      </dgm:prSet>
      <dgm:spPr/>
      <dgm:t>
        <a:bodyPr/>
        <a:lstStyle/>
        <a:p>
          <a:endParaRPr lang="zh-CN" altLang="en-US"/>
        </a:p>
      </dgm:t>
    </dgm:pt>
    <dgm:pt modelId="{5F80B547-6828-46E4-BB62-7F407E33749F}" type="pres">
      <dgm:prSet presAssocID="{A581D08D-B85D-4C67-873A-AD162A47FDF7}" presName="middleSibTrans" presStyleCnt="0"/>
      <dgm:spPr/>
    </dgm:pt>
    <dgm:pt modelId="{2E84B088-7582-4012-82BA-A4E798287D87}" type="pres">
      <dgm:prSet presAssocID="{3B68283D-F92A-4D47-9701-099796B6AE72}" presName="mChild" presStyleLbl="fgAcc1" presStyleIdx="3" presStyleCnt="6">
        <dgm:presLayoutVars>
          <dgm:bulletEnabled val="1"/>
        </dgm:presLayoutVars>
      </dgm:prSet>
      <dgm:spPr/>
      <dgm:t>
        <a:bodyPr/>
        <a:lstStyle/>
        <a:p>
          <a:endParaRPr lang="zh-CN" altLang="en-US"/>
        </a:p>
      </dgm:t>
    </dgm:pt>
    <dgm:pt modelId="{2F741679-FD19-47ED-9590-09A170D9FB67}" type="pres">
      <dgm:prSet presAssocID="{B23E5144-FCA5-4ACF-B8FB-A49FB166514A}" presName="centerBox" presStyleCnt="0"/>
      <dgm:spPr/>
    </dgm:pt>
    <dgm:pt modelId="{6CEAE346-34FC-4D37-8461-96C45D0A348D}" type="pres">
      <dgm:prSet presAssocID="{B23E5144-FCA5-4ACF-B8FB-A49FB166514A}" presName="centerBoxParent" presStyleLbl="node1" presStyleIdx="2" presStyleCnt="3"/>
      <dgm:spPr/>
      <dgm:t>
        <a:bodyPr/>
        <a:lstStyle/>
        <a:p>
          <a:endParaRPr lang="zh-CN" altLang="en-US"/>
        </a:p>
      </dgm:t>
    </dgm:pt>
    <dgm:pt modelId="{AB9E23BF-5DE1-47F4-8747-529C3858FEFE}" type="pres">
      <dgm:prSet presAssocID="{B23E5144-FCA5-4ACF-B8FB-A49FB166514A}" presName="centerBoxChildren" presStyleCnt="0"/>
      <dgm:spPr/>
    </dgm:pt>
    <dgm:pt modelId="{092C25BD-960F-41A5-B89E-8602E7CE8283}" type="pres">
      <dgm:prSet presAssocID="{AC721A96-5DD2-487D-9E38-E42A4A5800E1}" presName="cChild" presStyleLbl="fgAcc1" presStyleIdx="4" presStyleCnt="6">
        <dgm:presLayoutVars>
          <dgm:bulletEnabled val="1"/>
        </dgm:presLayoutVars>
      </dgm:prSet>
      <dgm:spPr/>
      <dgm:t>
        <a:bodyPr/>
        <a:lstStyle/>
        <a:p>
          <a:endParaRPr lang="zh-CN" altLang="en-US"/>
        </a:p>
      </dgm:t>
    </dgm:pt>
    <dgm:pt modelId="{B304AF47-6C4C-468C-B3B2-49C5805CF94B}" type="pres">
      <dgm:prSet presAssocID="{E93B8682-9CB8-4F5F-85B2-A63B374D79EF}" presName="centerSibTrans" presStyleCnt="0"/>
      <dgm:spPr/>
    </dgm:pt>
    <dgm:pt modelId="{4B4C71D7-3F8F-499C-AED9-D7DF03FEF0A3}" type="pres">
      <dgm:prSet presAssocID="{2DFC67E4-BF3C-49AF-8496-7AD9FE4C7DED}" presName="cChild" presStyleLbl="fgAcc1" presStyleIdx="5" presStyleCnt="6">
        <dgm:presLayoutVars>
          <dgm:bulletEnabled val="1"/>
        </dgm:presLayoutVars>
      </dgm:prSet>
      <dgm:spPr/>
      <dgm:t>
        <a:bodyPr/>
        <a:lstStyle/>
        <a:p>
          <a:endParaRPr lang="zh-CN" altLang="en-US"/>
        </a:p>
      </dgm:t>
    </dgm:pt>
  </dgm:ptLst>
  <dgm:cxnLst>
    <dgm:cxn modelId="{96594A32-C859-462E-A99A-A5045BB5334E}" srcId="{74BB9516-05FA-4C2B-9A4D-1EEDC5CB9430}" destId="{AC721A96-5DD2-487D-9E38-E42A4A5800E1}" srcOrd="0" destOrd="0" parTransId="{A0ED358B-9532-4EB1-A24B-20588E57A0A0}" sibTransId="{E93B8682-9CB8-4F5F-85B2-A63B374D79EF}"/>
    <dgm:cxn modelId="{95AE08D7-5CD4-4B1A-ABDD-F1D7B761049A}" srcId="{74BB9516-05FA-4C2B-9A4D-1EEDC5CB9430}" destId="{2DFC67E4-BF3C-49AF-8496-7AD9FE4C7DED}" srcOrd="1" destOrd="0" parTransId="{B2B58360-E2E3-4DD7-BD21-ADB1D2028CBB}" sibTransId="{7A1CC664-840E-4A11-BED2-F5D5551AFC3C}"/>
    <dgm:cxn modelId="{A34E5484-5EAC-4F12-9636-DD364B81DDAC}" srcId="{B23E5144-FCA5-4ACF-B8FB-A49FB166514A}" destId="{317ADED9-CB3E-4515-8563-F788DF0C329C}" srcOrd="1" destOrd="0" parTransId="{F32DAAAC-DB56-4520-AC4C-A5DAD4828BDD}" sibTransId="{34307CAF-A4CD-4F44-B358-2F9E81EC18AC}"/>
    <dgm:cxn modelId="{D0FEFFAD-DEC8-43C6-B417-101DBC852F4D}" type="presOf" srcId="{838ED88B-096E-414D-960E-8D6A22B01AF1}" destId="{9D0589B3-4D1D-4B8C-9A69-D5CCACFEF947}" srcOrd="0" destOrd="0" presId="urn:microsoft.com/office/officeart/2005/8/layout/target2"/>
    <dgm:cxn modelId="{856F0349-95D4-456C-94B4-2368E0700EC3}" type="presOf" srcId="{2DFC67E4-BF3C-49AF-8496-7AD9FE4C7DED}" destId="{4B4C71D7-3F8F-499C-AED9-D7DF03FEF0A3}" srcOrd="0" destOrd="0" presId="urn:microsoft.com/office/officeart/2005/8/layout/target2"/>
    <dgm:cxn modelId="{4260484F-1E65-4D4B-B451-C2D9E90468B2}" srcId="{9CCFDB7F-FDFC-46E9-AA15-D685DF54AC66}" destId="{36690587-4ED1-460E-8947-2FF9B80B5AA1}" srcOrd="0" destOrd="0" parTransId="{062C6D87-139B-4B2C-A7F8-6DCCB5AD69C9}" sibTransId="{924B94DE-7E5B-4371-954B-17B067646C0A}"/>
    <dgm:cxn modelId="{6B5DB423-D0E5-490D-88D3-7347E2046776}" type="presOf" srcId="{3B68283D-F92A-4D47-9701-099796B6AE72}" destId="{2E84B088-7582-4012-82BA-A4E798287D87}" srcOrd="0" destOrd="0" presId="urn:microsoft.com/office/officeart/2005/8/layout/target2"/>
    <dgm:cxn modelId="{49E17D49-2C36-477B-9B12-123AC2E15911}" srcId="{317ADED9-CB3E-4515-8563-F788DF0C329C}" destId="{6C1E012F-BA3F-42E6-9266-B3FEB913898C}" srcOrd="0" destOrd="0" parTransId="{0978587B-9C28-4F03-80FD-CB149CF6B6CA}" sibTransId="{A581D08D-B85D-4C67-873A-AD162A47FDF7}"/>
    <dgm:cxn modelId="{6F13E272-057F-4332-A7AF-844425FBBC6E}" type="presOf" srcId="{74BB9516-05FA-4C2B-9A4D-1EEDC5CB9430}" destId="{6CEAE346-34FC-4D37-8461-96C45D0A348D}" srcOrd="0" destOrd="0" presId="urn:microsoft.com/office/officeart/2005/8/layout/target2"/>
    <dgm:cxn modelId="{152671AB-C583-4E44-B036-925CFD675CC2}" type="presOf" srcId="{B23E5144-FCA5-4ACF-B8FB-A49FB166514A}" destId="{4A6BE1D4-6044-4DFB-916B-D5271BB0C50B}" srcOrd="0" destOrd="0" presId="urn:microsoft.com/office/officeart/2005/8/layout/target2"/>
    <dgm:cxn modelId="{8D952065-148E-4588-8F46-952C85ACD32F}" srcId="{9CCFDB7F-FDFC-46E9-AA15-D685DF54AC66}" destId="{838ED88B-096E-414D-960E-8D6A22B01AF1}" srcOrd="1" destOrd="0" parTransId="{61D91DE9-D428-4DF7-9911-0D2FFACB176A}" sibTransId="{F579C185-FED2-403F-99D2-B332314BE266}"/>
    <dgm:cxn modelId="{6E4491C1-F969-44E0-A877-7C17049C838A}" type="presOf" srcId="{AC721A96-5DD2-487D-9E38-E42A4A5800E1}" destId="{092C25BD-960F-41A5-B89E-8602E7CE8283}" srcOrd="0" destOrd="0" presId="urn:microsoft.com/office/officeart/2005/8/layout/target2"/>
    <dgm:cxn modelId="{9B1E2BF3-B017-46AF-ADD1-17B40190F2C0}" srcId="{B23E5144-FCA5-4ACF-B8FB-A49FB166514A}" destId="{74BB9516-05FA-4C2B-9A4D-1EEDC5CB9430}" srcOrd="2" destOrd="0" parTransId="{3AB002CA-4B69-4272-B78C-4A739A2DC657}" sibTransId="{160D58AF-C334-4A21-8FE4-EEA229A2D69F}"/>
    <dgm:cxn modelId="{9C809013-CAD8-47F8-BF2F-7CA494E34235}" type="presOf" srcId="{9CCFDB7F-FDFC-46E9-AA15-D685DF54AC66}" destId="{E9FB00D9-EDA8-484A-9F1E-16DDD72988D9}" srcOrd="0" destOrd="0" presId="urn:microsoft.com/office/officeart/2005/8/layout/target2"/>
    <dgm:cxn modelId="{85C1217F-5CC0-4C1C-B906-505BF3351917}" srcId="{317ADED9-CB3E-4515-8563-F788DF0C329C}" destId="{3B68283D-F92A-4D47-9701-099796B6AE72}" srcOrd="1" destOrd="0" parTransId="{6667198F-836E-4490-8689-5A24A41D2B8D}" sibTransId="{A1DDD1BB-34C9-4E04-8E8B-56DBBAB5AAE2}"/>
    <dgm:cxn modelId="{B286C79C-1024-4F75-B6C3-23911D2FEDFC}" type="presOf" srcId="{317ADED9-CB3E-4515-8563-F788DF0C329C}" destId="{E4E3CE71-BD5D-4BCB-9A90-75D34AF37DE2}" srcOrd="0" destOrd="0" presId="urn:microsoft.com/office/officeart/2005/8/layout/target2"/>
    <dgm:cxn modelId="{A701A311-8CBC-4D3F-BC6C-291E83D16BAE}" type="presOf" srcId="{6C1E012F-BA3F-42E6-9266-B3FEB913898C}" destId="{DC4C76DE-4494-4891-B0E0-F5867D6A3B60}" srcOrd="0" destOrd="0" presId="urn:microsoft.com/office/officeart/2005/8/layout/target2"/>
    <dgm:cxn modelId="{72F37884-320D-468D-8623-1F19D5223C08}" srcId="{B23E5144-FCA5-4ACF-B8FB-A49FB166514A}" destId="{9CCFDB7F-FDFC-46E9-AA15-D685DF54AC66}" srcOrd="0" destOrd="0" parTransId="{8B24E253-50D8-470D-86B8-ABA9D8218D65}" sibTransId="{6189C9DE-00E9-45F3-BA27-A9DFA3AAF447}"/>
    <dgm:cxn modelId="{76C22315-F9CD-457B-9F21-BB0F6CE6672C}" type="presOf" srcId="{36690587-4ED1-460E-8947-2FF9B80B5AA1}" destId="{BF77D25D-FB36-4353-A7B6-E82BD9633F57}" srcOrd="0" destOrd="0" presId="urn:microsoft.com/office/officeart/2005/8/layout/target2"/>
    <dgm:cxn modelId="{48972802-3DD5-416A-B084-79580DE4D8B5}" type="presParOf" srcId="{4A6BE1D4-6044-4DFB-916B-D5271BB0C50B}" destId="{159AE468-1BB7-42E9-94C0-DA18233841C2}" srcOrd="0" destOrd="0" presId="urn:microsoft.com/office/officeart/2005/8/layout/target2"/>
    <dgm:cxn modelId="{DCE9EF8A-4360-486E-AE4B-75FB33FF7B95}" type="presParOf" srcId="{159AE468-1BB7-42E9-94C0-DA18233841C2}" destId="{E9FB00D9-EDA8-484A-9F1E-16DDD72988D9}" srcOrd="0" destOrd="0" presId="urn:microsoft.com/office/officeart/2005/8/layout/target2"/>
    <dgm:cxn modelId="{C5280ABF-E253-492B-AFC5-898FE0FCA63D}" type="presParOf" srcId="{159AE468-1BB7-42E9-94C0-DA18233841C2}" destId="{C3FDDD78-BA3F-41EA-8B8F-D0B515851DA5}" srcOrd="1" destOrd="0" presId="urn:microsoft.com/office/officeart/2005/8/layout/target2"/>
    <dgm:cxn modelId="{45682B8A-9634-4E0E-81E1-C23F89F10884}" type="presParOf" srcId="{C3FDDD78-BA3F-41EA-8B8F-D0B515851DA5}" destId="{BF77D25D-FB36-4353-A7B6-E82BD9633F57}" srcOrd="0" destOrd="0" presId="urn:microsoft.com/office/officeart/2005/8/layout/target2"/>
    <dgm:cxn modelId="{2A9228C3-580F-4B42-8087-A4B754D88C65}" type="presParOf" srcId="{C3FDDD78-BA3F-41EA-8B8F-D0B515851DA5}" destId="{FD3318CE-087D-4691-A30E-3BBD4DEE643E}" srcOrd="1" destOrd="0" presId="urn:microsoft.com/office/officeart/2005/8/layout/target2"/>
    <dgm:cxn modelId="{5513B507-EDA2-4F20-BFFA-B6DA41D566D1}" type="presParOf" srcId="{C3FDDD78-BA3F-41EA-8B8F-D0B515851DA5}" destId="{9D0589B3-4D1D-4B8C-9A69-D5CCACFEF947}" srcOrd="2" destOrd="0" presId="urn:microsoft.com/office/officeart/2005/8/layout/target2"/>
    <dgm:cxn modelId="{F97B744D-6089-4888-BF02-38CD98ABFF10}" type="presParOf" srcId="{4A6BE1D4-6044-4DFB-916B-D5271BB0C50B}" destId="{BC953E6A-F0D9-4FEF-9112-0B7BCCC5297C}" srcOrd="1" destOrd="0" presId="urn:microsoft.com/office/officeart/2005/8/layout/target2"/>
    <dgm:cxn modelId="{54556201-C311-4321-AA0C-C174C059290B}" type="presParOf" srcId="{BC953E6A-F0D9-4FEF-9112-0B7BCCC5297C}" destId="{E4E3CE71-BD5D-4BCB-9A90-75D34AF37DE2}" srcOrd="0" destOrd="0" presId="urn:microsoft.com/office/officeart/2005/8/layout/target2"/>
    <dgm:cxn modelId="{B3DE6D10-8C6D-48F3-8E0B-3E20409D2CA6}" type="presParOf" srcId="{BC953E6A-F0D9-4FEF-9112-0B7BCCC5297C}" destId="{FCD8A288-A90A-4D56-9418-C347428F60F9}" srcOrd="1" destOrd="0" presId="urn:microsoft.com/office/officeart/2005/8/layout/target2"/>
    <dgm:cxn modelId="{5C7D966F-BB4F-4A66-A47B-0AF0DBB77F67}" type="presParOf" srcId="{FCD8A288-A90A-4D56-9418-C347428F60F9}" destId="{DC4C76DE-4494-4891-B0E0-F5867D6A3B60}" srcOrd="0" destOrd="0" presId="urn:microsoft.com/office/officeart/2005/8/layout/target2"/>
    <dgm:cxn modelId="{6032A357-F7FD-41E7-A981-276FCF40162D}" type="presParOf" srcId="{FCD8A288-A90A-4D56-9418-C347428F60F9}" destId="{5F80B547-6828-46E4-BB62-7F407E33749F}" srcOrd="1" destOrd="0" presId="urn:microsoft.com/office/officeart/2005/8/layout/target2"/>
    <dgm:cxn modelId="{806E77DB-676A-4F32-9553-5EF036EB8DC7}" type="presParOf" srcId="{FCD8A288-A90A-4D56-9418-C347428F60F9}" destId="{2E84B088-7582-4012-82BA-A4E798287D87}" srcOrd="2" destOrd="0" presId="urn:microsoft.com/office/officeart/2005/8/layout/target2"/>
    <dgm:cxn modelId="{1810286B-1CF8-45B7-8961-3A87C844C73F}" type="presParOf" srcId="{4A6BE1D4-6044-4DFB-916B-D5271BB0C50B}" destId="{2F741679-FD19-47ED-9590-09A170D9FB67}" srcOrd="2" destOrd="0" presId="urn:microsoft.com/office/officeart/2005/8/layout/target2"/>
    <dgm:cxn modelId="{EEDB9F97-451B-4202-B3B5-13244E214FF6}" type="presParOf" srcId="{2F741679-FD19-47ED-9590-09A170D9FB67}" destId="{6CEAE346-34FC-4D37-8461-96C45D0A348D}" srcOrd="0" destOrd="0" presId="urn:microsoft.com/office/officeart/2005/8/layout/target2"/>
    <dgm:cxn modelId="{7C76CBBD-CB39-425C-AA87-969ED5F8C50E}" type="presParOf" srcId="{2F741679-FD19-47ED-9590-09A170D9FB67}" destId="{AB9E23BF-5DE1-47F4-8747-529C3858FEFE}" srcOrd="1" destOrd="0" presId="urn:microsoft.com/office/officeart/2005/8/layout/target2"/>
    <dgm:cxn modelId="{4F911363-7F37-4DCC-A3E8-A90935CF4472}" type="presParOf" srcId="{AB9E23BF-5DE1-47F4-8747-529C3858FEFE}" destId="{092C25BD-960F-41A5-B89E-8602E7CE8283}" srcOrd="0" destOrd="0" presId="urn:microsoft.com/office/officeart/2005/8/layout/target2"/>
    <dgm:cxn modelId="{A8BBFAAA-8670-41C4-8343-B374FD86242F}" type="presParOf" srcId="{AB9E23BF-5DE1-47F4-8747-529C3858FEFE}" destId="{B304AF47-6C4C-468C-B3B2-49C5805CF94B}" srcOrd="1" destOrd="0" presId="urn:microsoft.com/office/officeart/2005/8/layout/target2"/>
    <dgm:cxn modelId="{6E612880-078C-49CA-9380-B3619C5ABF78}" type="presParOf" srcId="{AB9E23BF-5DE1-47F4-8747-529C3858FEFE}" destId="{4B4C71D7-3F8F-499C-AED9-D7DF03FEF0A3}" srcOrd="2"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B00D9-EDA8-484A-9F1E-16DDD72988D9}">
      <dsp:nvSpPr>
        <dsp:cNvPr id="0" name=""/>
        <dsp:cNvSpPr/>
      </dsp:nvSpPr>
      <dsp:spPr>
        <a:xfrm>
          <a:off x="0" y="0"/>
          <a:ext cx="8001056" cy="3786214"/>
        </a:xfrm>
        <a:prstGeom prst="roundRect">
          <a:avLst>
            <a:gd name="adj" fmla="val 85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2938523" numCol="1" spcCol="1270" anchor="t" anchorCtr="0">
          <a:noAutofit/>
        </a:bodyPr>
        <a:lstStyle/>
        <a:p>
          <a:pPr lvl="0" algn="l" defTabSz="1377950">
            <a:lnSpc>
              <a:spcPct val="90000"/>
            </a:lnSpc>
            <a:spcBef>
              <a:spcPct val="0"/>
            </a:spcBef>
            <a:spcAft>
              <a:spcPct val="35000"/>
            </a:spcAft>
          </a:pPr>
          <a:r>
            <a:rPr lang="en-US" altLang="zh-CN" sz="3100" kern="1200" dirty="0"/>
            <a:t>Database Software</a:t>
          </a:r>
          <a:endParaRPr lang="zh-CN" altLang="en-US" sz="3100" kern="1200" dirty="0"/>
        </a:p>
      </dsp:txBody>
      <dsp:txXfrm>
        <a:off x="94260" y="94260"/>
        <a:ext cx="7812536" cy="3597694"/>
      </dsp:txXfrm>
    </dsp:sp>
    <dsp:sp modelId="{BF77D25D-FB36-4353-A7B6-E82BD9633F57}">
      <dsp:nvSpPr>
        <dsp:cNvPr id="0" name=""/>
        <dsp:cNvSpPr/>
      </dsp:nvSpPr>
      <dsp:spPr>
        <a:xfrm>
          <a:off x="200026" y="946553"/>
          <a:ext cx="1200158" cy="1295410"/>
        </a:xfrm>
        <a:prstGeom prst="roundRect">
          <a:avLst>
            <a:gd name="adj" fmla="val 105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Database</a:t>
          </a:r>
        </a:p>
        <a:p>
          <a:pPr lvl="0" algn="ctr" defTabSz="889000">
            <a:lnSpc>
              <a:spcPct val="90000"/>
            </a:lnSpc>
            <a:spcBef>
              <a:spcPct val="0"/>
            </a:spcBef>
            <a:spcAft>
              <a:spcPct val="35000"/>
            </a:spcAft>
          </a:pPr>
          <a:r>
            <a:rPr lang="en-US" altLang="zh-CN" sz="2000" kern="1200" dirty="0"/>
            <a:t>Client</a:t>
          </a:r>
          <a:endParaRPr lang="zh-CN" altLang="en-US" sz="2000" kern="1200" dirty="0"/>
        </a:p>
      </dsp:txBody>
      <dsp:txXfrm>
        <a:off x="236935" y="983462"/>
        <a:ext cx="1126340" cy="1221592"/>
      </dsp:txXfrm>
    </dsp:sp>
    <dsp:sp modelId="{9D0589B3-4D1D-4B8C-9A69-D5CCACFEF947}">
      <dsp:nvSpPr>
        <dsp:cNvPr id="0" name=""/>
        <dsp:cNvSpPr/>
      </dsp:nvSpPr>
      <dsp:spPr>
        <a:xfrm>
          <a:off x="200026" y="2300623"/>
          <a:ext cx="1200158" cy="1295410"/>
        </a:xfrm>
        <a:prstGeom prst="roundRect">
          <a:avLst>
            <a:gd name="adj" fmla="val 105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Database</a:t>
          </a:r>
        </a:p>
        <a:p>
          <a:pPr lvl="0" algn="ctr" defTabSz="889000">
            <a:lnSpc>
              <a:spcPct val="90000"/>
            </a:lnSpc>
            <a:spcBef>
              <a:spcPct val="0"/>
            </a:spcBef>
            <a:spcAft>
              <a:spcPct val="35000"/>
            </a:spcAft>
          </a:pPr>
          <a:r>
            <a:rPr lang="en-US" altLang="zh-CN" sz="2000" kern="1200" dirty="0"/>
            <a:t>Server</a:t>
          </a:r>
          <a:endParaRPr lang="zh-CN" altLang="en-US" sz="2000" kern="1200" dirty="0"/>
        </a:p>
      </dsp:txBody>
      <dsp:txXfrm>
        <a:off x="236935" y="2337532"/>
        <a:ext cx="1126340" cy="1221592"/>
      </dsp:txXfrm>
    </dsp:sp>
    <dsp:sp modelId="{E4E3CE71-BD5D-4BCB-9A90-75D34AF37DE2}">
      <dsp:nvSpPr>
        <dsp:cNvPr id="0" name=""/>
        <dsp:cNvSpPr/>
      </dsp:nvSpPr>
      <dsp:spPr>
        <a:xfrm>
          <a:off x="1600211" y="946553"/>
          <a:ext cx="6200818" cy="2650349"/>
        </a:xfrm>
        <a:prstGeom prst="roundRect">
          <a:avLst>
            <a:gd name="adj" fmla="val 105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682972" numCol="1" spcCol="1270" anchor="t" anchorCtr="0">
          <a:noAutofit/>
        </a:bodyPr>
        <a:lstStyle/>
        <a:p>
          <a:pPr lvl="0" algn="l" defTabSz="1377950">
            <a:lnSpc>
              <a:spcPct val="90000"/>
            </a:lnSpc>
            <a:spcBef>
              <a:spcPct val="0"/>
            </a:spcBef>
            <a:spcAft>
              <a:spcPct val="35000"/>
            </a:spcAft>
          </a:pPr>
          <a:r>
            <a:rPr lang="en-US" altLang="zh-CN" sz="3100" kern="1200" dirty="0"/>
            <a:t>Operation System</a:t>
          </a:r>
          <a:endParaRPr lang="zh-CN" altLang="en-US" sz="3100" kern="1200" dirty="0"/>
        </a:p>
      </dsp:txBody>
      <dsp:txXfrm>
        <a:off x="1681718" y="1028060"/>
        <a:ext cx="6037804" cy="2487335"/>
      </dsp:txXfrm>
    </dsp:sp>
    <dsp:sp modelId="{DC4C76DE-4494-4891-B0E0-F5867D6A3B60}">
      <dsp:nvSpPr>
        <dsp:cNvPr id="0" name=""/>
        <dsp:cNvSpPr/>
      </dsp:nvSpPr>
      <dsp:spPr>
        <a:xfrm>
          <a:off x="1755231" y="1874175"/>
          <a:ext cx="1240163" cy="732955"/>
        </a:xfrm>
        <a:prstGeom prst="roundRect">
          <a:avLst>
            <a:gd name="adj" fmla="val 105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Processer</a:t>
          </a:r>
          <a:endParaRPr lang="zh-CN" altLang="en-US" sz="2000" kern="1200" dirty="0"/>
        </a:p>
      </dsp:txBody>
      <dsp:txXfrm>
        <a:off x="1777772" y="1896716"/>
        <a:ext cx="1195081" cy="687873"/>
      </dsp:txXfrm>
    </dsp:sp>
    <dsp:sp modelId="{2E84B088-7582-4012-82BA-A4E798287D87}">
      <dsp:nvSpPr>
        <dsp:cNvPr id="0" name=""/>
        <dsp:cNvSpPr/>
      </dsp:nvSpPr>
      <dsp:spPr>
        <a:xfrm>
          <a:off x="1755231" y="2664853"/>
          <a:ext cx="1240163" cy="732955"/>
        </a:xfrm>
        <a:prstGeom prst="roundRect">
          <a:avLst>
            <a:gd name="adj" fmla="val 105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Memory</a:t>
          </a:r>
          <a:endParaRPr lang="zh-CN" altLang="en-US" sz="2000" kern="1200" dirty="0"/>
        </a:p>
      </dsp:txBody>
      <dsp:txXfrm>
        <a:off x="1777772" y="2687394"/>
        <a:ext cx="1195081" cy="687873"/>
      </dsp:txXfrm>
    </dsp:sp>
    <dsp:sp modelId="{6CEAE346-34FC-4D37-8461-96C45D0A348D}">
      <dsp:nvSpPr>
        <dsp:cNvPr id="0" name=""/>
        <dsp:cNvSpPr/>
      </dsp:nvSpPr>
      <dsp:spPr>
        <a:xfrm>
          <a:off x="3160417" y="1893107"/>
          <a:ext cx="4440586" cy="1514485"/>
        </a:xfrm>
        <a:prstGeom prst="roundRect">
          <a:avLst>
            <a:gd name="adj" fmla="val 105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854843" numCol="1" spcCol="1270" anchor="t" anchorCtr="0">
          <a:noAutofit/>
        </a:bodyPr>
        <a:lstStyle/>
        <a:p>
          <a:pPr lvl="0" algn="l" defTabSz="1377950">
            <a:lnSpc>
              <a:spcPct val="90000"/>
            </a:lnSpc>
            <a:spcBef>
              <a:spcPct val="0"/>
            </a:spcBef>
            <a:spcAft>
              <a:spcPct val="35000"/>
            </a:spcAft>
          </a:pPr>
          <a:r>
            <a:rPr lang="en-US" altLang="zh-CN" sz="3100" kern="1200" dirty="0"/>
            <a:t>Storage System</a:t>
          </a:r>
          <a:endParaRPr lang="zh-CN" altLang="en-US" sz="3100" kern="1200" dirty="0"/>
        </a:p>
      </dsp:txBody>
      <dsp:txXfrm>
        <a:off x="3206993" y="1939683"/>
        <a:ext cx="4347434" cy="1421333"/>
      </dsp:txXfrm>
    </dsp:sp>
    <dsp:sp modelId="{092C25BD-960F-41A5-B89E-8602E7CE8283}">
      <dsp:nvSpPr>
        <dsp:cNvPr id="0" name=""/>
        <dsp:cNvSpPr/>
      </dsp:nvSpPr>
      <dsp:spPr>
        <a:xfrm>
          <a:off x="3271431" y="2574625"/>
          <a:ext cx="2078380" cy="681518"/>
        </a:xfrm>
        <a:prstGeom prst="roundRect">
          <a:avLst>
            <a:gd name="adj" fmla="val 105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DAS(SAS/SATA)</a:t>
          </a:r>
          <a:endParaRPr lang="zh-CN" altLang="en-US" sz="2000" kern="1200" dirty="0"/>
        </a:p>
      </dsp:txBody>
      <dsp:txXfrm>
        <a:off x="3292390" y="2595584"/>
        <a:ext cx="2036462" cy="639600"/>
      </dsp:txXfrm>
    </dsp:sp>
    <dsp:sp modelId="{4B4C71D7-3F8F-499C-AED9-D7DF03FEF0A3}">
      <dsp:nvSpPr>
        <dsp:cNvPr id="0" name=""/>
        <dsp:cNvSpPr/>
      </dsp:nvSpPr>
      <dsp:spPr>
        <a:xfrm>
          <a:off x="5408941" y="2574625"/>
          <a:ext cx="2078380" cy="681518"/>
        </a:xfrm>
        <a:prstGeom prst="roundRect">
          <a:avLst>
            <a:gd name="adj" fmla="val 105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SAN(FC/iSCSI)</a:t>
          </a:r>
          <a:endParaRPr lang="zh-CN" altLang="en-US" sz="2000" kern="1200" dirty="0"/>
        </a:p>
      </dsp:txBody>
      <dsp:txXfrm>
        <a:off x="5429900" y="2595584"/>
        <a:ext cx="2036462" cy="63960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DC184C97-66D7-4425-84A3-7AB66652FD18}" type="datetimeFigureOut">
              <a:rPr lang="zh-CN" altLang="en-US"/>
              <a:pPr>
                <a:defRPr/>
              </a:pPr>
              <a:t>2020/3/3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9417E15-1DED-4565-8ED2-345DD1F21C0E}" type="slidenum">
              <a:rPr lang="zh-CN" altLang="en-US"/>
              <a:pPr>
                <a:defRPr/>
              </a:pPr>
              <a:t>‹#›</a:t>
            </a:fld>
            <a:endParaRPr lang="zh-CN" altLang="en-US"/>
          </a:p>
        </p:txBody>
      </p:sp>
    </p:spTree>
    <p:extLst>
      <p:ext uri="{BB962C8B-B14F-4D97-AF65-F5344CB8AC3E}">
        <p14:creationId xmlns:p14="http://schemas.microsoft.com/office/powerpoint/2010/main" val="1176874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77049139-63F7-421D-97D8-B68B9F2A67A2}" type="datetimeFigureOut">
              <a:rPr lang="zh-CN" altLang="en-US"/>
              <a:pPr>
                <a:defRPr/>
              </a:pPr>
              <a:t>2020/3/3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7FF2BCE-A444-43BF-ABB2-23E1C250128B}" type="slidenum">
              <a:rPr lang="zh-CN" altLang="en-US"/>
              <a:pPr>
                <a:defRPr/>
              </a:pPr>
              <a:t>‹#›</a:t>
            </a:fld>
            <a:endParaRPr lang="zh-CN" altLang="en-US"/>
          </a:p>
        </p:txBody>
      </p:sp>
    </p:spTree>
    <p:extLst>
      <p:ext uri="{BB962C8B-B14F-4D97-AF65-F5344CB8AC3E}">
        <p14:creationId xmlns:p14="http://schemas.microsoft.com/office/powerpoint/2010/main" val="3625049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C0CF38-D946-4487-9A55-1D73C623B037}" type="slidenum">
              <a:rPr lang="zh-CN" altLang="en-US"/>
              <a:pPr/>
              <a:t>8</a:t>
            </a:fld>
            <a:endParaRPr lang="zh-CN" altLang="en-US"/>
          </a:p>
        </p:txBody>
      </p:sp>
    </p:spTree>
    <p:extLst>
      <p:ext uri="{BB962C8B-B14F-4D97-AF65-F5344CB8AC3E}">
        <p14:creationId xmlns:p14="http://schemas.microsoft.com/office/powerpoint/2010/main" val="478492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C7EF9-D634-4843-A0C8-833D52F087AC}" type="slidenum">
              <a:rPr lang="zh-CN" altLang="en-US"/>
              <a:pPr/>
              <a:t>18</a:t>
            </a:fld>
            <a:endParaRPr lang="zh-CN" altLang="en-US"/>
          </a:p>
        </p:txBody>
      </p:sp>
    </p:spTree>
    <p:extLst>
      <p:ext uri="{BB962C8B-B14F-4D97-AF65-F5344CB8AC3E}">
        <p14:creationId xmlns:p14="http://schemas.microsoft.com/office/powerpoint/2010/main" val="250245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3AF895-CEB8-4E4A-BE7C-8706CF3F6807}" type="slidenum">
              <a:rPr lang="zh-CN" altLang="en-US"/>
              <a:pPr/>
              <a:t>19</a:t>
            </a:fld>
            <a:endParaRPr lang="zh-CN" altLang="en-US"/>
          </a:p>
        </p:txBody>
      </p:sp>
    </p:spTree>
    <p:extLst>
      <p:ext uri="{BB962C8B-B14F-4D97-AF65-F5344CB8AC3E}">
        <p14:creationId xmlns:p14="http://schemas.microsoft.com/office/powerpoint/2010/main" val="23581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6E6A15-C7E3-4A5C-98D5-F82AB3FB6C2C}" type="slidenum">
              <a:rPr lang="zh-CN" altLang="en-US"/>
              <a:pPr/>
              <a:t>38</a:t>
            </a:fld>
            <a:endParaRPr lang="zh-CN" altLang="en-US"/>
          </a:p>
        </p:txBody>
      </p:sp>
    </p:spTree>
    <p:extLst>
      <p:ext uri="{BB962C8B-B14F-4D97-AF65-F5344CB8AC3E}">
        <p14:creationId xmlns:p14="http://schemas.microsoft.com/office/powerpoint/2010/main" val="287746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DFA5B4-F63E-4B0C-9A41-59C521831860}" type="slidenum">
              <a:rPr lang="zh-CN" altLang="en-US"/>
              <a:pPr/>
              <a:t>39</a:t>
            </a:fld>
            <a:endParaRPr lang="zh-CN" altLang="en-US"/>
          </a:p>
        </p:txBody>
      </p:sp>
    </p:spTree>
    <p:extLst>
      <p:ext uri="{BB962C8B-B14F-4D97-AF65-F5344CB8AC3E}">
        <p14:creationId xmlns:p14="http://schemas.microsoft.com/office/powerpoint/2010/main" val="335356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0A4ED32-B447-4C13-8986-6102CCBD23A6}" type="slidenum">
              <a:rPr lang="zh-CN" altLang="en-US"/>
              <a:pPr/>
              <a:t>40</a:t>
            </a:fld>
            <a:endParaRPr lang="zh-CN" altLang="en-US"/>
          </a:p>
        </p:txBody>
      </p:sp>
    </p:spTree>
    <p:extLst>
      <p:ext uri="{BB962C8B-B14F-4D97-AF65-F5344CB8AC3E}">
        <p14:creationId xmlns:p14="http://schemas.microsoft.com/office/powerpoint/2010/main" val="2266338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D34979E-AB45-48CF-BC30-95A8A3F6606B}" type="slidenum">
              <a:rPr lang="zh-CN" altLang="en-US"/>
              <a:pPr/>
              <a:t>41</a:t>
            </a:fld>
            <a:endParaRPr lang="zh-CN" altLang="en-US"/>
          </a:p>
        </p:txBody>
      </p:sp>
    </p:spTree>
    <p:extLst>
      <p:ext uri="{BB962C8B-B14F-4D97-AF65-F5344CB8AC3E}">
        <p14:creationId xmlns:p14="http://schemas.microsoft.com/office/powerpoint/2010/main" val="257839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9F03541-3804-4C44-BC0B-4484A17A91F7}" type="slidenum">
              <a:rPr lang="zh-CN" altLang="en-US"/>
              <a:pPr/>
              <a:t>42</a:t>
            </a:fld>
            <a:endParaRPr lang="zh-CN" altLang="en-US"/>
          </a:p>
        </p:txBody>
      </p:sp>
    </p:spTree>
    <p:extLst>
      <p:ext uri="{BB962C8B-B14F-4D97-AF65-F5344CB8AC3E}">
        <p14:creationId xmlns:p14="http://schemas.microsoft.com/office/powerpoint/2010/main" val="2536302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CB48792-02F1-4BA5-91BB-24D0BFB55361}" type="slidenum">
              <a:rPr lang="zh-CN" altLang="en-US"/>
              <a:pPr/>
              <a:t>43</a:t>
            </a:fld>
            <a:endParaRPr lang="zh-CN" altLang="en-US"/>
          </a:p>
        </p:txBody>
      </p:sp>
    </p:spTree>
    <p:extLst>
      <p:ext uri="{BB962C8B-B14F-4D97-AF65-F5344CB8AC3E}">
        <p14:creationId xmlns:p14="http://schemas.microsoft.com/office/powerpoint/2010/main" val="53456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4E433DC-8EE4-4B79-BB2E-FCAB7A475709}" type="slidenum">
              <a:rPr lang="zh-CN" altLang="en-US"/>
              <a:pPr/>
              <a:t>44</a:t>
            </a:fld>
            <a:endParaRPr lang="zh-CN" altLang="en-US"/>
          </a:p>
        </p:txBody>
      </p:sp>
    </p:spTree>
    <p:extLst>
      <p:ext uri="{BB962C8B-B14F-4D97-AF65-F5344CB8AC3E}">
        <p14:creationId xmlns:p14="http://schemas.microsoft.com/office/powerpoint/2010/main" val="256504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43A2AB-D149-4A22-8C32-152B26A05C12}" type="slidenum">
              <a:rPr lang="zh-CN" altLang="en-US"/>
              <a:pPr/>
              <a:t>45</a:t>
            </a:fld>
            <a:endParaRPr lang="zh-CN" altLang="en-US"/>
          </a:p>
        </p:txBody>
      </p:sp>
    </p:spTree>
    <p:extLst>
      <p:ext uri="{BB962C8B-B14F-4D97-AF65-F5344CB8AC3E}">
        <p14:creationId xmlns:p14="http://schemas.microsoft.com/office/powerpoint/2010/main" val="136473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99CC2A-9396-4735-8051-819A4E440B12}" type="slidenum">
              <a:rPr lang="zh-CN" altLang="en-US"/>
              <a:pPr/>
              <a:t>9</a:t>
            </a:fld>
            <a:endParaRPr lang="zh-CN" altLang="en-US"/>
          </a:p>
        </p:txBody>
      </p:sp>
    </p:spTree>
    <p:extLst>
      <p:ext uri="{BB962C8B-B14F-4D97-AF65-F5344CB8AC3E}">
        <p14:creationId xmlns:p14="http://schemas.microsoft.com/office/powerpoint/2010/main" val="602032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57E42F7-276C-44B4-A53D-ECA72936FA03}" type="slidenum">
              <a:rPr lang="en-US" altLang="zh-CN" sz="1200"/>
              <a:pPr algn="r" eaLnBrk="1" hangingPunct="1"/>
              <a:t>50</a:t>
            </a:fld>
            <a:endParaRPr lang="en-US" altLang="zh-CN"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360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5C5B2F-CD9A-4896-9BA3-0061C367483A}" type="slidenum">
              <a:rPr lang="en-US" altLang="zh-CN" sz="1200"/>
              <a:pPr algn="r" eaLnBrk="1" hangingPunct="1"/>
              <a:t>51</a:t>
            </a:fld>
            <a:endParaRPr lang="en-US" altLang="zh-CN"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61764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AA999BC-3840-4212-B201-0E7E47AC19D8}" type="slidenum">
              <a:rPr lang="en-US" altLang="zh-CN" smtClean="0">
                <a:latin typeface="Arial" panose="020B0604020202020204" pitchFamily="34" charset="0"/>
              </a:rPr>
              <a:pPr>
                <a:spcBef>
                  <a:spcPct val="0"/>
                </a:spcBef>
              </a:pPr>
              <a:t>59</a:t>
            </a:fld>
            <a:endParaRPr lang="en-US" altLang="zh-CN">
              <a:latin typeface="Arial" panose="020B0604020202020204" pitchFamily="34" charset="0"/>
            </a:endParaRPr>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4207708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2EC5B5DC-86A0-4C17-A382-09168C81FB28}" type="slidenum">
              <a:rPr lang="en-US" altLang="zh-CN">
                <a:latin typeface="Arial" panose="020B0604020202020204" pitchFamily="34" charset="0"/>
              </a:rPr>
              <a:pPr algn="r" eaLnBrk="1" hangingPunct="1">
                <a:spcBef>
                  <a:spcPct val="0"/>
                </a:spcBef>
              </a:pPr>
              <a:t>60</a:t>
            </a:fld>
            <a:endParaRPr lang="en-US" altLang="zh-CN">
              <a:latin typeface="Arial" panose="020B0604020202020204" pitchFamily="34" charset="0"/>
            </a:endParaRPr>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712369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5142FF30-7CCB-47A9-8E6E-61B3EA6DF401}" type="slidenum">
              <a:rPr lang="en-US" altLang="zh-CN">
                <a:latin typeface="Arial" panose="020B0604020202020204" pitchFamily="34" charset="0"/>
              </a:rPr>
              <a:pPr algn="r" eaLnBrk="1" hangingPunct="1">
                <a:spcBef>
                  <a:spcPct val="0"/>
                </a:spcBef>
              </a:pPr>
              <a:t>61</a:t>
            </a:fld>
            <a:endParaRPr lang="en-US" altLang="zh-CN">
              <a:latin typeface="Arial" panose="020B0604020202020204" pitchFamily="34" charset="0"/>
            </a:endParaRPr>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3997110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336D2CBF-D5A5-4501-94C3-9AD438444C72}" type="slidenum">
              <a:rPr lang="en-US" altLang="zh-CN">
                <a:latin typeface="Arial" panose="020B0604020202020204" pitchFamily="34" charset="0"/>
              </a:rPr>
              <a:pPr algn="r" eaLnBrk="1" hangingPunct="1">
                <a:spcBef>
                  <a:spcPct val="0"/>
                </a:spcBef>
              </a:pPr>
              <a:t>62</a:t>
            </a:fld>
            <a:endParaRPr lang="en-US" altLang="zh-CN">
              <a:latin typeface="Arial" panose="020B0604020202020204" pitchFamily="34" charset="0"/>
            </a:endParaRPr>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4143445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64A9B746-A4B6-44A1-811F-B399E4BD405A}" type="slidenum">
              <a:rPr lang="en-US" altLang="zh-CN">
                <a:latin typeface="Arial" panose="020B0604020202020204" pitchFamily="34" charset="0"/>
              </a:rPr>
              <a:pPr algn="r" eaLnBrk="1" hangingPunct="1">
                <a:spcBef>
                  <a:spcPct val="0"/>
                </a:spcBef>
              </a:pPr>
              <a:t>63</a:t>
            </a:fld>
            <a:endParaRPr lang="en-US" altLang="zh-CN">
              <a:latin typeface="Arial" panose="020B0604020202020204" pitchFamily="34"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162434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518D3745-FAD2-4014-9112-7578A1BB01A4}" type="slidenum">
              <a:rPr lang="en-US" altLang="zh-CN">
                <a:latin typeface="Arial" panose="020B0604020202020204" pitchFamily="34" charset="0"/>
              </a:rPr>
              <a:pPr algn="r" eaLnBrk="1" hangingPunct="1">
                <a:spcBef>
                  <a:spcPct val="0"/>
                </a:spcBef>
              </a:pPr>
              <a:t>64</a:t>
            </a:fld>
            <a:endParaRPr lang="en-US" altLang="zh-CN">
              <a:latin typeface="Arial" panose="020B0604020202020204" pitchFamily="34" charset="0"/>
            </a:endParaRP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55267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BAC3DCF6-0D89-47DE-8016-9042F69DBBD6}" type="slidenum">
              <a:rPr lang="en-US" altLang="zh-CN">
                <a:latin typeface="Arial" panose="020B0604020202020204" pitchFamily="34" charset="0"/>
              </a:rPr>
              <a:pPr algn="r" eaLnBrk="1" hangingPunct="1">
                <a:spcBef>
                  <a:spcPct val="0"/>
                </a:spcBef>
              </a:pPr>
              <a:t>65</a:t>
            </a:fld>
            <a:endParaRPr lang="en-US" altLang="zh-CN">
              <a:latin typeface="Arial" panose="020B0604020202020204" pitchFamily="34"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2863392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7A25D083-9D5F-4BEA-8248-8F5671114B06}" type="slidenum">
              <a:rPr lang="en-US" altLang="zh-CN">
                <a:latin typeface="Arial" panose="020B0604020202020204" pitchFamily="34" charset="0"/>
              </a:rPr>
              <a:pPr algn="r" eaLnBrk="1" hangingPunct="1">
                <a:spcBef>
                  <a:spcPct val="0"/>
                </a:spcBef>
              </a:pPr>
              <a:t>66</a:t>
            </a:fld>
            <a:endParaRPr lang="en-US" altLang="zh-CN">
              <a:latin typeface="Arial" panose="020B0604020202020204" pitchFamily="34" charset="0"/>
            </a:endParaRPr>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9609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41C289-0226-4615-98FB-BF0B69F39AE8}" type="slidenum">
              <a:rPr lang="zh-CN" altLang="en-US"/>
              <a:pPr/>
              <a:t>11</a:t>
            </a:fld>
            <a:endParaRPr lang="zh-CN" altLang="en-US"/>
          </a:p>
        </p:txBody>
      </p:sp>
    </p:spTree>
    <p:extLst>
      <p:ext uri="{BB962C8B-B14F-4D97-AF65-F5344CB8AC3E}">
        <p14:creationId xmlns:p14="http://schemas.microsoft.com/office/powerpoint/2010/main" val="2178727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D1AE641B-F672-4B96-B30E-CA488C6002E9}" type="slidenum">
              <a:rPr lang="en-US" altLang="zh-CN">
                <a:latin typeface="Arial" panose="020B0604020202020204" pitchFamily="34" charset="0"/>
              </a:rPr>
              <a:pPr algn="r" eaLnBrk="1" hangingPunct="1">
                <a:spcBef>
                  <a:spcPct val="0"/>
                </a:spcBef>
              </a:pPr>
              <a:t>68</a:t>
            </a:fld>
            <a:endParaRPr lang="en-US" altLang="zh-CN">
              <a:latin typeface="Arial" panose="020B0604020202020204" pitchFamily="34"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3043909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a:latin typeface="幼圆" panose="02010509060101010101" pitchFamily="49" charset="-122"/>
                <a:ea typeface="幼圆" panose="02010509060101010101" pitchFamily="49" charset="-122"/>
              </a:rPr>
              <a:t>1 </a:t>
            </a:r>
            <a:r>
              <a:rPr lang="zh-CN" altLang="en-US" b="1">
                <a:latin typeface="幼圆" panose="02010509060101010101" pitchFamily="49" charset="-122"/>
                <a:ea typeface="幼圆" panose="02010509060101010101" pitchFamily="49" charset="-122"/>
              </a:rPr>
              <a:t>多媒体软件设计方法</a:t>
            </a: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716F65-7886-43C7-B9C9-EF74B3499A10}" type="slidenum">
              <a:rPr lang="zh-CN" altLang="en-US" smtClean="0"/>
              <a:pPr/>
              <a:t>73</a:t>
            </a:fld>
            <a:endParaRPr lang="zh-CN" altLang="en-US"/>
          </a:p>
        </p:txBody>
      </p:sp>
    </p:spTree>
    <p:extLst>
      <p:ext uri="{BB962C8B-B14F-4D97-AF65-F5344CB8AC3E}">
        <p14:creationId xmlns:p14="http://schemas.microsoft.com/office/powerpoint/2010/main" val="133327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a:latin typeface="幼圆" panose="02010509060101010101" pitchFamily="49" charset="-122"/>
                <a:ea typeface="幼圆" panose="02010509060101010101" pitchFamily="49" charset="-122"/>
              </a:rPr>
              <a:t>1 </a:t>
            </a:r>
            <a:r>
              <a:rPr lang="zh-CN" altLang="en-US" b="1">
                <a:latin typeface="幼圆" panose="02010509060101010101" pitchFamily="49" charset="-122"/>
                <a:ea typeface="幼圆" panose="02010509060101010101" pitchFamily="49" charset="-122"/>
              </a:rPr>
              <a:t>多媒体软件设计方法</a:t>
            </a: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352C07-824B-433D-B21C-F384A7853DF5}" type="slidenum">
              <a:rPr lang="zh-CN" altLang="en-US" smtClean="0"/>
              <a:pPr/>
              <a:t>74</a:t>
            </a:fld>
            <a:endParaRPr lang="zh-CN" altLang="en-US"/>
          </a:p>
        </p:txBody>
      </p:sp>
    </p:spTree>
    <p:extLst>
      <p:ext uri="{BB962C8B-B14F-4D97-AF65-F5344CB8AC3E}">
        <p14:creationId xmlns:p14="http://schemas.microsoft.com/office/powerpoint/2010/main" val="44209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41C289-0226-4615-98FB-BF0B69F39AE8}" type="slidenum">
              <a:rPr lang="zh-CN" altLang="en-US"/>
              <a:pPr/>
              <a:t>12</a:t>
            </a:fld>
            <a:endParaRPr lang="zh-CN" altLang="en-US"/>
          </a:p>
        </p:txBody>
      </p:sp>
    </p:spTree>
    <p:extLst>
      <p:ext uri="{BB962C8B-B14F-4D97-AF65-F5344CB8AC3E}">
        <p14:creationId xmlns:p14="http://schemas.microsoft.com/office/powerpoint/2010/main" val="90378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FE2EF6-F2C8-4712-809B-53C0AB791C4B}" type="slidenum">
              <a:rPr lang="zh-CN" altLang="en-US"/>
              <a:pPr/>
              <a:t>13</a:t>
            </a:fld>
            <a:endParaRPr lang="zh-CN" altLang="en-US"/>
          </a:p>
        </p:txBody>
      </p:sp>
    </p:spTree>
    <p:extLst>
      <p:ext uri="{BB962C8B-B14F-4D97-AF65-F5344CB8AC3E}">
        <p14:creationId xmlns:p14="http://schemas.microsoft.com/office/powerpoint/2010/main" val="383777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5D84BD8-4A9A-44D7-BC50-AA79EC579C04}" type="slidenum">
              <a:rPr lang="zh-CN" altLang="en-US"/>
              <a:pPr/>
              <a:t>14</a:t>
            </a:fld>
            <a:endParaRPr lang="zh-CN" altLang="en-US"/>
          </a:p>
        </p:txBody>
      </p:sp>
    </p:spTree>
    <p:extLst>
      <p:ext uri="{BB962C8B-B14F-4D97-AF65-F5344CB8AC3E}">
        <p14:creationId xmlns:p14="http://schemas.microsoft.com/office/powerpoint/2010/main" val="9322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DC11CB-1E9F-426F-B5D0-9E25B237DB2B}" type="slidenum">
              <a:rPr lang="zh-CN" altLang="en-US"/>
              <a:pPr/>
              <a:t>15</a:t>
            </a:fld>
            <a:endParaRPr lang="zh-CN" altLang="en-US"/>
          </a:p>
        </p:txBody>
      </p:sp>
    </p:spTree>
    <p:extLst>
      <p:ext uri="{BB962C8B-B14F-4D97-AF65-F5344CB8AC3E}">
        <p14:creationId xmlns:p14="http://schemas.microsoft.com/office/powerpoint/2010/main" val="2285569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DFE67FB-3674-45DF-89CF-BF0252495DA4}" type="slidenum">
              <a:rPr lang="zh-CN" altLang="en-US"/>
              <a:pPr/>
              <a:t>16</a:t>
            </a:fld>
            <a:endParaRPr lang="zh-CN" altLang="en-US"/>
          </a:p>
        </p:txBody>
      </p:sp>
    </p:spTree>
    <p:extLst>
      <p:ext uri="{BB962C8B-B14F-4D97-AF65-F5344CB8AC3E}">
        <p14:creationId xmlns:p14="http://schemas.microsoft.com/office/powerpoint/2010/main" val="386061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6E748D-BA4B-4DF1-B046-ED2DFB103BEB}" type="slidenum">
              <a:rPr lang="zh-CN" altLang="en-US"/>
              <a:pPr/>
              <a:t>17</a:t>
            </a:fld>
            <a:endParaRPr lang="zh-CN" altLang="en-US"/>
          </a:p>
        </p:txBody>
      </p:sp>
    </p:spTree>
    <p:extLst>
      <p:ext uri="{BB962C8B-B14F-4D97-AF65-F5344CB8AC3E}">
        <p14:creationId xmlns:p14="http://schemas.microsoft.com/office/powerpoint/2010/main" val="48783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5EE8EEA7-FF16-4623-BEB4-09B57B4D5B12}" type="datetime1">
              <a:rPr lang="zh-CN" altLang="en-US"/>
              <a:pPr>
                <a:defRPr/>
              </a:pPr>
              <a:t>2020/3/3</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F5077274-94A8-43E5-9085-7603991E25C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17449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70B49727-0BA9-4B44-9229-FF15B212608F}" type="datetime1">
              <a:rPr lang="zh-CN" altLang="en-US"/>
              <a:pPr>
                <a:defRPr/>
              </a:pPr>
              <a:t>2020/3/3</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B87613B8-7149-4555-AE26-850CC3A46DD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45781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E7CE6A7-CEB6-4EB1-B087-B5700D42A3E6}" type="datetime1">
              <a:rPr lang="zh-CN" altLang="en-US"/>
              <a:pPr>
                <a:defRPr/>
              </a:pPr>
              <a:t>2020/3/3</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D48CD9C4-9875-4BCD-ADB6-D5E2E438A9F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40697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gradFill rotWithShape="1">
          <a:gsLst>
            <a:gs pos="0">
              <a:srgbClr val="B1EA66"/>
            </a:gs>
            <a:gs pos="39999">
              <a:srgbClr val="99FF99"/>
            </a:gs>
            <a:gs pos="70000">
              <a:srgbClr val="C4D6EB"/>
            </a:gs>
            <a:gs pos="100000">
              <a:srgbClr val="FFEBFA"/>
            </a:gs>
          </a:gsLst>
          <a:lin ang="13500000"/>
        </a:gradFill>
        <a:effectLst/>
      </p:bgPr>
    </p:bg>
    <p:spTree>
      <p:nvGrpSpPr>
        <p:cNvPr id="1" name=""/>
        <p:cNvGrpSpPr/>
        <p:nvPr/>
      </p:nvGrpSpPr>
      <p:grpSpPr>
        <a:xfrm>
          <a:off x="0" y="0"/>
          <a:ext cx="0" cy="0"/>
          <a:chOff x="0" y="0"/>
          <a:chExt cx="0" cy="0"/>
        </a:xfrm>
      </p:grpSpPr>
      <p:grpSp>
        <p:nvGrpSpPr>
          <p:cNvPr id="3" name="Group 15"/>
          <p:cNvGrpSpPr>
            <a:grpSpLocks/>
          </p:cNvGrpSpPr>
          <p:nvPr userDrawn="1"/>
        </p:nvGrpSpPr>
        <p:grpSpPr bwMode="auto">
          <a:xfrm>
            <a:off x="7885113" y="5662613"/>
            <a:ext cx="720725" cy="746125"/>
            <a:chOff x="3600" y="3675"/>
            <a:chExt cx="432" cy="432"/>
          </a:xfrm>
        </p:grpSpPr>
        <p:sp>
          <p:nvSpPr>
            <p:cNvPr id="4" name="Oval 14"/>
            <p:cNvSpPr>
              <a:spLocks noChangeArrowheads="1"/>
            </p:cNvSpPr>
            <p:nvPr userDrawn="1"/>
          </p:nvSpPr>
          <p:spPr bwMode="auto">
            <a:xfrm>
              <a:off x="3618" y="3709"/>
              <a:ext cx="396" cy="380"/>
            </a:xfrm>
            <a:prstGeom prst="ellipse">
              <a:avLst/>
            </a:prstGeom>
            <a:solidFill>
              <a:sysClr val="window" lastClr="FFFFFF"/>
            </a:solidFill>
            <a:ln>
              <a:noFill/>
            </a:ln>
            <a:extLst/>
          </p:spPr>
          <p:txBody>
            <a:bodyPr wrap="none" anchor="ctr"/>
            <a:lstStyle>
              <a:defPPr>
                <a:defRPr lang="zh-CN"/>
              </a:defPPr>
              <a:lvl1pPr algn="l" rtl="0" fontAlgn="base">
                <a:lnSpc>
                  <a:spcPct val="80000"/>
                </a:lnSpc>
                <a:spcBef>
                  <a:spcPct val="20000"/>
                </a:spcBef>
                <a:spcAft>
                  <a:spcPct val="0"/>
                </a:spcAft>
                <a:defRPr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defRPr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defRPr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defRPr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a:lstStyle>
            <a:p>
              <a:pPr eaLnBrk="1" hangingPunct="1">
                <a:defRPr/>
              </a:pPr>
              <a:endParaRPr lang="zh-CN" altLang="en-US">
                <a:solidFill>
                  <a:sysClr val="windowText" lastClr="000000"/>
                </a:solidFill>
                <a:latin typeface="Arial" pitchFamily="34" charset="0"/>
              </a:endParaRPr>
            </a:p>
          </p:txBody>
        </p:sp>
        <p:pic>
          <p:nvPicPr>
            <p:cNvPr id="5" name="Picture 79" descr="传媒大学LOGO"/>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6" name="日期占位符 2"/>
          <p:cNvSpPr>
            <a:spLocks noGrp="1"/>
          </p:cNvSpPr>
          <p:nvPr>
            <p:ph type="dt" sz="half" idx="10"/>
          </p:nvPr>
        </p:nvSpPr>
        <p:spPr/>
        <p:txBody>
          <a:bodyPr/>
          <a:lstStyle>
            <a:lvl1pPr>
              <a:defRPr/>
            </a:lvl1pPr>
          </a:lstStyle>
          <a:p>
            <a:pPr>
              <a:defRPr/>
            </a:pPr>
            <a:fld id="{2CC316EA-FD58-4B8E-A7FB-8279122F9AF6}" type="datetime1">
              <a:rPr lang="zh-CN" altLang="en-US"/>
              <a:pPr>
                <a:defRPr/>
              </a:pPr>
              <a:t>2020/3/3</a:t>
            </a:fld>
            <a:endParaRPr lang="zh-CN" altLang="en-US" sz="1800">
              <a:solidFill>
                <a:schemeClr val="tx1"/>
              </a:solidFill>
            </a:endParaRPr>
          </a:p>
        </p:txBody>
      </p:sp>
      <p:sp>
        <p:nvSpPr>
          <p:cNvPr id="7" name="页脚占位符 3"/>
          <p:cNvSpPr>
            <a:spLocks noGrp="1"/>
          </p:cNvSpPr>
          <p:nvPr>
            <p:ph type="ftr" sz="quarter" idx="11"/>
          </p:nvPr>
        </p:nvSpPr>
        <p:spPr/>
        <p:txBody>
          <a:bodyPr/>
          <a:lstStyle>
            <a:lvl1pPr>
              <a:defRPr/>
            </a:lvl1pPr>
          </a:lstStyle>
          <a:p>
            <a:pPr>
              <a:defRPr/>
            </a:pPr>
            <a:endParaRPr lang="zh-CN" altLang="zh-CN"/>
          </a:p>
        </p:txBody>
      </p:sp>
      <p:sp>
        <p:nvSpPr>
          <p:cNvPr id="8" name="灯片编号占位符 4"/>
          <p:cNvSpPr>
            <a:spLocks noGrp="1"/>
          </p:cNvSpPr>
          <p:nvPr>
            <p:ph type="sldNum" sz="quarter" idx="12"/>
          </p:nvPr>
        </p:nvSpPr>
        <p:spPr/>
        <p:txBody>
          <a:bodyPr/>
          <a:lstStyle>
            <a:lvl1pPr>
              <a:defRPr/>
            </a:lvl1pPr>
          </a:lstStyle>
          <a:p>
            <a:pPr>
              <a:defRPr/>
            </a:pPr>
            <a:fld id="{530CE550-0530-4751-AF2E-15E761F181F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7530264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C123207-A758-4189-AB90-F0C0CB75EE5B}" type="slidenum">
              <a:rPr lang="zh-CN" altLang="en-US"/>
              <a:pPr>
                <a:defRPr/>
              </a:pPr>
              <a:t>‹#›</a:t>
            </a:fld>
            <a:endParaRPr lang="zh-CN" altLang="en-US"/>
          </a:p>
        </p:txBody>
      </p:sp>
    </p:spTree>
    <p:extLst>
      <p:ext uri="{BB962C8B-B14F-4D97-AF65-F5344CB8AC3E}">
        <p14:creationId xmlns:p14="http://schemas.microsoft.com/office/powerpoint/2010/main" val="149808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A9899C-63EE-45C6-A013-D28611A658AB}" type="slidenum">
              <a:rPr lang="zh-CN" altLang="en-US"/>
              <a:pPr>
                <a:defRPr/>
              </a:pPr>
              <a:t>‹#›</a:t>
            </a:fld>
            <a:endParaRPr lang="zh-CN" altLang="en-US"/>
          </a:p>
        </p:txBody>
      </p:sp>
    </p:spTree>
    <p:extLst>
      <p:ext uri="{BB962C8B-B14F-4D97-AF65-F5344CB8AC3E}">
        <p14:creationId xmlns:p14="http://schemas.microsoft.com/office/powerpoint/2010/main" val="2439016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66EC94-D55D-4515-BCA6-AF8054CB8715}" type="slidenum">
              <a:rPr lang="zh-CN" altLang="en-US"/>
              <a:pPr>
                <a:defRPr/>
              </a:pPr>
              <a:t>‹#›</a:t>
            </a:fld>
            <a:endParaRPr lang="zh-CN" altLang="en-US"/>
          </a:p>
        </p:txBody>
      </p:sp>
    </p:spTree>
    <p:extLst>
      <p:ext uri="{BB962C8B-B14F-4D97-AF65-F5344CB8AC3E}">
        <p14:creationId xmlns:p14="http://schemas.microsoft.com/office/powerpoint/2010/main" val="202452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BED8438-C6F0-4A82-BE97-A8945D287A5C}" type="slidenum">
              <a:rPr lang="zh-CN" altLang="en-US"/>
              <a:pPr>
                <a:defRPr/>
              </a:pPr>
              <a:t>‹#›</a:t>
            </a:fld>
            <a:endParaRPr lang="zh-CN" altLang="en-US"/>
          </a:p>
        </p:txBody>
      </p:sp>
    </p:spTree>
    <p:extLst>
      <p:ext uri="{BB962C8B-B14F-4D97-AF65-F5344CB8AC3E}">
        <p14:creationId xmlns:p14="http://schemas.microsoft.com/office/powerpoint/2010/main" val="145064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3DADB67-D93E-4BCE-99D9-CF3781647904}" type="slidenum">
              <a:rPr lang="zh-CN" altLang="en-US"/>
              <a:pPr>
                <a:defRPr/>
              </a:pPr>
              <a:t>‹#›</a:t>
            </a:fld>
            <a:endParaRPr lang="zh-CN" altLang="en-US"/>
          </a:p>
        </p:txBody>
      </p:sp>
    </p:spTree>
    <p:extLst>
      <p:ext uri="{BB962C8B-B14F-4D97-AF65-F5344CB8AC3E}">
        <p14:creationId xmlns:p14="http://schemas.microsoft.com/office/powerpoint/2010/main" val="136393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92C317C-84D0-4861-88AD-29D59C6E6DD2}" type="slidenum">
              <a:rPr lang="zh-CN" altLang="en-US"/>
              <a:pPr>
                <a:defRPr/>
              </a:pPr>
              <a:t>‹#›</a:t>
            </a:fld>
            <a:endParaRPr lang="zh-CN" altLang="en-US"/>
          </a:p>
        </p:txBody>
      </p:sp>
    </p:spTree>
    <p:extLst>
      <p:ext uri="{BB962C8B-B14F-4D97-AF65-F5344CB8AC3E}">
        <p14:creationId xmlns:p14="http://schemas.microsoft.com/office/powerpoint/2010/main" val="1141893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4714D8F-22C5-4CCA-8424-19776E0FE90A}" type="slidenum">
              <a:rPr lang="zh-CN" altLang="en-US"/>
              <a:pPr>
                <a:defRPr/>
              </a:pPr>
              <a:t>‹#›</a:t>
            </a:fld>
            <a:endParaRPr lang="zh-CN" altLang="en-US"/>
          </a:p>
        </p:txBody>
      </p:sp>
    </p:spTree>
    <p:extLst>
      <p:ext uri="{BB962C8B-B14F-4D97-AF65-F5344CB8AC3E}">
        <p14:creationId xmlns:p14="http://schemas.microsoft.com/office/powerpoint/2010/main" val="2896369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23813" y="26988"/>
            <a:ext cx="9167813" cy="865187"/>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115482"/>
            <a:ext cx="8229600" cy="705240"/>
          </a:xfrm>
        </p:spPr>
        <p:txBody>
          <a:bodyPr/>
          <a:lstStyle>
            <a:lvl1pPr>
              <a:defRPr>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15B7CCB-13BA-4D13-B2DC-235CEE45118C}" type="datetime1">
              <a:rPr lang="zh-CN" altLang="en-US"/>
              <a:pPr>
                <a:defRPr/>
              </a:pPr>
              <a:t>2020/3/3</a:t>
            </a:fld>
            <a:endParaRPr lang="zh-CN" altLang="en-US" sz="1800">
              <a:solidFill>
                <a:schemeClr val="tx1"/>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zh-CN"/>
          </a:p>
        </p:txBody>
      </p:sp>
      <p:sp>
        <p:nvSpPr>
          <p:cNvPr id="7" name="灯片编号占位符 5"/>
          <p:cNvSpPr>
            <a:spLocks noGrp="1"/>
          </p:cNvSpPr>
          <p:nvPr>
            <p:ph type="sldNum" sz="quarter" idx="12"/>
          </p:nvPr>
        </p:nvSpPr>
        <p:spPr/>
        <p:txBody>
          <a:bodyPr/>
          <a:lstStyle>
            <a:lvl1pPr>
              <a:defRPr/>
            </a:lvl1pPr>
          </a:lstStyle>
          <a:p>
            <a:pPr>
              <a:defRPr/>
            </a:pPr>
            <a:fld id="{7A6B0514-D5CF-43B6-9A7D-FDB61D2BB56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70621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68BB2D7-2A32-4344-B4A8-9733CB65CE8E}" type="slidenum">
              <a:rPr lang="zh-CN" altLang="en-US"/>
              <a:pPr>
                <a:defRPr/>
              </a:pPr>
              <a:t>‹#›</a:t>
            </a:fld>
            <a:endParaRPr lang="zh-CN" altLang="en-US"/>
          </a:p>
        </p:txBody>
      </p:sp>
    </p:spTree>
    <p:extLst>
      <p:ext uri="{BB962C8B-B14F-4D97-AF65-F5344CB8AC3E}">
        <p14:creationId xmlns:p14="http://schemas.microsoft.com/office/powerpoint/2010/main" val="2992424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2B8AF6B-D1DE-469C-8DC8-D9D9DC5BDE33}" type="slidenum">
              <a:rPr lang="zh-CN" altLang="en-US"/>
              <a:pPr>
                <a:defRPr/>
              </a:pPr>
              <a:t>‹#›</a:t>
            </a:fld>
            <a:endParaRPr lang="zh-CN" altLang="en-US"/>
          </a:p>
        </p:txBody>
      </p:sp>
    </p:spTree>
    <p:extLst>
      <p:ext uri="{BB962C8B-B14F-4D97-AF65-F5344CB8AC3E}">
        <p14:creationId xmlns:p14="http://schemas.microsoft.com/office/powerpoint/2010/main" val="295847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8B896DE-D22B-4CB4-8C76-E757A6BE5E3D}" type="slidenum">
              <a:rPr lang="zh-CN" altLang="en-US"/>
              <a:pPr>
                <a:defRPr/>
              </a:pPr>
              <a:t>‹#›</a:t>
            </a:fld>
            <a:endParaRPr lang="zh-CN" altLang="en-US"/>
          </a:p>
        </p:txBody>
      </p:sp>
    </p:spTree>
    <p:extLst>
      <p:ext uri="{BB962C8B-B14F-4D97-AF65-F5344CB8AC3E}">
        <p14:creationId xmlns:p14="http://schemas.microsoft.com/office/powerpoint/2010/main" val="1169192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5632D15-5C3E-4EB3-8D72-9C5577EB3A61}" type="slidenum">
              <a:rPr lang="zh-CN" altLang="en-US"/>
              <a:pPr>
                <a:defRPr/>
              </a:pPr>
              <a:t>‹#›</a:t>
            </a:fld>
            <a:endParaRPr lang="zh-CN" altLang="en-US"/>
          </a:p>
        </p:txBody>
      </p:sp>
    </p:spTree>
    <p:extLst>
      <p:ext uri="{BB962C8B-B14F-4D97-AF65-F5344CB8AC3E}">
        <p14:creationId xmlns:p14="http://schemas.microsoft.com/office/powerpoint/2010/main" val="159859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73227BD4-E9C5-485D-82A1-97E0445F9831}" type="datetime1">
              <a:rPr lang="zh-CN" altLang="en-US"/>
              <a:pPr>
                <a:defRPr/>
              </a:pPr>
              <a:t>2020/3/3</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298A5F44-7D21-4597-957C-E49A493DAFE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9921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D421118-1123-49E0-9043-872BB7D3DF14}" type="datetime1">
              <a:rPr lang="zh-CN" altLang="en-US"/>
              <a:pPr>
                <a:defRPr/>
              </a:pPr>
              <a:t>2020/3/3</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0CD8E5AB-C147-424D-8DB7-13A05AB05AC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02837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944E9A38-C87F-40E6-8DB6-44EBE16227AD}" type="datetime1">
              <a:rPr lang="zh-CN" altLang="en-US"/>
              <a:pPr>
                <a:defRPr/>
              </a:pPr>
              <a:t>2020/3/3</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a:lvl1pPr>
          </a:lstStyle>
          <a:p>
            <a:pPr>
              <a:defRPr/>
            </a:pPr>
            <a:fld id="{EC3414D5-5DE8-4126-B869-78277AE0B15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89266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6E989316-2E33-4DC5-9865-4AD99590E794}" type="datetime1">
              <a:rPr lang="zh-CN" altLang="en-US"/>
              <a:pPr>
                <a:defRPr/>
              </a:pPr>
              <a:t>2020/3/3</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5E17D777-8FCB-4616-A971-7DE1F1D5513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98574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3722225F-E4CA-420E-AC43-2380F13E8EDE}" type="datetime1">
              <a:rPr lang="zh-CN" altLang="en-US"/>
              <a:pPr>
                <a:defRPr/>
              </a:pPr>
              <a:t>2020/3/3</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5D911730-1F97-4BBE-A7DD-919CF7B788A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2961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57DB75D-5BB1-4C0C-B10F-65DC69113A72}" type="datetime1">
              <a:rPr lang="zh-CN" altLang="en-US"/>
              <a:pPr>
                <a:defRPr/>
              </a:pPr>
              <a:t>2020/3/3</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F9ADBA8F-E29C-4F2C-A2A3-4F507DAF1F2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734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A06DA73-0893-43ED-9156-2712C363E551}" type="datetime1">
              <a:rPr lang="zh-CN" altLang="en-US"/>
              <a:pPr>
                <a:defRPr/>
              </a:pPr>
              <a:t>2020/3/3</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CA766F85-26B2-43B2-9D97-DACCB498A0E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87588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9CE347B2-8962-4770-89D1-87178C012AB0}" type="datetime1">
              <a:rPr lang="zh-CN" altLang="en-US"/>
              <a:pPr>
                <a:defRPr/>
              </a:pPr>
              <a:t>2020/3/3</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7CC8346B-94A5-4FC5-9966-4C1F44A852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BB4837C-EA87-49F9-A8C4-F5CDE6010641}" type="datetimeFigureOut">
              <a:rPr lang="zh-CN" altLang="en-US"/>
              <a:pPr>
                <a:defRPr/>
              </a:pPr>
              <a:t>2020/3/3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368B37AC-B802-4C09-9E91-1753B14428EB}" type="slidenum">
              <a:rPr lang="zh-CN" altLang="en-US"/>
              <a:pPr>
                <a:defRPr/>
              </a:pPr>
              <a:t>‹#›</a:t>
            </a:fld>
            <a:endParaRPr lang="zh-CN" altLang="en-US"/>
          </a:p>
        </p:txBody>
      </p:sp>
      <p:pic>
        <p:nvPicPr>
          <p:cNvPr id="2055"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b="26775"/>
          <a:stretch>
            <a:fillRect/>
          </a:stretch>
        </p:blipFill>
        <p:spPr bwMode="auto">
          <a:xfrm>
            <a:off x="3175" y="2517775"/>
            <a:ext cx="9137650" cy="182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image" Target="../media/image28.jpg"/><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image" Target="../media/image32.jpg"/><Relationship Id="rId5" Type="http://schemas.openxmlformats.org/officeDocument/2006/relationships/image" Target="../media/image31.w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2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4.png"/><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7.w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audio" Target="../media/audio3.wav"/><Relationship Id="rId4" Type="http://schemas.openxmlformats.org/officeDocument/2006/relationships/audio" Target="../media/audio2.wav"/></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6.bin"/><Relationship Id="rId4" Type="http://schemas.openxmlformats.org/officeDocument/2006/relationships/audio" Target="../media/audio4.wav"/></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1.emf"/><Relationship Id="rId4" Type="http://schemas.openxmlformats.org/officeDocument/2006/relationships/oleObject" Target="../embeddings/oleObject7.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oleObject" Target="../embeddings/oleObject8.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fld id="{25322879-6B9E-4DDB-840C-319D35B7633B}" type="datetime1">
              <a:rPr lang="zh-CN" altLang="en-US" sz="1200" smtClean="0">
                <a:solidFill>
                  <a:srgbClr val="898989"/>
                </a:solidFill>
                <a:latin typeface="Arial" panose="020B0604020202020204" pitchFamily="34" charset="0"/>
              </a:rPr>
              <a:pPr>
                <a:spcBef>
                  <a:spcPct val="0"/>
                </a:spcBef>
                <a:buFontTx/>
                <a:buNone/>
              </a:pPr>
              <a:t>2020/3/3</a:t>
            </a:fld>
            <a:endParaRPr lang="zh-CN" altLang="en-US" sz="1800">
              <a:latin typeface="Arial" panose="020B0604020202020204" pitchFamily="34" charset="0"/>
            </a:endParaRPr>
          </a:p>
        </p:txBody>
      </p:sp>
      <p:pic>
        <p:nvPicPr>
          <p:cNvPr id="17411" name="Picture 7"/>
          <p:cNvPicPr>
            <a:picLocks noChangeAspect="1" noChangeArrowheads="1"/>
          </p:cNvPicPr>
          <p:nvPr/>
        </p:nvPicPr>
        <p:blipFill>
          <a:blip r:embed="rId2">
            <a:extLst>
              <a:ext uri="{28A0092B-C50C-407E-A947-70E740481C1C}">
                <a14:useLocalDpi xmlns:a14="http://schemas.microsoft.com/office/drawing/2010/main" val="0"/>
              </a:ext>
            </a:extLst>
          </a:blip>
          <a:srcRect l="13696" t="1308" r="19125"/>
          <a:stretch>
            <a:fillRect/>
          </a:stretch>
        </p:blipFill>
        <p:spPr bwMode="auto">
          <a:xfrm>
            <a:off x="6300788" y="2027238"/>
            <a:ext cx="1320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
          <p:cNvPicPr>
            <a:picLocks noChangeAspect="1" noChangeArrowheads="1"/>
          </p:cNvPicPr>
          <p:nvPr/>
        </p:nvPicPr>
        <p:blipFill>
          <a:blip r:embed="rId3">
            <a:lum contrast="20000"/>
            <a:extLst>
              <a:ext uri="{28A0092B-C50C-407E-A947-70E740481C1C}">
                <a14:useLocalDpi xmlns:a14="http://schemas.microsoft.com/office/drawing/2010/main" val="0"/>
              </a:ext>
            </a:extLst>
          </a:blip>
          <a:srcRect l="8409" t="10852" r="20117" b="20641"/>
          <a:stretch>
            <a:fillRect/>
          </a:stretch>
        </p:blipFill>
        <p:spPr bwMode="auto">
          <a:xfrm>
            <a:off x="3346450" y="2027238"/>
            <a:ext cx="133191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18556" b="16302"/>
          <a:stretch>
            <a:fillRect/>
          </a:stretch>
        </p:blipFill>
        <p:spPr bwMode="auto">
          <a:xfrm>
            <a:off x="1835150" y="549275"/>
            <a:ext cx="1296988"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20901" t="13902" r="27347" b="5452"/>
          <a:stretch>
            <a:fillRect/>
          </a:stretch>
        </p:blipFill>
        <p:spPr bwMode="auto">
          <a:xfrm>
            <a:off x="539750" y="549275"/>
            <a:ext cx="12001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圆角矩形 10"/>
          <p:cNvSpPr>
            <a:spLocks noChangeArrowheads="1"/>
          </p:cNvSpPr>
          <p:nvPr/>
        </p:nvSpPr>
        <p:spPr bwMode="auto">
          <a:xfrm>
            <a:off x="3348038" y="549275"/>
            <a:ext cx="1330325" cy="1330325"/>
          </a:xfrm>
          <a:prstGeom prst="roundRect">
            <a:avLst>
              <a:gd name="adj" fmla="val 16667"/>
            </a:avLst>
          </a:prstGeom>
          <a:solidFill>
            <a:srgbClr val="D8243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416" name="圆角矩形 11"/>
          <p:cNvSpPr>
            <a:spLocks noChangeArrowheads="1"/>
          </p:cNvSpPr>
          <p:nvPr/>
        </p:nvSpPr>
        <p:spPr bwMode="auto">
          <a:xfrm>
            <a:off x="1870075" y="2027238"/>
            <a:ext cx="1330325" cy="1330325"/>
          </a:xfrm>
          <a:prstGeom prst="roundRect">
            <a:avLst>
              <a:gd name="adj" fmla="val 16667"/>
            </a:avLst>
          </a:prstGeom>
          <a:solidFill>
            <a:srgbClr val="CF5A1B"/>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417" name="圆角矩形 12"/>
          <p:cNvSpPr>
            <a:spLocks noChangeArrowheads="1"/>
          </p:cNvSpPr>
          <p:nvPr/>
        </p:nvSpPr>
        <p:spPr bwMode="auto">
          <a:xfrm>
            <a:off x="4826000" y="2027238"/>
            <a:ext cx="1330325" cy="1330325"/>
          </a:xfrm>
          <a:prstGeom prst="roundRect">
            <a:avLst>
              <a:gd name="adj" fmla="val 16667"/>
            </a:avLst>
          </a:prstGeom>
          <a:solidFill>
            <a:srgbClr val="3691A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 name="副标题 64"/>
          <p:cNvSpPr txBox="1">
            <a:spLocks noChangeArrowheads="1"/>
          </p:cNvSpPr>
          <p:nvPr/>
        </p:nvSpPr>
        <p:spPr bwMode="auto">
          <a:xfrm>
            <a:off x="539750" y="4652963"/>
            <a:ext cx="6400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a:lstStyle>
          <a:p>
            <a:pPr marL="0" indent="0" eaLnBrk="1" hangingPunct="1">
              <a:buFont typeface="Arial" pitchFamily="34" charset="0"/>
              <a:buNone/>
              <a:defRPr/>
            </a:pPr>
            <a:r>
              <a:rPr lang="zh-CN" altLang="en-US" kern="0">
                <a:latin typeface="黑体" pitchFamily="49" charset="-122"/>
                <a:ea typeface="黑体" pitchFamily="49" charset="-122"/>
              </a:rPr>
              <a:t>第</a:t>
            </a:r>
            <a:r>
              <a:rPr lang="en-US" altLang="zh-CN" kern="0">
                <a:latin typeface="黑体" pitchFamily="49" charset="-122"/>
                <a:ea typeface="黑体" pitchFamily="49" charset="-122"/>
              </a:rPr>
              <a:t>1</a:t>
            </a:r>
            <a:r>
              <a:rPr lang="zh-CN" altLang="en-US" kern="0">
                <a:latin typeface="黑体" pitchFamily="49" charset="-122"/>
                <a:ea typeface="黑体" pitchFamily="49" charset="-122"/>
              </a:rPr>
              <a:t>讲：综述</a:t>
            </a:r>
            <a:endParaRPr lang="zh-CN" altLang="zh-CN" kern="0" dirty="0">
              <a:latin typeface="黑体" pitchFamily="49" charset="-122"/>
              <a:ea typeface="黑体" pitchFamily="49" charset="-122"/>
            </a:endParaRPr>
          </a:p>
        </p:txBody>
      </p:sp>
      <p:sp>
        <p:nvSpPr>
          <p:cNvPr id="15" name="矩形 14"/>
          <p:cNvSpPr/>
          <p:nvPr/>
        </p:nvSpPr>
        <p:spPr>
          <a:xfrm>
            <a:off x="256410" y="3645099"/>
            <a:ext cx="7511993" cy="923330"/>
          </a:xfrm>
          <a:prstGeom prst="rect">
            <a:avLst/>
          </a:prstGeom>
          <a:noFill/>
        </p:spPr>
        <p:txBody>
          <a:bodyPr wrap="non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zh-CN" altLang="en-US" sz="5400" b="1" dirty="0">
                <a:solidFill>
                  <a:srgbClr val="FF0000"/>
                </a:solidFill>
                <a:effectLst>
                  <a:glow rad="101600">
                    <a:schemeClr val="accent5">
                      <a:satMod val="175000"/>
                      <a:alpha val="40000"/>
                    </a:schemeClr>
                  </a:glow>
                </a:effectLst>
                <a:latin typeface="方正综艺简体" pitchFamily="65" charset="-122"/>
                <a:ea typeface="方正综艺简体" pitchFamily="65" charset="-122"/>
              </a:rPr>
              <a:t>多媒体系统设计</a:t>
            </a:r>
            <a:r>
              <a:rPr lang="en-US" altLang="zh-CN" sz="5400" b="1" dirty="0">
                <a:solidFill>
                  <a:srgbClr val="FF0000"/>
                </a:solidFill>
                <a:effectLst>
                  <a:glow rad="101600">
                    <a:schemeClr val="accent5">
                      <a:satMod val="175000"/>
                      <a:alpha val="40000"/>
                    </a:schemeClr>
                  </a:glow>
                </a:effectLst>
                <a:latin typeface="方正综艺简体" pitchFamily="65" charset="-122"/>
                <a:ea typeface="方正综艺简体" pitchFamily="65" charset="-122"/>
              </a:rPr>
              <a:t>-</a:t>
            </a:r>
            <a:r>
              <a:rPr lang="zh-CN" altLang="en-US" sz="5400" b="1" dirty="0">
                <a:solidFill>
                  <a:srgbClr val="FF0000"/>
                </a:solidFill>
                <a:effectLst>
                  <a:glow rad="101600">
                    <a:schemeClr val="accent5">
                      <a:satMod val="175000"/>
                      <a:alpha val="40000"/>
                    </a:schemeClr>
                  </a:glow>
                </a:effectLst>
                <a:latin typeface="方正综艺简体" pitchFamily="65" charset="-122"/>
                <a:ea typeface="方正综艺简体" pitchFamily="65" charset="-122"/>
              </a:rPr>
              <a:t>理论课</a:t>
            </a:r>
            <a:endParaRPr lang="zh-CN" altLang="en-US" sz="5400" b="1" cap="all" dirty="0">
              <a:ln/>
              <a:solidFill>
                <a:schemeClr val="accent1"/>
              </a:solidFill>
              <a:effectLst>
                <a:glow rad="101600">
                  <a:schemeClr val="accent5">
                    <a:satMod val="175000"/>
                    <a:alpha val="40000"/>
                  </a:schemeClr>
                </a:glo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5" name="Rectangle 3">
            <a:extLst>
              <a:ext uri="{FF2B5EF4-FFF2-40B4-BE49-F238E27FC236}">
                <a16:creationId xmlns:a16="http://schemas.microsoft.com/office/drawing/2014/main" id="{F5DD4C93-922A-4BE6-AA32-E5D1A6F6ABD0}"/>
              </a:ext>
            </a:extLst>
          </p:cNvPr>
          <p:cNvSpPr>
            <a:spLocks noGrp="1" noChangeArrowheads="1"/>
          </p:cNvSpPr>
          <p:nvPr>
            <p:ph type="body" idx="1"/>
          </p:nvPr>
        </p:nvSpPr>
        <p:spPr>
          <a:xfrm>
            <a:off x="423811" y="1123943"/>
            <a:ext cx="8542201" cy="5546541"/>
          </a:xfrm>
        </p:spPr>
        <p:txBody>
          <a:bodyPr/>
          <a:lstStyle/>
          <a:p>
            <a:pPr algn="just" eaLnBrk="1" hangingPunct="1">
              <a:lnSpc>
                <a:spcPct val="140000"/>
              </a:lnSpc>
              <a:spcBef>
                <a:spcPct val="0"/>
              </a:spcBef>
              <a:buFont typeface="Wingdings" panose="05000000000000000000" pitchFamily="2" charset="2"/>
              <a:buChar char="n"/>
            </a:pPr>
            <a:r>
              <a:rPr lang="zh-CN" altLang="en-US" sz="2400" b="1" dirty="0">
                <a:solidFill>
                  <a:srgbClr val="FF0000"/>
                </a:solidFill>
                <a:latin typeface="Adobe 黑体 Std R" panose="020B0400000000000000" pitchFamily="34" charset="-122"/>
                <a:ea typeface="Adobe 黑体 Std R" panose="020B0400000000000000" pitchFamily="34" charset="-122"/>
              </a:rPr>
              <a:t>数据与语义</a:t>
            </a:r>
            <a:endParaRPr lang="en-US" altLang="zh-CN" sz="2400" b="1" dirty="0">
              <a:solidFill>
                <a:srgbClr val="FF0000"/>
              </a:solidFill>
              <a:latin typeface="Adobe 黑体 Std R" panose="020B0400000000000000" pitchFamily="34" charset="-122"/>
              <a:ea typeface="Adobe 黑体 Std R" panose="020B0400000000000000" pitchFamily="34" charset="-122"/>
            </a:endParaRPr>
          </a:p>
          <a:p>
            <a:pPr algn="just" eaLnBrk="1" hangingPunct="1">
              <a:lnSpc>
                <a:spcPct val="140000"/>
              </a:lnSpc>
              <a:spcBef>
                <a:spcPct val="0"/>
              </a:spcBef>
              <a:buFontTx/>
              <a:buNone/>
            </a:pPr>
            <a:r>
              <a:rPr lang="zh-CN" altLang="en-US" sz="2400" b="1" dirty="0">
                <a:latin typeface="黑体" panose="02010609060101010101" pitchFamily="49" charset="-122"/>
                <a:ea typeface="黑体" panose="02010609060101010101" pitchFamily="49" charset="-122"/>
              </a:rPr>
              <a:t>例如：</a:t>
            </a:r>
            <a:r>
              <a:rPr lang="en-US" altLang="zh-CN" sz="2400" b="1" dirty="0">
                <a:latin typeface="黑体" panose="02010609060101010101" pitchFamily="49" charset="-122"/>
                <a:ea typeface="黑体" panose="02010609060101010101" pitchFamily="49" charset="-122"/>
              </a:rPr>
              <a:t>96</a:t>
            </a:r>
            <a:r>
              <a:rPr lang="zh-CN" altLang="en-US" sz="2400" b="1" dirty="0">
                <a:latin typeface="黑体" panose="02010609060101010101" pitchFamily="49" charset="-122"/>
                <a:ea typeface="黑体" panose="02010609060101010101" pitchFamily="49" charset="-122"/>
              </a:rPr>
              <a:t>是一个数据</a:t>
            </a:r>
          </a:p>
          <a:p>
            <a:pPr algn="just" eaLnBrk="1" hangingPunct="1">
              <a:lnSpc>
                <a:spcPct val="140000"/>
              </a:lnSpc>
              <a:spcBef>
                <a:spcPct val="0"/>
              </a:spcBef>
              <a:buFontTx/>
              <a:buNone/>
            </a:pPr>
            <a:r>
              <a:rPr lang="zh-CN" altLang="en-US" sz="2000" dirty="0"/>
              <a:t>    </a:t>
            </a:r>
            <a:r>
              <a:rPr lang="zh-CN" altLang="en-US" sz="2000" b="1" dirty="0"/>
              <a:t>语义</a:t>
            </a:r>
            <a:r>
              <a:rPr lang="en-US" altLang="zh-CN" sz="2000" b="1" dirty="0"/>
              <a:t>1</a:t>
            </a:r>
            <a:r>
              <a:rPr lang="zh-CN" altLang="en-US" sz="2000" b="1" dirty="0"/>
              <a:t>：</a:t>
            </a:r>
            <a:r>
              <a:rPr lang="zh-CN" altLang="en-US" sz="2000" dirty="0"/>
              <a:t>学生某门课的成绩</a:t>
            </a:r>
          </a:p>
          <a:p>
            <a:pPr algn="just" eaLnBrk="1" hangingPunct="1">
              <a:lnSpc>
                <a:spcPct val="140000"/>
              </a:lnSpc>
              <a:spcBef>
                <a:spcPct val="0"/>
              </a:spcBef>
              <a:buFontTx/>
              <a:buNone/>
            </a:pPr>
            <a:r>
              <a:rPr lang="zh-CN" altLang="en-US" sz="2000" dirty="0"/>
              <a:t>    </a:t>
            </a:r>
            <a:r>
              <a:rPr lang="zh-CN" altLang="en-US" sz="2000" b="1" dirty="0"/>
              <a:t>语义</a:t>
            </a:r>
            <a:r>
              <a:rPr lang="en-US" altLang="zh-CN" sz="2000" b="1" dirty="0"/>
              <a:t>2</a:t>
            </a:r>
            <a:r>
              <a:rPr lang="zh-CN" altLang="en-US" sz="2000" b="1" dirty="0"/>
              <a:t>：</a:t>
            </a:r>
            <a:r>
              <a:rPr lang="zh-CN" altLang="en-US" sz="2000" dirty="0"/>
              <a:t>某人的体重</a:t>
            </a:r>
          </a:p>
          <a:p>
            <a:pPr algn="just" eaLnBrk="1" hangingPunct="1">
              <a:lnSpc>
                <a:spcPct val="140000"/>
              </a:lnSpc>
              <a:spcBef>
                <a:spcPct val="0"/>
              </a:spcBef>
              <a:buFontTx/>
              <a:buNone/>
            </a:pPr>
            <a:r>
              <a:rPr lang="zh-CN" altLang="en-US" sz="2000" dirty="0"/>
              <a:t>    </a:t>
            </a:r>
            <a:r>
              <a:rPr lang="zh-CN" altLang="en-US" sz="2000" b="1" dirty="0"/>
              <a:t>语义</a:t>
            </a:r>
            <a:r>
              <a:rPr lang="en-US" altLang="zh-CN" sz="2000" b="1" dirty="0"/>
              <a:t>3</a:t>
            </a:r>
            <a:r>
              <a:rPr lang="zh-CN" altLang="en-US" sz="2000" b="1" dirty="0"/>
              <a:t>：</a:t>
            </a:r>
            <a:r>
              <a:rPr lang="zh-CN" altLang="en-US" sz="2000" dirty="0"/>
              <a:t>计算机系</a:t>
            </a:r>
            <a:r>
              <a:rPr lang="en-US" altLang="zh-CN" sz="2000" dirty="0"/>
              <a:t>2005</a:t>
            </a:r>
            <a:r>
              <a:rPr lang="zh-CN" altLang="en-US" sz="2000" dirty="0"/>
              <a:t>级学生人数</a:t>
            </a:r>
            <a:endParaRPr lang="en-US" altLang="zh-CN" sz="2000" dirty="0"/>
          </a:p>
          <a:p>
            <a:pPr algn="just" eaLnBrk="1" hangingPunct="1">
              <a:lnSpc>
                <a:spcPct val="140000"/>
              </a:lnSpc>
              <a:spcBef>
                <a:spcPct val="0"/>
              </a:spcBef>
              <a:buFontTx/>
              <a:buNone/>
            </a:pPr>
            <a:endParaRPr lang="zh-CN" altLang="en-US" sz="2000" dirty="0"/>
          </a:p>
          <a:p>
            <a:pPr eaLnBrk="1" hangingPunct="1">
              <a:lnSpc>
                <a:spcPct val="140000"/>
              </a:lnSpc>
              <a:spcBef>
                <a:spcPct val="0"/>
              </a:spcBef>
              <a:buFontTx/>
              <a:buNone/>
            </a:pPr>
            <a:r>
              <a:rPr lang="zh-CN" altLang="en-US" sz="2400" b="1" dirty="0">
                <a:latin typeface="黑体" panose="02010609060101010101" pitchFamily="49" charset="-122"/>
                <a:ea typeface="黑体" panose="02010609060101010101" pitchFamily="49" charset="-122"/>
              </a:rPr>
              <a:t>例如：学生档案中的学生记录</a:t>
            </a:r>
            <a:endParaRPr lang="en-US" altLang="zh-CN" sz="2400" b="1" dirty="0">
              <a:latin typeface="黑体" panose="02010609060101010101" pitchFamily="49" charset="-122"/>
              <a:ea typeface="黑体" panose="02010609060101010101" pitchFamily="49" charset="-122"/>
            </a:endParaRPr>
          </a:p>
          <a:p>
            <a:pPr eaLnBrk="1" hangingPunct="1">
              <a:lnSpc>
                <a:spcPct val="140000"/>
              </a:lnSpc>
              <a:spcBef>
                <a:spcPct val="0"/>
              </a:spcBef>
              <a:buFontTx/>
              <a:buNone/>
            </a:pPr>
            <a:r>
              <a:rPr lang="zh-CN" altLang="en-US" sz="2400" b="1" dirty="0">
                <a:latin typeface="黑体" panose="02010609060101010101" pitchFamily="49" charset="-122"/>
                <a:ea typeface="黑体" panose="02010609060101010101" pitchFamily="49" charset="-122"/>
              </a:rPr>
              <a:t>（李明，男，</a:t>
            </a:r>
            <a:r>
              <a:rPr lang="en-US" altLang="zh-CN" sz="2400" b="1" dirty="0">
                <a:latin typeface="黑体" panose="02010609060101010101" pitchFamily="49" charset="-122"/>
                <a:ea typeface="黑体" panose="02010609060101010101" pitchFamily="49" charset="-122"/>
              </a:rPr>
              <a:t>198205</a:t>
            </a:r>
            <a:r>
              <a:rPr lang="zh-CN" altLang="en-US" sz="2400" b="1" dirty="0">
                <a:latin typeface="黑体" panose="02010609060101010101" pitchFamily="49" charset="-122"/>
                <a:ea typeface="黑体" panose="02010609060101010101" pitchFamily="49" charset="-122"/>
              </a:rPr>
              <a:t>，江苏南京市，数字媒体技术系，</a:t>
            </a:r>
            <a:r>
              <a:rPr lang="en-US" altLang="zh-CN" sz="2400" b="1" dirty="0">
                <a:latin typeface="黑体" panose="02010609060101010101" pitchFamily="49" charset="-122"/>
                <a:ea typeface="黑体" panose="02010609060101010101" pitchFamily="49" charset="-122"/>
              </a:rPr>
              <a:t>1990</a:t>
            </a:r>
            <a:r>
              <a:rPr lang="zh-CN" altLang="en-US" sz="2400" b="1" dirty="0">
                <a:latin typeface="黑体" panose="02010609060101010101" pitchFamily="49" charset="-122"/>
                <a:ea typeface="黑体" panose="02010609060101010101" pitchFamily="49" charset="-122"/>
              </a:rPr>
              <a:t>）</a:t>
            </a:r>
          </a:p>
          <a:p>
            <a:pPr eaLnBrk="1" hangingPunct="1">
              <a:lnSpc>
                <a:spcPct val="140000"/>
              </a:lnSpc>
              <a:spcBef>
                <a:spcPct val="0"/>
              </a:spcBef>
              <a:buFontTx/>
              <a:buNone/>
            </a:pPr>
            <a:r>
              <a:rPr lang="zh-CN" altLang="en-US" sz="2400" dirty="0"/>
              <a:t>   </a:t>
            </a:r>
            <a:r>
              <a:rPr lang="zh-CN" altLang="en-US" sz="2000" dirty="0"/>
              <a:t> </a:t>
            </a:r>
            <a:r>
              <a:rPr lang="zh-CN" altLang="en-US" sz="2000" b="1" dirty="0"/>
              <a:t>语义：</a:t>
            </a:r>
            <a:r>
              <a:rPr lang="zh-CN" altLang="en-US" sz="2000" dirty="0"/>
              <a:t>学生姓名、性别、出生年月、籍贯、所在院系、入学时间</a:t>
            </a:r>
          </a:p>
          <a:p>
            <a:pPr eaLnBrk="1" hangingPunct="1">
              <a:lnSpc>
                <a:spcPct val="140000"/>
              </a:lnSpc>
              <a:spcBef>
                <a:spcPct val="0"/>
              </a:spcBef>
              <a:buFontTx/>
              <a:buNone/>
            </a:pPr>
            <a:r>
              <a:rPr lang="zh-CN" altLang="en-US" sz="2000" dirty="0"/>
              <a:t>    </a:t>
            </a:r>
            <a:r>
              <a:rPr lang="zh-CN" altLang="en-US" sz="2000" b="1" dirty="0"/>
              <a:t>解释：</a:t>
            </a:r>
            <a:r>
              <a:rPr lang="zh-CN" altLang="en-US" sz="2000" dirty="0"/>
              <a:t>李明是个大学生，</a:t>
            </a:r>
            <a:r>
              <a:rPr lang="en-US" altLang="zh-CN" sz="2000" dirty="0"/>
              <a:t>1982</a:t>
            </a:r>
            <a:r>
              <a:rPr lang="zh-CN" altLang="en-US" sz="2000" dirty="0"/>
              <a:t>年</a:t>
            </a:r>
            <a:r>
              <a:rPr lang="en-US" altLang="zh-CN" sz="2000" dirty="0"/>
              <a:t>5</a:t>
            </a:r>
            <a:r>
              <a:rPr lang="zh-CN" altLang="en-US" sz="2000" dirty="0"/>
              <a:t>月出生，江苏南京市人，</a:t>
            </a:r>
            <a:r>
              <a:rPr lang="en-US" altLang="zh-CN" sz="2000" dirty="0"/>
              <a:t>1990</a:t>
            </a:r>
            <a:r>
              <a:rPr lang="zh-CN" altLang="en-US" sz="2000" dirty="0"/>
              <a:t>年考入数字媒体技术系</a:t>
            </a:r>
          </a:p>
        </p:txBody>
      </p:sp>
      <p:sp>
        <p:nvSpPr>
          <p:cNvPr id="3" name="Rectangle 3">
            <a:extLst>
              <a:ext uri="{FF2B5EF4-FFF2-40B4-BE49-F238E27FC236}">
                <a16:creationId xmlns:a16="http://schemas.microsoft.com/office/drawing/2014/main" id="{2E422E93-597D-46C4-9703-ADEC724F6F6F}"/>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sz="2000"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sz="2000"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sz="2000" b="1" cap="all" spc="100" dirty="0">
                <a:ln/>
                <a:solidFill>
                  <a:srgbClr val="D34817"/>
                </a:solidFill>
                <a:effectLst>
                  <a:reflection blurRad="12700" stA="50000" endPos="50000" dir="5400000" sy="-100000" rotWithShape="0"/>
                </a:effectLst>
                <a:latin typeface="Corbel" pitchFamily="34" charset="0"/>
                <a:ea typeface="微软雅黑" pitchFamily="34" charset="-122"/>
                <a:cs typeface="+mj-cs"/>
              </a:rPr>
              <a:t>Database</a:t>
            </a:r>
            <a:endParaRPr lang="en-US" sz="2000" b="1" spc="100" dirty="0">
              <a:latin typeface="Corbel" pitchFamily="34" charset="0"/>
              <a:ea typeface="微软雅黑" pitchFamily="34" charset="-122"/>
              <a:cs typeface="+mj-cs"/>
            </a:endParaRPr>
          </a:p>
        </p:txBody>
      </p:sp>
    </p:spTree>
    <p:extLst>
      <p:ext uri="{BB962C8B-B14F-4D97-AF65-F5344CB8AC3E}">
        <p14:creationId xmlns:p14="http://schemas.microsoft.com/office/powerpoint/2010/main" val="35941887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strips(downRight)">
                                      <p:cBhvr>
                                        <p:cTn id="7" dur="500"/>
                                        <p:tgtEl>
                                          <p:spTgt spid="340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strips(downRight)">
                                      <p:cBhvr>
                                        <p:cTn id="12" dur="500"/>
                                        <p:tgtEl>
                                          <p:spTgt spid="340995">
                                            <p:txEl>
                                              <p:pRg st="1" end="1"/>
                                            </p:txEl>
                                          </p:spTgt>
                                        </p:tgtEl>
                                      </p:cBhvr>
                                    </p:animEffect>
                                  </p:childTnLst>
                                </p:cTn>
                              </p:par>
                            </p:childTnLst>
                          </p:cTn>
                        </p:par>
                        <p:par>
                          <p:cTn id="13" fill="hold" nodeType="withGroup">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340995">
                                            <p:txEl>
                                              <p:pRg st="2" end="2"/>
                                            </p:txEl>
                                          </p:spTgt>
                                        </p:tgtEl>
                                        <p:attrNameLst>
                                          <p:attrName>style.visibility</p:attrName>
                                        </p:attrNameLst>
                                      </p:cBhvr>
                                      <p:to>
                                        <p:strVal val="visible"/>
                                      </p:to>
                                    </p:set>
                                    <p:animEffect transition="in" filter="strips(downRight)">
                                      <p:cBhvr>
                                        <p:cTn id="16" dur="500"/>
                                        <p:tgtEl>
                                          <p:spTgt spid="340995">
                                            <p:txEl>
                                              <p:pRg st="2" end="2"/>
                                            </p:txEl>
                                          </p:spTgt>
                                        </p:tgtEl>
                                      </p:cBhvr>
                                    </p:animEffect>
                                  </p:childTnLst>
                                </p:cTn>
                              </p:par>
                            </p:childTnLst>
                          </p:cTn>
                        </p:par>
                        <p:par>
                          <p:cTn id="17" fill="hold" nodeType="withGroup">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340995">
                                            <p:txEl>
                                              <p:pRg st="3" end="3"/>
                                            </p:txEl>
                                          </p:spTgt>
                                        </p:tgtEl>
                                        <p:attrNameLst>
                                          <p:attrName>style.visibility</p:attrName>
                                        </p:attrNameLst>
                                      </p:cBhvr>
                                      <p:to>
                                        <p:strVal val="visible"/>
                                      </p:to>
                                    </p:set>
                                    <p:animEffect transition="in" filter="strips(downRight)">
                                      <p:cBhvr>
                                        <p:cTn id="20" dur="500"/>
                                        <p:tgtEl>
                                          <p:spTgt spid="340995">
                                            <p:txEl>
                                              <p:pRg st="3" end="3"/>
                                            </p:txEl>
                                          </p:spTgt>
                                        </p:tgtEl>
                                      </p:cBhvr>
                                    </p:animEffect>
                                  </p:childTnLst>
                                </p:cTn>
                              </p:par>
                            </p:childTnLst>
                          </p:cTn>
                        </p:par>
                        <p:par>
                          <p:cTn id="21" fill="hold" nodeType="withGroup">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340995">
                                            <p:txEl>
                                              <p:pRg st="4" end="4"/>
                                            </p:txEl>
                                          </p:spTgt>
                                        </p:tgtEl>
                                        <p:attrNameLst>
                                          <p:attrName>style.visibility</p:attrName>
                                        </p:attrNameLst>
                                      </p:cBhvr>
                                      <p:to>
                                        <p:strVal val="visible"/>
                                      </p:to>
                                    </p:set>
                                    <p:animEffect transition="in" filter="strips(downRight)">
                                      <p:cBhvr>
                                        <p:cTn id="24" dur="500"/>
                                        <p:tgtEl>
                                          <p:spTgt spid="34099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340995">
                                            <p:txEl>
                                              <p:pRg st="6" end="6"/>
                                            </p:txEl>
                                          </p:spTgt>
                                        </p:tgtEl>
                                        <p:attrNameLst>
                                          <p:attrName>style.visibility</p:attrName>
                                        </p:attrNameLst>
                                      </p:cBhvr>
                                      <p:to>
                                        <p:strVal val="visible"/>
                                      </p:to>
                                    </p:set>
                                    <p:animEffect transition="in" filter="strips(downRight)">
                                      <p:cBhvr>
                                        <p:cTn id="29" dur="500"/>
                                        <p:tgtEl>
                                          <p:spTgt spid="340995">
                                            <p:txEl>
                                              <p:pRg st="6" end="6"/>
                                            </p:txEl>
                                          </p:spTgt>
                                        </p:tgtEl>
                                      </p:cBhvr>
                                    </p:animEffect>
                                  </p:childTnLst>
                                </p:cTn>
                              </p:par>
                            </p:childTnLst>
                          </p:cTn>
                        </p:par>
                        <p:par>
                          <p:cTn id="30" fill="hold">
                            <p:stCondLst>
                              <p:cond delay="500"/>
                            </p:stCondLst>
                            <p:childTnLst>
                              <p:par>
                                <p:cTn id="31" presetID="18" presetClass="entr" presetSubtype="6" fill="hold" grpId="0" nodeType="afterEffect">
                                  <p:stCondLst>
                                    <p:cond delay="0"/>
                                  </p:stCondLst>
                                  <p:childTnLst>
                                    <p:set>
                                      <p:cBhvr>
                                        <p:cTn id="32" dur="1" fill="hold">
                                          <p:stCondLst>
                                            <p:cond delay="0"/>
                                          </p:stCondLst>
                                        </p:cTn>
                                        <p:tgtEl>
                                          <p:spTgt spid="340995">
                                            <p:txEl>
                                              <p:pRg st="7" end="7"/>
                                            </p:txEl>
                                          </p:spTgt>
                                        </p:tgtEl>
                                        <p:attrNameLst>
                                          <p:attrName>style.visibility</p:attrName>
                                        </p:attrNameLst>
                                      </p:cBhvr>
                                      <p:to>
                                        <p:strVal val="visible"/>
                                      </p:to>
                                    </p:set>
                                    <p:animEffect transition="in" filter="strips(downRight)">
                                      <p:cBhvr>
                                        <p:cTn id="33" dur="500"/>
                                        <p:tgtEl>
                                          <p:spTgt spid="340995">
                                            <p:txEl>
                                              <p:pRg st="7" end="7"/>
                                            </p:txEl>
                                          </p:spTgt>
                                        </p:tgtEl>
                                      </p:cBhvr>
                                    </p:animEffect>
                                  </p:childTnLst>
                                </p:cTn>
                              </p:par>
                            </p:childTnLst>
                          </p:cTn>
                        </p:par>
                        <p:par>
                          <p:cTn id="34" fill="hold" nodeType="withGroup">
                            <p:stCondLst>
                              <p:cond delay="1000"/>
                            </p:stCondLst>
                            <p:childTnLst>
                              <p:par>
                                <p:cTn id="35" presetID="18" presetClass="entr" presetSubtype="6" fill="hold" grpId="0" nodeType="afterEffect">
                                  <p:stCondLst>
                                    <p:cond delay="0"/>
                                  </p:stCondLst>
                                  <p:childTnLst>
                                    <p:set>
                                      <p:cBhvr>
                                        <p:cTn id="36" dur="1" fill="hold">
                                          <p:stCondLst>
                                            <p:cond delay="0"/>
                                          </p:stCondLst>
                                        </p:cTn>
                                        <p:tgtEl>
                                          <p:spTgt spid="340995">
                                            <p:txEl>
                                              <p:pRg st="8" end="8"/>
                                            </p:txEl>
                                          </p:spTgt>
                                        </p:tgtEl>
                                        <p:attrNameLst>
                                          <p:attrName>style.visibility</p:attrName>
                                        </p:attrNameLst>
                                      </p:cBhvr>
                                      <p:to>
                                        <p:strVal val="visible"/>
                                      </p:to>
                                    </p:set>
                                    <p:animEffect transition="in" filter="strips(downRight)">
                                      <p:cBhvr>
                                        <p:cTn id="37" dur="500"/>
                                        <p:tgtEl>
                                          <p:spTgt spid="340995">
                                            <p:txEl>
                                              <p:pRg st="8" end="8"/>
                                            </p:txEl>
                                          </p:spTgt>
                                        </p:tgtEl>
                                      </p:cBhvr>
                                    </p:animEffect>
                                  </p:childTnLst>
                                </p:cTn>
                              </p:par>
                            </p:childTnLst>
                          </p:cTn>
                        </p:par>
                        <p:par>
                          <p:cTn id="38" fill="hold" nodeType="withGroup">
                            <p:stCondLst>
                              <p:cond delay="1500"/>
                            </p:stCondLst>
                            <p:childTnLst>
                              <p:par>
                                <p:cTn id="39" presetID="18" presetClass="entr" presetSubtype="6" fill="hold" grpId="0" nodeType="afterEffect">
                                  <p:stCondLst>
                                    <p:cond delay="0"/>
                                  </p:stCondLst>
                                  <p:childTnLst>
                                    <p:set>
                                      <p:cBhvr>
                                        <p:cTn id="40" dur="1" fill="hold">
                                          <p:stCondLst>
                                            <p:cond delay="0"/>
                                          </p:stCondLst>
                                        </p:cTn>
                                        <p:tgtEl>
                                          <p:spTgt spid="340995">
                                            <p:txEl>
                                              <p:pRg st="9" end="9"/>
                                            </p:txEl>
                                          </p:spTgt>
                                        </p:tgtEl>
                                        <p:attrNameLst>
                                          <p:attrName>style.visibility</p:attrName>
                                        </p:attrNameLst>
                                      </p:cBhvr>
                                      <p:to>
                                        <p:strVal val="visible"/>
                                      </p:to>
                                    </p:set>
                                    <p:animEffect transition="in" filter="strips(downRight)">
                                      <p:cBhvr>
                                        <p:cTn id="41" dur="500"/>
                                        <p:tgtEl>
                                          <p:spTgt spid="3409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uiExpand="1"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数据库、数据库管理系统和数据库系统</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5124" name="TextBox 8"/>
          <p:cNvSpPr txBox="1">
            <a:spLocks noChangeArrowheads="1"/>
          </p:cNvSpPr>
          <p:nvPr/>
        </p:nvSpPr>
        <p:spPr bwMode="auto">
          <a:xfrm>
            <a:off x="428625" y="1943752"/>
            <a:ext cx="4071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 </a:t>
            </a:r>
            <a:r>
              <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(Database)</a:t>
            </a:r>
          </a:p>
        </p:txBody>
      </p:sp>
      <p:sp>
        <p:nvSpPr>
          <p:cNvPr id="5125" name="TextBox 11"/>
          <p:cNvSpPr txBox="1">
            <a:spLocks noChangeArrowheads="1"/>
          </p:cNvSpPr>
          <p:nvPr/>
        </p:nvSpPr>
        <p:spPr bwMode="auto">
          <a:xfrm>
            <a:off x="610185" y="2409940"/>
            <a:ext cx="8286750" cy="14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buClr>
                <a:srgbClr val="0066CC"/>
              </a:buClr>
            </a:pPr>
            <a:r>
              <a:rPr lang="zh-CN" altLang="en-US" b="1" kern="0" dirty="0"/>
              <a:t>数据库</a:t>
            </a:r>
            <a:r>
              <a:rPr lang="zh-CN" altLang="en-US" kern="0" dirty="0"/>
              <a:t>是</a:t>
            </a:r>
            <a:r>
              <a:rPr lang="zh-CN" altLang="en-US" b="1" kern="0" dirty="0"/>
              <a:t>长期存储在计算机内有结构的大量的共享的数据集合</a:t>
            </a:r>
            <a:r>
              <a:rPr lang="zh-CN" altLang="en-US" kern="0" dirty="0"/>
              <a:t>。</a:t>
            </a:r>
          </a:p>
          <a:p>
            <a:pPr eaLnBrk="1" hangingPunct="1">
              <a:lnSpc>
                <a:spcPct val="130000"/>
              </a:lnSpc>
              <a:buClr>
                <a:srgbClr val="0066CC"/>
              </a:buClr>
              <a:buFont typeface="Arial" panose="020B0604020202020204" pitchFamily="34" charset="0"/>
              <a:buChar char="•"/>
            </a:pPr>
            <a:r>
              <a:rPr lang="zh-CN" altLang="en-US" kern="0" dirty="0"/>
              <a:t>换句话说，数据库是</a:t>
            </a:r>
            <a:r>
              <a:rPr lang="zh-CN" altLang="en-US" b="1" kern="0" dirty="0"/>
              <a:t>相互关联的数据集合</a:t>
            </a:r>
            <a:r>
              <a:rPr lang="zh-CN" altLang="en-US" kern="0" dirty="0"/>
              <a:t>。</a:t>
            </a:r>
          </a:p>
          <a:p>
            <a:pPr eaLnBrk="1" hangingPunct="1">
              <a:lnSpc>
                <a:spcPct val="130000"/>
              </a:lnSpc>
              <a:buClr>
                <a:srgbClr val="0066CC"/>
              </a:buClr>
              <a:buFont typeface="Arial" panose="020B0604020202020204" pitchFamily="34" charset="0"/>
              <a:buChar char="•"/>
            </a:pPr>
            <a:r>
              <a:rPr lang="zh-CN" altLang="en-US" kern="0" dirty="0"/>
              <a:t>数据库中的数据，按一定的数据模型组织、描述和存储，具有较小的冗余度、较高的数据独立性和易扩展性，并可供各种用户共享。</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126" name="TextBox 10"/>
          <p:cNvSpPr txBox="1">
            <a:spLocks noChangeArrowheads="1"/>
          </p:cNvSpPr>
          <p:nvPr/>
        </p:nvSpPr>
        <p:spPr bwMode="auto">
          <a:xfrm>
            <a:off x="441743" y="4140807"/>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基本特点</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127" name="TextBox 12"/>
          <p:cNvSpPr txBox="1">
            <a:spLocks noChangeArrowheads="1"/>
          </p:cNvSpPr>
          <p:nvPr/>
        </p:nvSpPr>
        <p:spPr bwMode="auto">
          <a:xfrm>
            <a:off x="500062" y="4648810"/>
            <a:ext cx="54399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永久存储（数据持久性）、有组织（关系型）、可共享</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0" name="Picture 4" descr="Don Chamberlin in office"/>
          <p:cNvPicPr>
            <a:picLocks noChangeAspect="1" noChangeArrowheads="1"/>
          </p:cNvPicPr>
          <p:nvPr/>
        </p:nvPicPr>
        <p:blipFill>
          <a:blip r:embed="rId4"/>
          <a:srcRect/>
          <a:stretch>
            <a:fillRect/>
          </a:stretch>
        </p:blipFill>
        <p:spPr bwMode="auto">
          <a:xfrm>
            <a:off x="6000750" y="3929063"/>
            <a:ext cx="2643188" cy="2619375"/>
          </a:xfrm>
          <a:prstGeom prst="rect">
            <a:avLst/>
          </a:prstGeom>
          <a:noFill/>
          <a:ln>
            <a:solidFill>
              <a:schemeClr val="tx2">
                <a:lumMod val="40000"/>
                <a:lumOff val="60000"/>
              </a:schemeClr>
            </a:solidFill>
          </a:ln>
        </p:spPr>
      </p:pic>
      <p:sp>
        <p:nvSpPr>
          <p:cNvPr id="15" name="圆角矩形标注 14"/>
          <p:cNvSpPr/>
          <p:nvPr/>
        </p:nvSpPr>
        <p:spPr>
          <a:xfrm>
            <a:off x="1020949" y="5639672"/>
            <a:ext cx="4244603" cy="785818"/>
          </a:xfrm>
          <a:prstGeom prst="wedgeRoundRectCallout">
            <a:avLst>
              <a:gd name="adj1" fmla="val 74736"/>
              <a:gd name="adj2" fmla="val -38986"/>
              <a:gd name="adj3" fmla="val 16667"/>
            </a:avLst>
          </a:prstGeom>
          <a:solidFill>
            <a:schemeClr val="accent2">
              <a:lumMod val="40000"/>
              <a:lumOff val="60000"/>
            </a:schemeClr>
          </a:solidFill>
          <a:ln>
            <a:prstDash val="sysDot"/>
          </a:ln>
          <a:effectLst>
            <a:reflection blurRad="6350" stA="50000" endA="300" endPos="38500" dist="50800" dir="5400000" sy="-100000" algn="bl" rotWithShape="0"/>
          </a:effectLst>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r>
              <a:rPr lang="en-US" altLang="zh-CN" sz="2000" dirty="0">
                <a:latin typeface="Times New Roman" pitchFamily="18" charset="0"/>
                <a:ea typeface="黑体" pitchFamily="2" charset="-122"/>
                <a:cs typeface="Times New Roman" pitchFamily="18" charset="0"/>
              </a:rPr>
              <a:t>Don Chamberlin</a:t>
            </a:r>
            <a:r>
              <a:rPr lang="zh-CN" altLang="en-US" sz="2000" dirty="0">
                <a:latin typeface="黑体" pitchFamily="2" charset="-122"/>
                <a:ea typeface="黑体" pitchFamily="2" charset="-122"/>
              </a:rPr>
              <a:t>，关系数据库始祖，研发了</a:t>
            </a:r>
            <a:r>
              <a:rPr lang="en-US" altLang="zh-CN" sz="2000" dirty="0">
                <a:latin typeface="Times New Roman" pitchFamily="18" charset="0"/>
                <a:ea typeface="黑体" pitchFamily="2" charset="-122"/>
                <a:cs typeface="Times New Roman" pitchFamily="18" charset="0"/>
              </a:rPr>
              <a:t>SQL</a:t>
            </a:r>
            <a:r>
              <a:rPr lang="zh-CN" altLang="en-US" sz="2000" dirty="0">
                <a:latin typeface="黑体" pitchFamily="2" charset="-122"/>
                <a:ea typeface="黑体" pitchFamily="2" charset="-122"/>
              </a:rPr>
              <a:t>语言。</a:t>
            </a:r>
            <a:endParaRPr lang="zh-CN" altLang="en-US" sz="2000" dirty="0">
              <a:effectLst>
                <a:reflection blurRad="6350" stA="55000" endA="300" endPos="45500" dir="5400000" sy="-100000" algn="bl" rotWithShape="0"/>
              </a:effectLst>
              <a:latin typeface="黑体" pitchFamily="2" charset="-122"/>
              <a:ea typeface="黑体" pitchFamily="2" charset="-122"/>
            </a:endParaRPr>
          </a:p>
        </p:txBody>
      </p:sp>
    </p:spTree>
    <p:extLst>
      <p:ext uri="{BB962C8B-B14F-4D97-AF65-F5344CB8AC3E}">
        <p14:creationId xmlns:p14="http://schemas.microsoft.com/office/powerpoint/2010/main" val="2133412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125"/>
                                        </p:tgtEl>
                                        <p:attrNameLst>
                                          <p:attrName>style.visibility</p:attrName>
                                        </p:attrNameLst>
                                      </p:cBhvr>
                                      <p:to>
                                        <p:strVal val="visible"/>
                                      </p:to>
                                    </p:set>
                                    <p:animEffect transition="in" filter="wipe(left)">
                                      <p:cBhvr>
                                        <p:cTn id="13" dur="500"/>
                                        <p:tgtEl>
                                          <p:spTgt spid="512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126"/>
                                        </p:tgtEl>
                                        <p:attrNameLst>
                                          <p:attrName>style.visibility</p:attrName>
                                        </p:attrNameLst>
                                      </p:cBhvr>
                                      <p:to>
                                        <p:strVal val="visible"/>
                                      </p:to>
                                    </p:set>
                                    <p:animEffect transition="in" filter="fade">
                                      <p:cBhvr>
                                        <p:cTn id="18" dur="1000"/>
                                        <p:tgtEl>
                                          <p:spTgt spid="5126"/>
                                        </p:tgtEl>
                                      </p:cBhvr>
                                    </p:animEffect>
                                    <p:anim calcmode="lin" valueType="num">
                                      <p:cBhvr>
                                        <p:cTn id="19" dur="1000" fill="hold"/>
                                        <p:tgtEl>
                                          <p:spTgt spid="5126"/>
                                        </p:tgtEl>
                                        <p:attrNameLst>
                                          <p:attrName>ppt_x</p:attrName>
                                        </p:attrNameLst>
                                      </p:cBhvr>
                                      <p:tavLst>
                                        <p:tav tm="0">
                                          <p:val>
                                            <p:strVal val="#ppt_x"/>
                                          </p:val>
                                        </p:tav>
                                        <p:tav tm="100000">
                                          <p:val>
                                            <p:strVal val="#ppt_x"/>
                                          </p:val>
                                        </p:tav>
                                      </p:tavLst>
                                    </p:anim>
                                    <p:anim calcmode="lin" valueType="num">
                                      <p:cBhvr>
                                        <p:cTn id="20" dur="1000" fill="hold"/>
                                        <p:tgtEl>
                                          <p:spTgt spid="5126"/>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127"/>
                                        </p:tgtEl>
                                        <p:attrNameLst>
                                          <p:attrName>style.visibility</p:attrName>
                                        </p:attrNameLst>
                                      </p:cBhvr>
                                      <p:to>
                                        <p:strVal val="visible"/>
                                      </p:to>
                                    </p:set>
                                    <p:animEffect transition="in" filter="wipe(left)">
                                      <p:cBhvr>
                                        <p:cTn id="24" dur="500"/>
                                        <p:tgtEl>
                                          <p:spTgt spid="512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25" grpId="0"/>
      <p:bldP spid="5126" grpId="0"/>
      <p:bldP spid="5127"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5125" name="TextBox 11"/>
          <p:cNvSpPr txBox="1">
            <a:spLocks noChangeArrowheads="1"/>
          </p:cNvSpPr>
          <p:nvPr/>
        </p:nvSpPr>
        <p:spPr bwMode="auto">
          <a:xfrm>
            <a:off x="286036" y="1123944"/>
            <a:ext cx="8571927" cy="525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buClr>
                <a:srgbClr val="FF0000"/>
              </a:buClr>
              <a:buFont typeface="Wingdings" panose="05000000000000000000" pitchFamily="2" charset="2"/>
              <a:buChar char="v"/>
            </a:pPr>
            <a:r>
              <a:rPr lang="zh-CN" altLang="en-US" sz="2400" b="1" kern="0" dirty="0">
                <a:solidFill>
                  <a:srgbClr val="FF0000"/>
                </a:solidFill>
                <a:latin typeface="黑体" panose="02010609060101010101" pitchFamily="49" charset="-122"/>
                <a:ea typeface="黑体" panose="02010609060101010101" pitchFamily="49" charset="-122"/>
              </a:rPr>
              <a:t>关系型数据库发展的简要历史</a:t>
            </a:r>
            <a:endParaRPr lang="en-US" altLang="zh-CN" sz="2400" b="1" kern="0" dirty="0">
              <a:solidFill>
                <a:srgbClr val="FF0000"/>
              </a:solidFill>
              <a:latin typeface="黑体" panose="02010609060101010101" pitchFamily="49" charset="-122"/>
              <a:ea typeface="黑体" panose="02010609060101010101" pitchFamily="49" charset="-122"/>
            </a:endParaRPr>
          </a:p>
          <a:p>
            <a:pPr eaLnBrk="1" hangingPunct="1">
              <a:lnSpc>
                <a:spcPct val="130000"/>
              </a:lnSpc>
              <a:buClr>
                <a:srgbClr val="0066CC"/>
              </a:buClr>
              <a:buFont typeface="Wingdings" panose="05000000000000000000" pitchFamily="2" charset="2"/>
              <a:buChar char="n"/>
            </a:pPr>
            <a:r>
              <a:rPr lang="zh-CN" altLang="en-US" b="1" kern="0" dirty="0"/>
              <a:t>第一个数据库是美国通用电气公司</a:t>
            </a:r>
            <a:r>
              <a:rPr lang="en-US" altLang="zh-CN" b="1" kern="0" dirty="0"/>
              <a:t>Bachman</a:t>
            </a:r>
            <a:r>
              <a:rPr lang="zh-CN" altLang="en-US" b="1" kern="0" dirty="0"/>
              <a:t>等人在</a:t>
            </a:r>
            <a:r>
              <a:rPr lang="en-US" altLang="zh-CN" b="1" kern="0" dirty="0">
                <a:solidFill>
                  <a:srgbClr val="FF0000"/>
                </a:solidFill>
              </a:rPr>
              <a:t>1961</a:t>
            </a:r>
            <a:r>
              <a:rPr lang="zh-CN" altLang="en-US" b="1" kern="0" dirty="0">
                <a:solidFill>
                  <a:srgbClr val="FF0000"/>
                </a:solidFill>
              </a:rPr>
              <a:t>年</a:t>
            </a:r>
            <a:r>
              <a:rPr lang="zh-CN" altLang="en-US" b="1" kern="0" dirty="0"/>
              <a:t>开发成功的</a:t>
            </a:r>
            <a:r>
              <a:rPr lang="en-US" altLang="zh-CN" b="1" kern="0" dirty="0"/>
              <a:t>IDS (Integrated </a:t>
            </a:r>
            <a:r>
              <a:rPr lang="en-US" altLang="zh-CN" b="1" kern="0" dirty="0" err="1"/>
              <a:t>DataStore</a:t>
            </a:r>
            <a:r>
              <a:rPr lang="en-US" altLang="zh-CN" b="1" kern="0" dirty="0"/>
              <a:t>)</a:t>
            </a:r>
            <a:r>
              <a:rPr lang="zh-CN" altLang="en-US" b="1" kern="0" dirty="0"/>
              <a:t>，它奠定了数据库的基础，并在当时得到了广泛的发行和应用。 </a:t>
            </a:r>
            <a:endParaRPr lang="en-US" altLang="zh-CN" b="1" kern="0" dirty="0"/>
          </a:p>
          <a:p>
            <a:pPr eaLnBrk="1" hangingPunct="1">
              <a:lnSpc>
                <a:spcPct val="130000"/>
              </a:lnSpc>
              <a:buClr>
                <a:srgbClr val="0066CC"/>
              </a:buClr>
              <a:buFont typeface="Wingdings" panose="05000000000000000000" pitchFamily="2" charset="2"/>
              <a:buChar char="n"/>
            </a:pPr>
            <a:r>
              <a:rPr lang="en-US" altLang="zh-CN" b="1" kern="0" dirty="0">
                <a:solidFill>
                  <a:srgbClr val="FF0000"/>
                </a:solidFill>
              </a:rPr>
              <a:t>1970</a:t>
            </a:r>
            <a:r>
              <a:rPr lang="zh-CN" altLang="en-US" b="1" kern="0" dirty="0">
                <a:solidFill>
                  <a:srgbClr val="FF0000"/>
                </a:solidFill>
              </a:rPr>
              <a:t>年</a:t>
            </a:r>
            <a:r>
              <a:rPr lang="zh-CN" altLang="en-US" b="1" kern="0" dirty="0"/>
              <a:t>，</a:t>
            </a:r>
            <a:r>
              <a:rPr lang="en-US" altLang="zh-CN" b="1" kern="0" dirty="0"/>
              <a:t>IBM</a:t>
            </a:r>
            <a:r>
              <a:rPr lang="zh-CN" altLang="en-US" b="1" kern="0" dirty="0"/>
              <a:t>的研究员</a:t>
            </a:r>
            <a:r>
              <a:rPr lang="en-US" altLang="zh-CN" b="1" kern="0" dirty="0" err="1"/>
              <a:t>E.F.Codd</a:t>
            </a:r>
            <a:r>
              <a:rPr lang="zh-CN" altLang="en-US" b="1" kern="0" dirty="0"/>
              <a:t>博士在刊物</a:t>
            </a:r>
            <a:r>
              <a:rPr lang="en-US" altLang="zh-CN" b="1" kern="0" dirty="0"/>
              <a:t>《Communication of the ACM》</a:t>
            </a:r>
            <a:r>
              <a:rPr lang="zh-CN" altLang="en-US" b="1" kern="0" dirty="0"/>
              <a:t>上发表了一篇名为“</a:t>
            </a:r>
            <a:r>
              <a:rPr lang="en-US" altLang="zh-CN" b="1" kern="0" dirty="0"/>
              <a:t>A Relational Model of Data for Large Shared Data Banks”</a:t>
            </a:r>
            <a:r>
              <a:rPr lang="zh-CN" altLang="en-US" b="1" kern="0" dirty="0"/>
              <a:t>的论文，提出了关系模型的概念，奠定了关系模型的理论基础。后又陆续发表多篇文章，论述了范式理论和衡量关系系统的</a:t>
            </a:r>
            <a:r>
              <a:rPr lang="en-US" altLang="zh-CN" b="1" kern="0" dirty="0"/>
              <a:t>12</a:t>
            </a:r>
            <a:r>
              <a:rPr lang="zh-CN" altLang="en-US" b="1" kern="0" dirty="0"/>
              <a:t>条标准，用数学理论奠定了关系数据库的基础。</a:t>
            </a:r>
            <a:endParaRPr lang="en-US" altLang="zh-CN" b="1" kern="0" dirty="0"/>
          </a:p>
          <a:p>
            <a:pPr eaLnBrk="1" hangingPunct="1">
              <a:lnSpc>
                <a:spcPct val="130000"/>
              </a:lnSpc>
              <a:buClr>
                <a:srgbClr val="0066CC"/>
              </a:buClr>
              <a:buFont typeface="Wingdings" panose="05000000000000000000" pitchFamily="2" charset="2"/>
              <a:buChar char="n"/>
            </a:pPr>
            <a:r>
              <a:rPr lang="en-US" altLang="zh-CN" b="1" kern="0" dirty="0">
                <a:solidFill>
                  <a:srgbClr val="FF0000"/>
                </a:solidFill>
              </a:rPr>
              <a:t>1974</a:t>
            </a:r>
            <a:r>
              <a:rPr lang="zh-CN" altLang="en-US" b="1" kern="0" dirty="0">
                <a:solidFill>
                  <a:srgbClr val="FF0000"/>
                </a:solidFill>
              </a:rPr>
              <a:t>年</a:t>
            </a:r>
            <a:r>
              <a:rPr lang="zh-CN" altLang="en-US" b="1" kern="0" dirty="0"/>
              <a:t>，</a:t>
            </a:r>
            <a:r>
              <a:rPr lang="en-US" altLang="zh-CN" b="1" kern="0" dirty="0"/>
              <a:t>IBM</a:t>
            </a:r>
            <a:r>
              <a:rPr lang="zh-CN" altLang="en-US" b="1" kern="0" dirty="0"/>
              <a:t>的</a:t>
            </a:r>
            <a:r>
              <a:rPr lang="en-US" altLang="zh-CN" b="1" kern="0" dirty="0"/>
              <a:t>Ray Boyce</a:t>
            </a:r>
            <a:r>
              <a:rPr lang="zh-CN" altLang="en-US" b="1" kern="0" dirty="0"/>
              <a:t>和</a:t>
            </a:r>
            <a:r>
              <a:rPr lang="en-US" altLang="zh-CN" b="1" kern="0" dirty="0"/>
              <a:t>Don Chamberlin</a:t>
            </a:r>
            <a:r>
              <a:rPr lang="zh-CN" altLang="en-US" b="1" kern="0" dirty="0"/>
              <a:t>将</a:t>
            </a:r>
            <a:r>
              <a:rPr lang="en-US" altLang="zh-CN" b="1" kern="0" dirty="0"/>
              <a:t>Codd</a:t>
            </a:r>
            <a:r>
              <a:rPr lang="zh-CN" altLang="en-US" b="1" kern="0" dirty="0"/>
              <a:t>关系数据库的</a:t>
            </a:r>
            <a:r>
              <a:rPr lang="en-US" altLang="zh-CN" b="1" kern="0" dirty="0"/>
              <a:t>12</a:t>
            </a:r>
            <a:r>
              <a:rPr lang="zh-CN" altLang="en-US" b="1" kern="0" dirty="0"/>
              <a:t>条准则的数学定义以简单的关键字语法表现出来，提出了具有里程碑意义的</a:t>
            </a:r>
            <a:r>
              <a:rPr lang="en-US" altLang="zh-CN" b="1" kern="0" dirty="0"/>
              <a:t>SQL (Structured Query Language)</a:t>
            </a:r>
            <a:r>
              <a:rPr lang="zh-CN" altLang="en-US" b="1" kern="0" dirty="0"/>
              <a:t>语言。</a:t>
            </a:r>
            <a:endParaRPr lang="en-US" altLang="zh-CN" b="1" kern="0" dirty="0"/>
          </a:p>
          <a:p>
            <a:pPr eaLnBrk="1" hangingPunct="1">
              <a:lnSpc>
                <a:spcPct val="130000"/>
              </a:lnSpc>
              <a:buClr>
                <a:srgbClr val="0066CC"/>
              </a:buClr>
              <a:buFont typeface="Wingdings" panose="05000000000000000000" pitchFamily="2" charset="2"/>
              <a:buChar char="n"/>
            </a:pPr>
            <a:r>
              <a:rPr lang="zh-CN" altLang="en-US" b="1" kern="0" dirty="0"/>
              <a:t>现今，数据库技术已经发展的比较成熟了，著名的数据库管理系统有</a:t>
            </a:r>
            <a:r>
              <a:rPr lang="en-US" altLang="zh-CN" b="1" kern="0" dirty="0"/>
              <a:t>SQL Server</a:t>
            </a:r>
            <a:r>
              <a:rPr lang="zh-CN" altLang="en-US" b="1" kern="0" dirty="0"/>
              <a:t>、</a:t>
            </a:r>
            <a:r>
              <a:rPr lang="en-US" altLang="zh-CN" b="1" kern="0" dirty="0"/>
              <a:t>Oracle</a:t>
            </a:r>
            <a:r>
              <a:rPr lang="zh-CN" altLang="en-US" b="1" kern="0" dirty="0"/>
              <a:t>、</a:t>
            </a:r>
            <a:r>
              <a:rPr lang="en-US" altLang="zh-CN" b="1" kern="0" dirty="0"/>
              <a:t>DB2</a:t>
            </a:r>
            <a:r>
              <a:rPr lang="zh-CN" altLang="en-US" b="1" kern="0" dirty="0"/>
              <a:t>、</a:t>
            </a:r>
            <a:r>
              <a:rPr lang="en-US" altLang="zh-CN" b="1" kern="0" dirty="0"/>
              <a:t>Sybase</a:t>
            </a:r>
            <a:r>
              <a:rPr lang="zh-CN" altLang="en-US" b="1" kern="0" dirty="0"/>
              <a:t>、</a:t>
            </a:r>
            <a:r>
              <a:rPr lang="en-US" altLang="zh-CN" b="1" kern="0" dirty="0"/>
              <a:t>Visual FoxPro</a:t>
            </a:r>
            <a:r>
              <a:rPr lang="zh-CN" altLang="en-US" b="1" kern="0" dirty="0"/>
              <a:t>、</a:t>
            </a:r>
            <a:r>
              <a:rPr lang="en-US" altLang="zh-CN" b="1" kern="0" dirty="0"/>
              <a:t>Access</a:t>
            </a:r>
            <a:r>
              <a:rPr lang="zh-CN" altLang="en-US" b="1" kern="0" dirty="0"/>
              <a:t>、</a:t>
            </a:r>
            <a:r>
              <a:rPr lang="en-US" altLang="zh-CN" b="1" kern="0" dirty="0"/>
              <a:t>MySQL</a:t>
            </a:r>
            <a:r>
              <a:rPr lang="zh-CN" altLang="en-US" b="1" kern="0" dirty="0"/>
              <a:t>等。</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05063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wipe(left)">
                                      <p:cBhvr>
                                        <p:cTn id="7" dur="500"/>
                                        <p:tgtEl>
                                          <p:spTgt spid="5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5">
                                            <p:txEl>
                                              <p:pRg st="1" end="1"/>
                                            </p:txEl>
                                          </p:spTgt>
                                        </p:tgtEl>
                                        <p:attrNameLst>
                                          <p:attrName>style.visibility</p:attrName>
                                        </p:attrNameLst>
                                      </p:cBhvr>
                                      <p:to>
                                        <p:strVal val="visible"/>
                                      </p:to>
                                    </p:set>
                                    <p:animEffect transition="in" filter="wipe(left)">
                                      <p:cBhvr>
                                        <p:cTn id="12" dur="500"/>
                                        <p:tgtEl>
                                          <p:spTgt spid="51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5">
                                            <p:txEl>
                                              <p:pRg st="2" end="2"/>
                                            </p:txEl>
                                          </p:spTgt>
                                        </p:tgtEl>
                                        <p:attrNameLst>
                                          <p:attrName>style.visibility</p:attrName>
                                        </p:attrNameLst>
                                      </p:cBhvr>
                                      <p:to>
                                        <p:strVal val="visible"/>
                                      </p:to>
                                    </p:set>
                                    <p:animEffect transition="in" filter="wipe(left)">
                                      <p:cBhvr>
                                        <p:cTn id="17" dur="500"/>
                                        <p:tgtEl>
                                          <p:spTgt spid="51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25">
                                            <p:txEl>
                                              <p:pRg st="3" end="3"/>
                                            </p:txEl>
                                          </p:spTgt>
                                        </p:tgtEl>
                                        <p:attrNameLst>
                                          <p:attrName>style.visibility</p:attrName>
                                        </p:attrNameLst>
                                      </p:cBhvr>
                                      <p:to>
                                        <p:strVal val="visible"/>
                                      </p:to>
                                    </p:set>
                                    <p:animEffect transition="in" filter="wipe(left)">
                                      <p:cBhvr>
                                        <p:cTn id="22" dur="500"/>
                                        <p:tgtEl>
                                          <p:spTgt spid="51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125">
                                            <p:txEl>
                                              <p:pRg st="4" end="4"/>
                                            </p:txEl>
                                          </p:spTgt>
                                        </p:tgtEl>
                                        <p:attrNameLst>
                                          <p:attrName>style.visibility</p:attrName>
                                        </p:attrNameLst>
                                      </p:cBhvr>
                                      <p:to>
                                        <p:strVal val="visible"/>
                                      </p:to>
                                    </p:set>
                                    <p:animEffect transition="in" filter="wipe(left)">
                                      <p:cBhvr>
                                        <p:cTn id="27" dur="500"/>
                                        <p:tgtEl>
                                          <p:spTgt spid="51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9" descr="Adminiastrative 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3688" y="2643188"/>
            <a:ext cx="18669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数据库、数据库管理系统和数据库系统</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6149" name="TextBox 8"/>
          <p:cNvSpPr txBox="1">
            <a:spLocks noChangeArrowheads="1"/>
          </p:cNvSpPr>
          <p:nvPr/>
        </p:nvSpPr>
        <p:spPr bwMode="auto">
          <a:xfrm>
            <a:off x="428625" y="2324100"/>
            <a:ext cx="842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数据库管理系统 </a:t>
            </a:r>
            <a:r>
              <a:rPr lang="en-US" altLang="zh-CN"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(Database</a:t>
            </a:r>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Management System</a:t>
            </a:r>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DBMS)</a:t>
            </a:r>
          </a:p>
        </p:txBody>
      </p:sp>
      <p:sp>
        <p:nvSpPr>
          <p:cNvPr id="6150" name="TextBox 11"/>
          <p:cNvSpPr txBox="1">
            <a:spLocks noChangeArrowheads="1"/>
          </p:cNvSpPr>
          <p:nvPr/>
        </p:nvSpPr>
        <p:spPr bwMode="auto">
          <a:xfrm>
            <a:off x="428625" y="2968625"/>
            <a:ext cx="8286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负责数据库的建立、操作、管理和维护的软件系统</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151" name="TextBox 10"/>
          <p:cNvSpPr txBox="1">
            <a:spLocks noChangeArrowheads="1"/>
          </p:cNvSpPr>
          <p:nvPr/>
        </p:nvSpPr>
        <p:spPr bwMode="auto">
          <a:xfrm>
            <a:off x="428625" y="3743325"/>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基本特点</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152" name="TextBox 12"/>
          <p:cNvSpPr txBox="1">
            <a:spLocks noChangeArrowheads="1"/>
          </p:cNvSpPr>
          <p:nvPr/>
        </p:nvSpPr>
        <p:spPr bwMode="auto">
          <a:xfrm>
            <a:off x="357188" y="4357688"/>
            <a:ext cx="82867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DBMS</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能对数据库进行有效的管理。包括存储管理、安全性管理、完整性管理和数据恢复等。</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DBMS</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提供了一个软件环境，使用户能方便快速的建立、维护、检索、存取和处理数据库中的信息</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992903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1000"/>
                                        <p:tgtEl>
                                          <p:spTgt spid="6149"/>
                                        </p:tgtEl>
                                      </p:cBhvr>
                                    </p:animEffect>
                                    <p:anim calcmode="lin" valueType="num">
                                      <p:cBhvr>
                                        <p:cTn id="8" dur="1000" fill="hold"/>
                                        <p:tgtEl>
                                          <p:spTgt spid="6149"/>
                                        </p:tgtEl>
                                        <p:attrNameLst>
                                          <p:attrName>ppt_x</p:attrName>
                                        </p:attrNameLst>
                                      </p:cBhvr>
                                      <p:tavLst>
                                        <p:tav tm="0">
                                          <p:val>
                                            <p:strVal val="#ppt_x"/>
                                          </p:val>
                                        </p:tav>
                                        <p:tav tm="100000">
                                          <p:val>
                                            <p:strVal val="#ppt_x"/>
                                          </p:val>
                                        </p:tav>
                                      </p:tavLst>
                                    </p:anim>
                                    <p:anim calcmode="lin" valueType="num">
                                      <p:cBhvr>
                                        <p:cTn id="9" dur="1000" fill="hold"/>
                                        <p:tgtEl>
                                          <p:spTgt spid="61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wipe(left)">
                                      <p:cBhvr>
                                        <p:cTn id="13" dur="500"/>
                                        <p:tgtEl>
                                          <p:spTgt spid="61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51"/>
                                        </p:tgtEl>
                                        <p:attrNameLst>
                                          <p:attrName>style.visibility</p:attrName>
                                        </p:attrNameLst>
                                      </p:cBhvr>
                                      <p:to>
                                        <p:strVal val="visible"/>
                                      </p:to>
                                    </p:set>
                                    <p:animEffect transition="in" filter="fade">
                                      <p:cBhvr>
                                        <p:cTn id="18" dur="1000"/>
                                        <p:tgtEl>
                                          <p:spTgt spid="6151"/>
                                        </p:tgtEl>
                                      </p:cBhvr>
                                    </p:animEffect>
                                    <p:anim calcmode="lin" valueType="num">
                                      <p:cBhvr>
                                        <p:cTn id="19" dur="1000" fill="hold"/>
                                        <p:tgtEl>
                                          <p:spTgt spid="6151"/>
                                        </p:tgtEl>
                                        <p:attrNameLst>
                                          <p:attrName>ppt_x</p:attrName>
                                        </p:attrNameLst>
                                      </p:cBhvr>
                                      <p:tavLst>
                                        <p:tav tm="0">
                                          <p:val>
                                            <p:strVal val="#ppt_x"/>
                                          </p:val>
                                        </p:tav>
                                        <p:tav tm="100000">
                                          <p:val>
                                            <p:strVal val="#ppt_x"/>
                                          </p:val>
                                        </p:tav>
                                      </p:tavLst>
                                    </p:anim>
                                    <p:anim calcmode="lin" valueType="num">
                                      <p:cBhvr>
                                        <p:cTn id="20" dur="1000" fill="hold"/>
                                        <p:tgtEl>
                                          <p:spTgt spid="615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wipe(left)">
                                      <p:cBhvr>
                                        <p:cTn id="24"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0" grpId="0"/>
      <p:bldP spid="6151" grpId="0"/>
      <p:bldP spid="61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数据库、数据库管理系统和数据库系统</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7175" name="TextBox 8"/>
          <p:cNvSpPr txBox="1">
            <a:spLocks noChangeArrowheads="1"/>
          </p:cNvSpPr>
          <p:nvPr/>
        </p:nvSpPr>
        <p:spPr bwMode="auto">
          <a:xfrm>
            <a:off x="447297" y="2036253"/>
            <a:ext cx="7858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数据库系统 </a:t>
            </a:r>
            <a:r>
              <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(Database</a:t>
            </a:r>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System)</a:t>
            </a:r>
          </a:p>
        </p:txBody>
      </p:sp>
      <p:sp>
        <p:nvSpPr>
          <p:cNvPr id="7176" name="TextBox 11"/>
          <p:cNvSpPr txBox="1">
            <a:spLocks noChangeArrowheads="1"/>
          </p:cNvSpPr>
          <p:nvPr/>
        </p:nvSpPr>
        <p:spPr bwMode="auto">
          <a:xfrm>
            <a:off x="447297" y="2680778"/>
            <a:ext cx="82867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数据库管理系统</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开发工具</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应用程序</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数据库管理员</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2" name="Group 39">
            <a:extLst>
              <a:ext uri="{FF2B5EF4-FFF2-40B4-BE49-F238E27FC236}">
                <a16:creationId xmlns:a16="http://schemas.microsoft.com/office/drawing/2014/main" id="{755323ED-CFF1-48A4-A6EC-8B36BC3A94E5}"/>
              </a:ext>
            </a:extLst>
          </p:cNvPr>
          <p:cNvGrpSpPr>
            <a:grpSpLocks/>
          </p:cNvGrpSpPr>
          <p:nvPr/>
        </p:nvGrpSpPr>
        <p:grpSpPr bwMode="auto">
          <a:xfrm>
            <a:off x="2123728" y="3212976"/>
            <a:ext cx="4714875" cy="3265487"/>
            <a:chOff x="1110" y="1934"/>
            <a:chExt cx="3100" cy="2224"/>
          </a:xfrm>
        </p:grpSpPr>
        <p:sp>
          <p:nvSpPr>
            <p:cNvPr id="13" name="Rectangle 4">
              <a:extLst>
                <a:ext uri="{FF2B5EF4-FFF2-40B4-BE49-F238E27FC236}">
                  <a16:creationId xmlns:a16="http://schemas.microsoft.com/office/drawing/2014/main" id="{92CA8B5A-3B23-4B22-9A8F-4B199E994D29}"/>
                </a:ext>
              </a:extLst>
            </p:cNvPr>
            <p:cNvSpPr>
              <a:spLocks noChangeArrowheads="1"/>
            </p:cNvSpPr>
            <p:nvPr/>
          </p:nvSpPr>
          <p:spPr bwMode="auto">
            <a:xfrm>
              <a:off x="1110" y="2756"/>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0000"/>
                  </a:solidFill>
                </a:rPr>
                <a:t> </a:t>
              </a:r>
              <a:endParaRPr lang="en-US" altLang="zh-CN" sz="1400"/>
            </a:p>
          </p:txBody>
        </p:sp>
        <p:sp>
          <p:nvSpPr>
            <p:cNvPr id="14" name="Freeform 5">
              <a:extLst>
                <a:ext uri="{FF2B5EF4-FFF2-40B4-BE49-F238E27FC236}">
                  <a16:creationId xmlns:a16="http://schemas.microsoft.com/office/drawing/2014/main" id="{F113F6B1-DF94-4803-8688-F539C083DF77}"/>
                </a:ext>
              </a:extLst>
            </p:cNvPr>
            <p:cNvSpPr>
              <a:spLocks/>
            </p:cNvSpPr>
            <p:nvPr/>
          </p:nvSpPr>
          <p:spPr bwMode="auto">
            <a:xfrm>
              <a:off x="1128" y="2736"/>
              <a:ext cx="1292" cy="257"/>
            </a:xfrm>
            <a:custGeom>
              <a:avLst/>
              <a:gdLst>
                <a:gd name="T0" fmla="*/ 581 w 1292"/>
                <a:gd name="T1" fmla="*/ 0 h 257"/>
                <a:gd name="T2" fmla="*/ 452 w 1292"/>
                <a:gd name="T3" fmla="*/ 7 h 257"/>
                <a:gd name="T4" fmla="*/ 338 w 1292"/>
                <a:gd name="T5" fmla="*/ 16 h 257"/>
                <a:gd name="T6" fmla="*/ 259 w 1292"/>
                <a:gd name="T7" fmla="*/ 27 h 257"/>
                <a:gd name="T8" fmla="*/ 212 w 1292"/>
                <a:gd name="T9" fmla="*/ 33 h 257"/>
                <a:gd name="T10" fmla="*/ 169 w 1292"/>
                <a:gd name="T11" fmla="*/ 42 h 257"/>
                <a:gd name="T12" fmla="*/ 129 w 1292"/>
                <a:gd name="T13" fmla="*/ 51 h 257"/>
                <a:gd name="T14" fmla="*/ 94 w 1292"/>
                <a:gd name="T15" fmla="*/ 62 h 257"/>
                <a:gd name="T16" fmla="*/ 65 w 1292"/>
                <a:gd name="T17" fmla="*/ 73 h 257"/>
                <a:gd name="T18" fmla="*/ 40 w 1292"/>
                <a:gd name="T19" fmla="*/ 84 h 257"/>
                <a:gd name="T20" fmla="*/ 22 w 1292"/>
                <a:gd name="T21" fmla="*/ 97 h 257"/>
                <a:gd name="T22" fmla="*/ 8 w 1292"/>
                <a:gd name="T23" fmla="*/ 108 h 257"/>
                <a:gd name="T24" fmla="*/ 0 w 1292"/>
                <a:gd name="T25" fmla="*/ 121 h 257"/>
                <a:gd name="T26" fmla="*/ 0 w 1292"/>
                <a:gd name="T27" fmla="*/ 134 h 257"/>
                <a:gd name="T28" fmla="*/ 8 w 1292"/>
                <a:gd name="T29" fmla="*/ 148 h 257"/>
                <a:gd name="T30" fmla="*/ 22 w 1292"/>
                <a:gd name="T31" fmla="*/ 161 h 257"/>
                <a:gd name="T32" fmla="*/ 40 w 1292"/>
                <a:gd name="T33" fmla="*/ 172 h 257"/>
                <a:gd name="T34" fmla="*/ 65 w 1292"/>
                <a:gd name="T35" fmla="*/ 185 h 257"/>
                <a:gd name="T36" fmla="*/ 94 w 1292"/>
                <a:gd name="T37" fmla="*/ 196 h 257"/>
                <a:gd name="T38" fmla="*/ 129 w 1292"/>
                <a:gd name="T39" fmla="*/ 207 h 257"/>
                <a:gd name="T40" fmla="*/ 169 w 1292"/>
                <a:gd name="T41" fmla="*/ 216 h 257"/>
                <a:gd name="T42" fmla="*/ 212 w 1292"/>
                <a:gd name="T43" fmla="*/ 225 h 257"/>
                <a:gd name="T44" fmla="*/ 259 w 1292"/>
                <a:gd name="T45" fmla="*/ 231 h 257"/>
                <a:gd name="T46" fmla="*/ 338 w 1292"/>
                <a:gd name="T47" fmla="*/ 242 h 257"/>
                <a:gd name="T48" fmla="*/ 452 w 1292"/>
                <a:gd name="T49" fmla="*/ 251 h 257"/>
                <a:gd name="T50" fmla="*/ 581 w 1292"/>
                <a:gd name="T51" fmla="*/ 257 h 257"/>
                <a:gd name="T52" fmla="*/ 711 w 1292"/>
                <a:gd name="T53" fmla="*/ 257 h 257"/>
                <a:gd name="T54" fmla="*/ 836 w 1292"/>
                <a:gd name="T55" fmla="*/ 251 h 257"/>
                <a:gd name="T56" fmla="*/ 955 w 1292"/>
                <a:gd name="T57" fmla="*/ 242 h 257"/>
                <a:gd name="T58" fmla="*/ 1033 w 1292"/>
                <a:gd name="T59" fmla="*/ 231 h 257"/>
                <a:gd name="T60" fmla="*/ 1080 w 1292"/>
                <a:gd name="T61" fmla="*/ 225 h 257"/>
                <a:gd name="T62" fmla="*/ 1123 w 1292"/>
                <a:gd name="T63" fmla="*/ 216 h 257"/>
                <a:gd name="T64" fmla="*/ 1163 w 1292"/>
                <a:gd name="T65" fmla="*/ 205 h 257"/>
                <a:gd name="T66" fmla="*/ 1198 w 1292"/>
                <a:gd name="T67" fmla="*/ 196 h 257"/>
                <a:gd name="T68" fmla="*/ 1227 w 1292"/>
                <a:gd name="T69" fmla="*/ 185 h 257"/>
                <a:gd name="T70" fmla="*/ 1252 w 1292"/>
                <a:gd name="T71" fmla="*/ 172 h 257"/>
                <a:gd name="T72" fmla="*/ 1270 w 1292"/>
                <a:gd name="T73" fmla="*/ 161 h 257"/>
                <a:gd name="T74" fmla="*/ 1285 w 1292"/>
                <a:gd name="T75" fmla="*/ 148 h 257"/>
                <a:gd name="T76" fmla="*/ 1292 w 1292"/>
                <a:gd name="T77" fmla="*/ 134 h 257"/>
                <a:gd name="T78" fmla="*/ 1292 w 1292"/>
                <a:gd name="T79" fmla="*/ 121 h 257"/>
                <a:gd name="T80" fmla="*/ 1285 w 1292"/>
                <a:gd name="T81" fmla="*/ 108 h 257"/>
                <a:gd name="T82" fmla="*/ 1270 w 1292"/>
                <a:gd name="T83" fmla="*/ 97 h 257"/>
                <a:gd name="T84" fmla="*/ 1252 w 1292"/>
                <a:gd name="T85" fmla="*/ 84 h 257"/>
                <a:gd name="T86" fmla="*/ 1227 w 1292"/>
                <a:gd name="T87" fmla="*/ 73 h 257"/>
                <a:gd name="T88" fmla="*/ 1198 w 1292"/>
                <a:gd name="T89" fmla="*/ 62 h 257"/>
                <a:gd name="T90" fmla="*/ 1163 w 1292"/>
                <a:gd name="T91" fmla="*/ 51 h 257"/>
                <a:gd name="T92" fmla="*/ 1123 w 1292"/>
                <a:gd name="T93" fmla="*/ 42 h 257"/>
                <a:gd name="T94" fmla="*/ 1080 w 1292"/>
                <a:gd name="T95" fmla="*/ 33 h 257"/>
                <a:gd name="T96" fmla="*/ 1033 w 1292"/>
                <a:gd name="T97" fmla="*/ 27 h 257"/>
                <a:gd name="T98" fmla="*/ 955 w 1292"/>
                <a:gd name="T99" fmla="*/ 16 h 257"/>
                <a:gd name="T100" fmla="*/ 836 w 1292"/>
                <a:gd name="T101" fmla="*/ 7 h 257"/>
                <a:gd name="T102" fmla="*/ 711 w 1292"/>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2"/>
                <a:gd name="T157" fmla="*/ 0 h 257"/>
                <a:gd name="T158" fmla="*/ 1292 w 1292"/>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2" h="257">
                  <a:moveTo>
                    <a:pt x="646" y="0"/>
                  </a:moveTo>
                  <a:lnTo>
                    <a:pt x="581" y="0"/>
                  </a:lnTo>
                  <a:lnTo>
                    <a:pt x="517" y="2"/>
                  </a:lnTo>
                  <a:lnTo>
                    <a:pt x="452" y="7"/>
                  </a:lnTo>
                  <a:lnTo>
                    <a:pt x="395" y="11"/>
                  </a:lnTo>
                  <a:lnTo>
                    <a:pt x="338" y="16"/>
                  </a:lnTo>
                  <a:lnTo>
                    <a:pt x="284" y="22"/>
                  </a:lnTo>
                  <a:lnTo>
                    <a:pt x="259" y="27"/>
                  </a:lnTo>
                  <a:lnTo>
                    <a:pt x="234" y="29"/>
                  </a:lnTo>
                  <a:lnTo>
                    <a:pt x="212" y="33"/>
                  </a:lnTo>
                  <a:lnTo>
                    <a:pt x="190" y="38"/>
                  </a:lnTo>
                  <a:lnTo>
                    <a:pt x="169" y="42"/>
                  </a:lnTo>
                  <a:lnTo>
                    <a:pt x="147" y="46"/>
                  </a:lnTo>
                  <a:lnTo>
                    <a:pt x="129" y="51"/>
                  </a:lnTo>
                  <a:lnTo>
                    <a:pt x="112" y="57"/>
                  </a:lnTo>
                  <a:lnTo>
                    <a:pt x="94" y="62"/>
                  </a:lnTo>
                  <a:lnTo>
                    <a:pt x="79" y="66"/>
                  </a:lnTo>
                  <a:lnTo>
                    <a:pt x="65" y="73"/>
                  </a:lnTo>
                  <a:lnTo>
                    <a:pt x="51" y="77"/>
                  </a:lnTo>
                  <a:lnTo>
                    <a:pt x="40" y="84"/>
                  </a:lnTo>
                  <a:lnTo>
                    <a:pt x="29" y="90"/>
                  </a:lnTo>
                  <a:lnTo>
                    <a:pt x="22" y="97"/>
                  </a:lnTo>
                  <a:lnTo>
                    <a:pt x="15" y="101"/>
                  </a:lnTo>
                  <a:lnTo>
                    <a:pt x="8" y="108"/>
                  </a:lnTo>
                  <a:lnTo>
                    <a:pt x="4" y="115"/>
                  </a:lnTo>
                  <a:lnTo>
                    <a:pt x="0" y="121"/>
                  </a:lnTo>
                  <a:lnTo>
                    <a:pt x="0" y="128"/>
                  </a:lnTo>
                  <a:lnTo>
                    <a:pt x="0" y="134"/>
                  </a:lnTo>
                  <a:lnTo>
                    <a:pt x="4" y="141"/>
                  </a:lnTo>
                  <a:lnTo>
                    <a:pt x="8" y="148"/>
                  </a:lnTo>
                  <a:lnTo>
                    <a:pt x="15" y="154"/>
                  </a:lnTo>
                  <a:lnTo>
                    <a:pt x="22" y="161"/>
                  </a:lnTo>
                  <a:lnTo>
                    <a:pt x="29" y="167"/>
                  </a:lnTo>
                  <a:lnTo>
                    <a:pt x="40" y="172"/>
                  </a:lnTo>
                  <a:lnTo>
                    <a:pt x="51" y="178"/>
                  </a:lnTo>
                  <a:lnTo>
                    <a:pt x="65" y="185"/>
                  </a:lnTo>
                  <a:lnTo>
                    <a:pt x="79" y="189"/>
                  </a:lnTo>
                  <a:lnTo>
                    <a:pt x="94" y="196"/>
                  </a:lnTo>
                  <a:lnTo>
                    <a:pt x="112" y="200"/>
                  </a:lnTo>
                  <a:lnTo>
                    <a:pt x="129" y="207"/>
                  </a:lnTo>
                  <a:lnTo>
                    <a:pt x="147" y="211"/>
                  </a:lnTo>
                  <a:lnTo>
                    <a:pt x="169" y="216"/>
                  </a:lnTo>
                  <a:lnTo>
                    <a:pt x="190" y="220"/>
                  </a:lnTo>
                  <a:lnTo>
                    <a:pt x="212" y="225"/>
                  </a:lnTo>
                  <a:lnTo>
                    <a:pt x="234" y="229"/>
                  </a:lnTo>
                  <a:lnTo>
                    <a:pt x="259" y="231"/>
                  </a:lnTo>
                  <a:lnTo>
                    <a:pt x="284" y="235"/>
                  </a:lnTo>
                  <a:lnTo>
                    <a:pt x="338" y="242"/>
                  </a:lnTo>
                  <a:lnTo>
                    <a:pt x="395" y="246"/>
                  </a:lnTo>
                  <a:lnTo>
                    <a:pt x="452" y="251"/>
                  </a:lnTo>
                  <a:lnTo>
                    <a:pt x="517" y="255"/>
                  </a:lnTo>
                  <a:lnTo>
                    <a:pt x="581" y="257"/>
                  </a:lnTo>
                  <a:lnTo>
                    <a:pt x="646" y="257"/>
                  </a:lnTo>
                  <a:lnTo>
                    <a:pt x="711" y="257"/>
                  </a:lnTo>
                  <a:lnTo>
                    <a:pt x="775" y="255"/>
                  </a:lnTo>
                  <a:lnTo>
                    <a:pt x="836" y="251"/>
                  </a:lnTo>
                  <a:lnTo>
                    <a:pt x="897" y="246"/>
                  </a:lnTo>
                  <a:lnTo>
                    <a:pt x="955" y="242"/>
                  </a:lnTo>
                  <a:lnTo>
                    <a:pt x="1005" y="235"/>
                  </a:lnTo>
                  <a:lnTo>
                    <a:pt x="1033" y="231"/>
                  </a:lnTo>
                  <a:lnTo>
                    <a:pt x="1055" y="229"/>
                  </a:lnTo>
                  <a:lnTo>
                    <a:pt x="1080" y="225"/>
                  </a:lnTo>
                  <a:lnTo>
                    <a:pt x="1102" y="220"/>
                  </a:lnTo>
                  <a:lnTo>
                    <a:pt x="1123" y="216"/>
                  </a:lnTo>
                  <a:lnTo>
                    <a:pt x="1145" y="211"/>
                  </a:lnTo>
                  <a:lnTo>
                    <a:pt x="1163" y="205"/>
                  </a:lnTo>
                  <a:lnTo>
                    <a:pt x="1180" y="200"/>
                  </a:lnTo>
                  <a:lnTo>
                    <a:pt x="1198" y="196"/>
                  </a:lnTo>
                  <a:lnTo>
                    <a:pt x="1213" y="189"/>
                  </a:lnTo>
                  <a:lnTo>
                    <a:pt x="1227" y="185"/>
                  </a:lnTo>
                  <a:lnTo>
                    <a:pt x="1241" y="178"/>
                  </a:lnTo>
                  <a:lnTo>
                    <a:pt x="1252" y="172"/>
                  </a:lnTo>
                  <a:lnTo>
                    <a:pt x="1263" y="167"/>
                  </a:lnTo>
                  <a:lnTo>
                    <a:pt x="1270" y="161"/>
                  </a:lnTo>
                  <a:lnTo>
                    <a:pt x="1277" y="154"/>
                  </a:lnTo>
                  <a:lnTo>
                    <a:pt x="1285" y="148"/>
                  </a:lnTo>
                  <a:lnTo>
                    <a:pt x="1288" y="141"/>
                  </a:lnTo>
                  <a:lnTo>
                    <a:pt x="1292" y="134"/>
                  </a:lnTo>
                  <a:lnTo>
                    <a:pt x="1292" y="128"/>
                  </a:lnTo>
                  <a:lnTo>
                    <a:pt x="1292" y="121"/>
                  </a:lnTo>
                  <a:lnTo>
                    <a:pt x="1288" y="115"/>
                  </a:lnTo>
                  <a:lnTo>
                    <a:pt x="1285" y="108"/>
                  </a:lnTo>
                  <a:lnTo>
                    <a:pt x="1277" y="101"/>
                  </a:lnTo>
                  <a:lnTo>
                    <a:pt x="1270" y="97"/>
                  </a:lnTo>
                  <a:lnTo>
                    <a:pt x="1263" y="90"/>
                  </a:lnTo>
                  <a:lnTo>
                    <a:pt x="1252" y="84"/>
                  </a:lnTo>
                  <a:lnTo>
                    <a:pt x="1241" y="77"/>
                  </a:lnTo>
                  <a:lnTo>
                    <a:pt x="1227" y="73"/>
                  </a:lnTo>
                  <a:lnTo>
                    <a:pt x="1213" y="66"/>
                  </a:lnTo>
                  <a:lnTo>
                    <a:pt x="1198" y="62"/>
                  </a:lnTo>
                  <a:lnTo>
                    <a:pt x="1180" y="57"/>
                  </a:lnTo>
                  <a:lnTo>
                    <a:pt x="1163" y="51"/>
                  </a:lnTo>
                  <a:lnTo>
                    <a:pt x="1145" y="46"/>
                  </a:lnTo>
                  <a:lnTo>
                    <a:pt x="1123" y="42"/>
                  </a:lnTo>
                  <a:lnTo>
                    <a:pt x="1102" y="38"/>
                  </a:lnTo>
                  <a:lnTo>
                    <a:pt x="1080" y="33"/>
                  </a:lnTo>
                  <a:lnTo>
                    <a:pt x="1055" y="29"/>
                  </a:lnTo>
                  <a:lnTo>
                    <a:pt x="1033" y="27"/>
                  </a:lnTo>
                  <a:lnTo>
                    <a:pt x="1005" y="22"/>
                  </a:lnTo>
                  <a:lnTo>
                    <a:pt x="955" y="16"/>
                  </a:lnTo>
                  <a:lnTo>
                    <a:pt x="897" y="11"/>
                  </a:lnTo>
                  <a:lnTo>
                    <a:pt x="836" y="7"/>
                  </a:lnTo>
                  <a:lnTo>
                    <a:pt x="775" y="2"/>
                  </a:lnTo>
                  <a:lnTo>
                    <a:pt x="711" y="0"/>
                  </a:lnTo>
                  <a:lnTo>
                    <a:pt x="646"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6">
              <a:extLst>
                <a:ext uri="{FF2B5EF4-FFF2-40B4-BE49-F238E27FC236}">
                  <a16:creationId xmlns:a16="http://schemas.microsoft.com/office/drawing/2014/main" id="{6B3E38AC-08BC-45F2-ADD7-9860D83489AE}"/>
                </a:ext>
              </a:extLst>
            </p:cNvPr>
            <p:cNvSpPr>
              <a:spLocks/>
            </p:cNvSpPr>
            <p:nvPr/>
          </p:nvSpPr>
          <p:spPr bwMode="auto">
            <a:xfrm>
              <a:off x="1128" y="2736"/>
              <a:ext cx="1292" cy="257"/>
            </a:xfrm>
            <a:custGeom>
              <a:avLst/>
              <a:gdLst>
                <a:gd name="T0" fmla="*/ 581 w 1292"/>
                <a:gd name="T1" fmla="*/ 0 h 257"/>
                <a:gd name="T2" fmla="*/ 452 w 1292"/>
                <a:gd name="T3" fmla="*/ 7 h 257"/>
                <a:gd name="T4" fmla="*/ 338 w 1292"/>
                <a:gd name="T5" fmla="*/ 16 h 257"/>
                <a:gd name="T6" fmla="*/ 259 w 1292"/>
                <a:gd name="T7" fmla="*/ 27 h 257"/>
                <a:gd name="T8" fmla="*/ 212 w 1292"/>
                <a:gd name="T9" fmla="*/ 33 h 257"/>
                <a:gd name="T10" fmla="*/ 169 w 1292"/>
                <a:gd name="T11" fmla="*/ 42 h 257"/>
                <a:gd name="T12" fmla="*/ 129 w 1292"/>
                <a:gd name="T13" fmla="*/ 51 h 257"/>
                <a:gd name="T14" fmla="*/ 94 w 1292"/>
                <a:gd name="T15" fmla="*/ 62 h 257"/>
                <a:gd name="T16" fmla="*/ 65 w 1292"/>
                <a:gd name="T17" fmla="*/ 73 h 257"/>
                <a:gd name="T18" fmla="*/ 40 w 1292"/>
                <a:gd name="T19" fmla="*/ 84 h 257"/>
                <a:gd name="T20" fmla="*/ 22 w 1292"/>
                <a:gd name="T21" fmla="*/ 97 h 257"/>
                <a:gd name="T22" fmla="*/ 8 w 1292"/>
                <a:gd name="T23" fmla="*/ 108 h 257"/>
                <a:gd name="T24" fmla="*/ 0 w 1292"/>
                <a:gd name="T25" fmla="*/ 121 h 257"/>
                <a:gd name="T26" fmla="*/ 0 w 1292"/>
                <a:gd name="T27" fmla="*/ 134 h 257"/>
                <a:gd name="T28" fmla="*/ 8 w 1292"/>
                <a:gd name="T29" fmla="*/ 148 h 257"/>
                <a:gd name="T30" fmla="*/ 22 w 1292"/>
                <a:gd name="T31" fmla="*/ 161 h 257"/>
                <a:gd name="T32" fmla="*/ 40 w 1292"/>
                <a:gd name="T33" fmla="*/ 172 h 257"/>
                <a:gd name="T34" fmla="*/ 65 w 1292"/>
                <a:gd name="T35" fmla="*/ 185 h 257"/>
                <a:gd name="T36" fmla="*/ 94 w 1292"/>
                <a:gd name="T37" fmla="*/ 196 h 257"/>
                <a:gd name="T38" fmla="*/ 129 w 1292"/>
                <a:gd name="T39" fmla="*/ 207 h 257"/>
                <a:gd name="T40" fmla="*/ 169 w 1292"/>
                <a:gd name="T41" fmla="*/ 216 h 257"/>
                <a:gd name="T42" fmla="*/ 212 w 1292"/>
                <a:gd name="T43" fmla="*/ 225 h 257"/>
                <a:gd name="T44" fmla="*/ 259 w 1292"/>
                <a:gd name="T45" fmla="*/ 231 h 257"/>
                <a:gd name="T46" fmla="*/ 338 w 1292"/>
                <a:gd name="T47" fmla="*/ 242 h 257"/>
                <a:gd name="T48" fmla="*/ 452 w 1292"/>
                <a:gd name="T49" fmla="*/ 251 h 257"/>
                <a:gd name="T50" fmla="*/ 581 w 1292"/>
                <a:gd name="T51" fmla="*/ 257 h 257"/>
                <a:gd name="T52" fmla="*/ 711 w 1292"/>
                <a:gd name="T53" fmla="*/ 257 h 257"/>
                <a:gd name="T54" fmla="*/ 836 w 1292"/>
                <a:gd name="T55" fmla="*/ 251 h 257"/>
                <a:gd name="T56" fmla="*/ 955 w 1292"/>
                <a:gd name="T57" fmla="*/ 242 h 257"/>
                <a:gd name="T58" fmla="*/ 1033 w 1292"/>
                <a:gd name="T59" fmla="*/ 231 h 257"/>
                <a:gd name="T60" fmla="*/ 1080 w 1292"/>
                <a:gd name="T61" fmla="*/ 225 h 257"/>
                <a:gd name="T62" fmla="*/ 1123 w 1292"/>
                <a:gd name="T63" fmla="*/ 216 h 257"/>
                <a:gd name="T64" fmla="*/ 1163 w 1292"/>
                <a:gd name="T65" fmla="*/ 205 h 257"/>
                <a:gd name="T66" fmla="*/ 1198 w 1292"/>
                <a:gd name="T67" fmla="*/ 196 h 257"/>
                <a:gd name="T68" fmla="*/ 1227 w 1292"/>
                <a:gd name="T69" fmla="*/ 185 h 257"/>
                <a:gd name="T70" fmla="*/ 1252 w 1292"/>
                <a:gd name="T71" fmla="*/ 172 h 257"/>
                <a:gd name="T72" fmla="*/ 1270 w 1292"/>
                <a:gd name="T73" fmla="*/ 161 h 257"/>
                <a:gd name="T74" fmla="*/ 1285 w 1292"/>
                <a:gd name="T75" fmla="*/ 148 h 257"/>
                <a:gd name="T76" fmla="*/ 1292 w 1292"/>
                <a:gd name="T77" fmla="*/ 134 h 257"/>
                <a:gd name="T78" fmla="*/ 1292 w 1292"/>
                <a:gd name="T79" fmla="*/ 121 h 257"/>
                <a:gd name="T80" fmla="*/ 1285 w 1292"/>
                <a:gd name="T81" fmla="*/ 108 h 257"/>
                <a:gd name="T82" fmla="*/ 1270 w 1292"/>
                <a:gd name="T83" fmla="*/ 97 h 257"/>
                <a:gd name="T84" fmla="*/ 1252 w 1292"/>
                <a:gd name="T85" fmla="*/ 84 h 257"/>
                <a:gd name="T86" fmla="*/ 1227 w 1292"/>
                <a:gd name="T87" fmla="*/ 73 h 257"/>
                <a:gd name="T88" fmla="*/ 1198 w 1292"/>
                <a:gd name="T89" fmla="*/ 62 h 257"/>
                <a:gd name="T90" fmla="*/ 1163 w 1292"/>
                <a:gd name="T91" fmla="*/ 51 h 257"/>
                <a:gd name="T92" fmla="*/ 1123 w 1292"/>
                <a:gd name="T93" fmla="*/ 42 h 257"/>
                <a:gd name="T94" fmla="*/ 1080 w 1292"/>
                <a:gd name="T95" fmla="*/ 33 h 257"/>
                <a:gd name="T96" fmla="*/ 1033 w 1292"/>
                <a:gd name="T97" fmla="*/ 27 h 257"/>
                <a:gd name="T98" fmla="*/ 955 w 1292"/>
                <a:gd name="T99" fmla="*/ 16 h 257"/>
                <a:gd name="T100" fmla="*/ 836 w 1292"/>
                <a:gd name="T101" fmla="*/ 7 h 257"/>
                <a:gd name="T102" fmla="*/ 711 w 1292"/>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2"/>
                <a:gd name="T157" fmla="*/ 0 h 257"/>
                <a:gd name="T158" fmla="*/ 1292 w 1292"/>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2" h="257">
                  <a:moveTo>
                    <a:pt x="646" y="0"/>
                  </a:moveTo>
                  <a:lnTo>
                    <a:pt x="581" y="0"/>
                  </a:lnTo>
                  <a:lnTo>
                    <a:pt x="517" y="2"/>
                  </a:lnTo>
                  <a:lnTo>
                    <a:pt x="452" y="7"/>
                  </a:lnTo>
                  <a:lnTo>
                    <a:pt x="395" y="11"/>
                  </a:lnTo>
                  <a:lnTo>
                    <a:pt x="338" y="16"/>
                  </a:lnTo>
                  <a:lnTo>
                    <a:pt x="284" y="22"/>
                  </a:lnTo>
                  <a:lnTo>
                    <a:pt x="259" y="27"/>
                  </a:lnTo>
                  <a:lnTo>
                    <a:pt x="234" y="29"/>
                  </a:lnTo>
                  <a:lnTo>
                    <a:pt x="212" y="33"/>
                  </a:lnTo>
                  <a:lnTo>
                    <a:pt x="190" y="38"/>
                  </a:lnTo>
                  <a:lnTo>
                    <a:pt x="169" y="42"/>
                  </a:lnTo>
                  <a:lnTo>
                    <a:pt x="147" y="46"/>
                  </a:lnTo>
                  <a:lnTo>
                    <a:pt x="129" y="51"/>
                  </a:lnTo>
                  <a:lnTo>
                    <a:pt x="112" y="57"/>
                  </a:lnTo>
                  <a:lnTo>
                    <a:pt x="94" y="62"/>
                  </a:lnTo>
                  <a:lnTo>
                    <a:pt x="79" y="66"/>
                  </a:lnTo>
                  <a:lnTo>
                    <a:pt x="65" y="73"/>
                  </a:lnTo>
                  <a:lnTo>
                    <a:pt x="51" y="77"/>
                  </a:lnTo>
                  <a:lnTo>
                    <a:pt x="40" y="84"/>
                  </a:lnTo>
                  <a:lnTo>
                    <a:pt x="29" y="90"/>
                  </a:lnTo>
                  <a:lnTo>
                    <a:pt x="22" y="97"/>
                  </a:lnTo>
                  <a:lnTo>
                    <a:pt x="15" y="101"/>
                  </a:lnTo>
                  <a:lnTo>
                    <a:pt x="8" y="108"/>
                  </a:lnTo>
                  <a:lnTo>
                    <a:pt x="4" y="115"/>
                  </a:lnTo>
                  <a:lnTo>
                    <a:pt x="0" y="121"/>
                  </a:lnTo>
                  <a:lnTo>
                    <a:pt x="0" y="128"/>
                  </a:lnTo>
                  <a:lnTo>
                    <a:pt x="0" y="134"/>
                  </a:lnTo>
                  <a:lnTo>
                    <a:pt x="4" y="141"/>
                  </a:lnTo>
                  <a:lnTo>
                    <a:pt x="8" y="148"/>
                  </a:lnTo>
                  <a:lnTo>
                    <a:pt x="15" y="154"/>
                  </a:lnTo>
                  <a:lnTo>
                    <a:pt x="22" y="161"/>
                  </a:lnTo>
                  <a:lnTo>
                    <a:pt x="29" y="167"/>
                  </a:lnTo>
                  <a:lnTo>
                    <a:pt x="40" y="172"/>
                  </a:lnTo>
                  <a:lnTo>
                    <a:pt x="51" y="178"/>
                  </a:lnTo>
                  <a:lnTo>
                    <a:pt x="65" y="185"/>
                  </a:lnTo>
                  <a:lnTo>
                    <a:pt x="79" y="189"/>
                  </a:lnTo>
                  <a:lnTo>
                    <a:pt x="94" y="196"/>
                  </a:lnTo>
                  <a:lnTo>
                    <a:pt x="112" y="200"/>
                  </a:lnTo>
                  <a:lnTo>
                    <a:pt x="129" y="207"/>
                  </a:lnTo>
                  <a:lnTo>
                    <a:pt x="147" y="211"/>
                  </a:lnTo>
                  <a:lnTo>
                    <a:pt x="169" y="216"/>
                  </a:lnTo>
                  <a:lnTo>
                    <a:pt x="190" y="220"/>
                  </a:lnTo>
                  <a:lnTo>
                    <a:pt x="212" y="225"/>
                  </a:lnTo>
                  <a:lnTo>
                    <a:pt x="234" y="229"/>
                  </a:lnTo>
                  <a:lnTo>
                    <a:pt x="259" y="231"/>
                  </a:lnTo>
                  <a:lnTo>
                    <a:pt x="284" y="235"/>
                  </a:lnTo>
                  <a:lnTo>
                    <a:pt x="338" y="242"/>
                  </a:lnTo>
                  <a:lnTo>
                    <a:pt x="395" y="246"/>
                  </a:lnTo>
                  <a:lnTo>
                    <a:pt x="452" y="251"/>
                  </a:lnTo>
                  <a:lnTo>
                    <a:pt x="517" y="255"/>
                  </a:lnTo>
                  <a:lnTo>
                    <a:pt x="581" y="257"/>
                  </a:lnTo>
                  <a:lnTo>
                    <a:pt x="646" y="257"/>
                  </a:lnTo>
                  <a:lnTo>
                    <a:pt x="711" y="257"/>
                  </a:lnTo>
                  <a:lnTo>
                    <a:pt x="775" y="255"/>
                  </a:lnTo>
                  <a:lnTo>
                    <a:pt x="836" y="251"/>
                  </a:lnTo>
                  <a:lnTo>
                    <a:pt x="897" y="246"/>
                  </a:lnTo>
                  <a:lnTo>
                    <a:pt x="955" y="242"/>
                  </a:lnTo>
                  <a:lnTo>
                    <a:pt x="1005" y="235"/>
                  </a:lnTo>
                  <a:lnTo>
                    <a:pt x="1033" y="231"/>
                  </a:lnTo>
                  <a:lnTo>
                    <a:pt x="1055" y="229"/>
                  </a:lnTo>
                  <a:lnTo>
                    <a:pt x="1080" y="225"/>
                  </a:lnTo>
                  <a:lnTo>
                    <a:pt x="1102" y="220"/>
                  </a:lnTo>
                  <a:lnTo>
                    <a:pt x="1123" y="216"/>
                  </a:lnTo>
                  <a:lnTo>
                    <a:pt x="1145" y="211"/>
                  </a:lnTo>
                  <a:lnTo>
                    <a:pt x="1163" y="205"/>
                  </a:lnTo>
                  <a:lnTo>
                    <a:pt x="1180" y="200"/>
                  </a:lnTo>
                  <a:lnTo>
                    <a:pt x="1198" y="196"/>
                  </a:lnTo>
                  <a:lnTo>
                    <a:pt x="1213" y="189"/>
                  </a:lnTo>
                  <a:lnTo>
                    <a:pt x="1227" y="185"/>
                  </a:lnTo>
                  <a:lnTo>
                    <a:pt x="1241" y="178"/>
                  </a:lnTo>
                  <a:lnTo>
                    <a:pt x="1252" y="172"/>
                  </a:lnTo>
                  <a:lnTo>
                    <a:pt x="1263" y="167"/>
                  </a:lnTo>
                  <a:lnTo>
                    <a:pt x="1270" y="161"/>
                  </a:lnTo>
                  <a:lnTo>
                    <a:pt x="1277" y="154"/>
                  </a:lnTo>
                  <a:lnTo>
                    <a:pt x="1285" y="148"/>
                  </a:lnTo>
                  <a:lnTo>
                    <a:pt x="1288" y="141"/>
                  </a:lnTo>
                  <a:lnTo>
                    <a:pt x="1292" y="134"/>
                  </a:lnTo>
                  <a:lnTo>
                    <a:pt x="1292" y="128"/>
                  </a:lnTo>
                  <a:lnTo>
                    <a:pt x="1292" y="121"/>
                  </a:lnTo>
                  <a:lnTo>
                    <a:pt x="1288" y="115"/>
                  </a:lnTo>
                  <a:lnTo>
                    <a:pt x="1285" y="108"/>
                  </a:lnTo>
                  <a:lnTo>
                    <a:pt x="1277" y="101"/>
                  </a:lnTo>
                  <a:lnTo>
                    <a:pt x="1270" y="97"/>
                  </a:lnTo>
                  <a:lnTo>
                    <a:pt x="1263" y="90"/>
                  </a:lnTo>
                  <a:lnTo>
                    <a:pt x="1252" y="84"/>
                  </a:lnTo>
                  <a:lnTo>
                    <a:pt x="1241" y="77"/>
                  </a:lnTo>
                  <a:lnTo>
                    <a:pt x="1227" y="73"/>
                  </a:lnTo>
                  <a:lnTo>
                    <a:pt x="1213" y="66"/>
                  </a:lnTo>
                  <a:lnTo>
                    <a:pt x="1198" y="62"/>
                  </a:lnTo>
                  <a:lnTo>
                    <a:pt x="1180" y="57"/>
                  </a:lnTo>
                  <a:lnTo>
                    <a:pt x="1163" y="51"/>
                  </a:lnTo>
                  <a:lnTo>
                    <a:pt x="1145" y="46"/>
                  </a:lnTo>
                  <a:lnTo>
                    <a:pt x="1123" y="42"/>
                  </a:lnTo>
                  <a:lnTo>
                    <a:pt x="1102" y="38"/>
                  </a:lnTo>
                  <a:lnTo>
                    <a:pt x="1080" y="33"/>
                  </a:lnTo>
                  <a:lnTo>
                    <a:pt x="1055" y="29"/>
                  </a:lnTo>
                  <a:lnTo>
                    <a:pt x="1033" y="27"/>
                  </a:lnTo>
                  <a:lnTo>
                    <a:pt x="1005" y="22"/>
                  </a:lnTo>
                  <a:lnTo>
                    <a:pt x="955" y="16"/>
                  </a:lnTo>
                  <a:lnTo>
                    <a:pt x="897" y="11"/>
                  </a:lnTo>
                  <a:lnTo>
                    <a:pt x="836" y="7"/>
                  </a:lnTo>
                  <a:lnTo>
                    <a:pt x="775" y="2"/>
                  </a:lnTo>
                  <a:lnTo>
                    <a:pt x="711" y="0"/>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Rectangle 7">
              <a:extLst>
                <a:ext uri="{FF2B5EF4-FFF2-40B4-BE49-F238E27FC236}">
                  <a16:creationId xmlns:a16="http://schemas.microsoft.com/office/drawing/2014/main" id="{6BDB3B51-C558-40C8-ACCB-D07503038BD5}"/>
                </a:ext>
              </a:extLst>
            </p:cNvPr>
            <p:cNvSpPr>
              <a:spLocks noChangeArrowheads="1"/>
            </p:cNvSpPr>
            <p:nvPr/>
          </p:nvSpPr>
          <p:spPr bwMode="auto">
            <a:xfrm>
              <a:off x="1433" y="2809"/>
              <a:ext cx="58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00"/>
                  </a:solidFill>
                  <a:latin typeface="宋体" panose="02010600030101010101" pitchFamily="2" charset="-122"/>
                </a:rPr>
                <a:t>数据库操作</a:t>
              </a:r>
              <a:endParaRPr lang="zh-CN" altLang="en-US" sz="1400" dirty="0"/>
            </a:p>
          </p:txBody>
        </p:sp>
        <p:sp>
          <p:nvSpPr>
            <p:cNvPr id="17" name="Rectangle 8">
              <a:extLst>
                <a:ext uri="{FF2B5EF4-FFF2-40B4-BE49-F238E27FC236}">
                  <a16:creationId xmlns:a16="http://schemas.microsoft.com/office/drawing/2014/main" id="{7F1278C6-6701-42AD-A6D3-6D4FF7D35AC5}"/>
                </a:ext>
              </a:extLst>
            </p:cNvPr>
            <p:cNvSpPr>
              <a:spLocks noChangeArrowheads="1"/>
            </p:cNvSpPr>
            <p:nvPr/>
          </p:nvSpPr>
          <p:spPr bwMode="auto">
            <a:xfrm>
              <a:off x="2244" y="2804"/>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18" name="Rectangle 9">
              <a:extLst>
                <a:ext uri="{FF2B5EF4-FFF2-40B4-BE49-F238E27FC236}">
                  <a16:creationId xmlns:a16="http://schemas.microsoft.com/office/drawing/2014/main" id="{726AD504-2B72-4C1E-8877-54FEE2C2953A}"/>
                </a:ext>
              </a:extLst>
            </p:cNvPr>
            <p:cNvSpPr>
              <a:spLocks noChangeArrowheads="1"/>
            </p:cNvSpPr>
            <p:nvPr/>
          </p:nvSpPr>
          <p:spPr bwMode="auto">
            <a:xfrm>
              <a:off x="1518" y="1934"/>
              <a:ext cx="24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DBA</a:t>
              </a:r>
              <a:endParaRPr lang="en-US" altLang="zh-CN" sz="1400"/>
            </a:p>
          </p:txBody>
        </p:sp>
        <p:sp>
          <p:nvSpPr>
            <p:cNvPr id="20" name="Rectangle 10">
              <a:extLst>
                <a:ext uri="{FF2B5EF4-FFF2-40B4-BE49-F238E27FC236}">
                  <a16:creationId xmlns:a16="http://schemas.microsoft.com/office/drawing/2014/main" id="{1575DF21-36CF-4ABB-A69F-F587E937EB92}"/>
                </a:ext>
              </a:extLst>
            </p:cNvPr>
            <p:cNvSpPr>
              <a:spLocks noChangeArrowheads="1"/>
            </p:cNvSpPr>
            <p:nvPr/>
          </p:nvSpPr>
          <p:spPr bwMode="auto">
            <a:xfrm>
              <a:off x="1829" y="1937"/>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或用户</a:t>
              </a:r>
              <a:endParaRPr lang="zh-CN" altLang="en-US" sz="1400"/>
            </a:p>
          </p:txBody>
        </p:sp>
        <p:sp>
          <p:nvSpPr>
            <p:cNvPr id="21" name="Rectangle 11">
              <a:extLst>
                <a:ext uri="{FF2B5EF4-FFF2-40B4-BE49-F238E27FC236}">
                  <a16:creationId xmlns:a16="http://schemas.microsoft.com/office/drawing/2014/main" id="{9B32407A-0B10-443B-85F1-2733161698A0}"/>
                </a:ext>
              </a:extLst>
            </p:cNvPr>
            <p:cNvSpPr>
              <a:spLocks noChangeArrowheads="1"/>
            </p:cNvSpPr>
            <p:nvPr/>
          </p:nvSpPr>
          <p:spPr bwMode="auto">
            <a:xfrm>
              <a:off x="2300" y="1947"/>
              <a:ext cx="25"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solidFill>
                    <a:srgbClr val="000000"/>
                  </a:solidFill>
                </a:rPr>
                <a:t> </a:t>
              </a:r>
              <a:endParaRPr lang="en-US" altLang="zh-CN"/>
            </a:p>
          </p:txBody>
        </p:sp>
        <p:sp>
          <p:nvSpPr>
            <p:cNvPr id="22" name="Rectangle 12">
              <a:extLst>
                <a:ext uri="{FF2B5EF4-FFF2-40B4-BE49-F238E27FC236}">
                  <a16:creationId xmlns:a16="http://schemas.microsoft.com/office/drawing/2014/main" id="{0F859F90-6D7F-4932-A86D-321B45761AC5}"/>
                </a:ext>
              </a:extLst>
            </p:cNvPr>
            <p:cNvSpPr>
              <a:spLocks noChangeArrowheads="1"/>
            </p:cNvSpPr>
            <p:nvPr/>
          </p:nvSpPr>
          <p:spPr bwMode="auto">
            <a:xfrm>
              <a:off x="1304" y="2305"/>
              <a:ext cx="969" cy="25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13">
              <a:extLst>
                <a:ext uri="{FF2B5EF4-FFF2-40B4-BE49-F238E27FC236}">
                  <a16:creationId xmlns:a16="http://schemas.microsoft.com/office/drawing/2014/main" id="{2BE12F99-DDE1-471F-9D9F-430488662A65}"/>
                </a:ext>
              </a:extLst>
            </p:cNvPr>
            <p:cNvSpPr>
              <a:spLocks noChangeArrowheads="1"/>
            </p:cNvSpPr>
            <p:nvPr/>
          </p:nvSpPr>
          <p:spPr bwMode="auto">
            <a:xfrm>
              <a:off x="1304" y="2305"/>
              <a:ext cx="969" cy="258"/>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Rectangle 14">
              <a:extLst>
                <a:ext uri="{FF2B5EF4-FFF2-40B4-BE49-F238E27FC236}">
                  <a16:creationId xmlns:a16="http://schemas.microsoft.com/office/drawing/2014/main" id="{C8B8F5FB-6DDE-421F-961F-80F271503ACB}"/>
                </a:ext>
              </a:extLst>
            </p:cNvPr>
            <p:cNvSpPr>
              <a:spLocks noChangeArrowheads="1"/>
            </p:cNvSpPr>
            <p:nvPr/>
          </p:nvSpPr>
          <p:spPr bwMode="auto">
            <a:xfrm>
              <a:off x="1462" y="2382"/>
              <a:ext cx="4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应用系统</a:t>
              </a:r>
              <a:endParaRPr lang="zh-CN" altLang="en-US" sz="1400"/>
            </a:p>
          </p:txBody>
        </p:sp>
        <p:sp>
          <p:nvSpPr>
            <p:cNvPr id="25" name="Rectangle 15">
              <a:extLst>
                <a:ext uri="{FF2B5EF4-FFF2-40B4-BE49-F238E27FC236}">
                  <a16:creationId xmlns:a16="http://schemas.microsoft.com/office/drawing/2014/main" id="{51933365-4DBC-438D-91C6-504C24264CBF}"/>
                </a:ext>
              </a:extLst>
            </p:cNvPr>
            <p:cNvSpPr>
              <a:spLocks noChangeArrowheads="1"/>
            </p:cNvSpPr>
            <p:nvPr/>
          </p:nvSpPr>
          <p:spPr bwMode="auto">
            <a:xfrm>
              <a:off x="2111" y="2376"/>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26" name="Rectangle 16">
              <a:extLst>
                <a:ext uri="{FF2B5EF4-FFF2-40B4-BE49-F238E27FC236}">
                  <a16:creationId xmlns:a16="http://schemas.microsoft.com/office/drawing/2014/main" id="{9028CB5C-F557-479A-B72A-E1B47458E237}"/>
                </a:ext>
              </a:extLst>
            </p:cNvPr>
            <p:cNvSpPr>
              <a:spLocks noChangeArrowheads="1"/>
            </p:cNvSpPr>
            <p:nvPr/>
          </p:nvSpPr>
          <p:spPr bwMode="auto">
            <a:xfrm>
              <a:off x="1143" y="3163"/>
              <a:ext cx="3067" cy="25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Rectangle 17">
              <a:extLst>
                <a:ext uri="{FF2B5EF4-FFF2-40B4-BE49-F238E27FC236}">
                  <a16:creationId xmlns:a16="http://schemas.microsoft.com/office/drawing/2014/main" id="{BF70A3B7-755A-469C-B047-D40AD900DE98}"/>
                </a:ext>
              </a:extLst>
            </p:cNvPr>
            <p:cNvSpPr>
              <a:spLocks noChangeArrowheads="1"/>
            </p:cNvSpPr>
            <p:nvPr/>
          </p:nvSpPr>
          <p:spPr bwMode="auto">
            <a:xfrm>
              <a:off x="1143" y="3163"/>
              <a:ext cx="3067" cy="257"/>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Rectangle 18">
              <a:extLst>
                <a:ext uri="{FF2B5EF4-FFF2-40B4-BE49-F238E27FC236}">
                  <a16:creationId xmlns:a16="http://schemas.microsoft.com/office/drawing/2014/main" id="{AA5FAE26-DD10-43F8-99C5-54367B065FA6}"/>
                </a:ext>
              </a:extLst>
            </p:cNvPr>
            <p:cNvSpPr>
              <a:spLocks noChangeArrowheads="1"/>
            </p:cNvSpPr>
            <p:nvPr/>
          </p:nvSpPr>
          <p:spPr bwMode="auto">
            <a:xfrm>
              <a:off x="1857" y="3239"/>
              <a:ext cx="81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数据库管理系统</a:t>
              </a:r>
              <a:endParaRPr lang="zh-CN" altLang="en-US" sz="1400"/>
            </a:p>
          </p:txBody>
        </p:sp>
        <p:sp>
          <p:nvSpPr>
            <p:cNvPr id="29" name="Rectangle 19">
              <a:extLst>
                <a:ext uri="{FF2B5EF4-FFF2-40B4-BE49-F238E27FC236}">
                  <a16:creationId xmlns:a16="http://schemas.microsoft.com/office/drawing/2014/main" id="{44163D5D-B7DD-49D3-A11C-BBEFC8AF9682}"/>
                </a:ext>
              </a:extLst>
            </p:cNvPr>
            <p:cNvSpPr>
              <a:spLocks noChangeArrowheads="1"/>
            </p:cNvSpPr>
            <p:nvPr/>
          </p:nvSpPr>
          <p:spPr bwMode="auto">
            <a:xfrm>
              <a:off x="3033" y="3233"/>
              <a:ext cx="33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DBMS</a:t>
              </a:r>
              <a:endParaRPr lang="en-US" altLang="zh-CN" sz="1400"/>
            </a:p>
          </p:txBody>
        </p:sp>
        <p:sp>
          <p:nvSpPr>
            <p:cNvPr id="30" name="Rectangle 20">
              <a:extLst>
                <a:ext uri="{FF2B5EF4-FFF2-40B4-BE49-F238E27FC236}">
                  <a16:creationId xmlns:a16="http://schemas.microsoft.com/office/drawing/2014/main" id="{69061DD9-2397-4142-9DFD-195FDD461D63}"/>
                </a:ext>
              </a:extLst>
            </p:cNvPr>
            <p:cNvSpPr>
              <a:spLocks noChangeArrowheads="1"/>
            </p:cNvSpPr>
            <p:nvPr/>
          </p:nvSpPr>
          <p:spPr bwMode="auto">
            <a:xfrm>
              <a:off x="3496" y="3233"/>
              <a:ext cx="2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31" name="Freeform 21">
              <a:extLst>
                <a:ext uri="{FF2B5EF4-FFF2-40B4-BE49-F238E27FC236}">
                  <a16:creationId xmlns:a16="http://schemas.microsoft.com/office/drawing/2014/main" id="{06EDEE70-C257-4C2F-8B10-5A18807772AC}"/>
                </a:ext>
              </a:extLst>
            </p:cNvPr>
            <p:cNvSpPr>
              <a:spLocks noEditPoints="1"/>
            </p:cNvSpPr>
            <p:nvPr/>
          </p:nvSpPr>
          <p:spPr bwMode="auto">
            <a:xfrm>
              <a:off x="1735" y="2046"/>
              <a:ext cx="107" cy="259"/>
            </a:xfrm>
            <a:custGeom>
              <a:avLst/>
              <a:gdLst>
                <a:gd name="T0" fmla="*/ 61 w 107"/>
                <a:gd name="T1" fmla="*/ 2 h 259"/>
                <a:gd name="T2" fmla="*/ 61 w 107"/>
                <a:gd name="T3" fmla="*/ 215 h 259"/>
                <a:gd name="T4" fmla="*/ 61 w 107"/>
                <a:gd name="T5" fmla="*/ 218 h 259"/>
                <a:gd name="T6" fmla="*/ 57 w 107"/>
                <a:gd name="T7" fmla="*/ 220 h 259"/>
                <a:gd name="T8" fmla="*/ 57 w 107"/>
                <a:gd name="T9" fmla="*/ 220 h 259"/>
                <a:gd name="T10" fmla="*/ 53 w 107"/>
                <a:gd name="T11" fmla="*/ 220 h 259"/>
                <a:gd name="T12" fmla="*/ 50 w 107"/>
                <a:gd name="T13" fmla="*/ 220 h 259"/>
                <a:gd name="T14" fmla="*/ 50 w 107"/>
                <a:gd name="T15" fmla="*/ 220 h 259"/>
                <a:gd name="T16" fmla="*/ 46 w 107"/>
                <a:gd name="T17" fmla="*/ 218 h 259"/>
                <a:gd name="T18" fmla="*/ 46 w 107"/>
                <a:gd name="T19" fmla="*/ 215 h 259"/>
                <a:gd name="T20" fmla="*/ 46 w 107"/>
                <a:gd name="T21" fmla="*/ 2 h 259"/>
                <a:gd name="T22" fmla="*/ 46 w 107"/>
                <a:gd name="T23" fmla="*/ 0 h 259"/>
                <a:gd name="T24" fmla="*/ 50 w 107"/>
                <a:gd name="T25" fmla="*/ 0 h 259"/>
                <a:gd name="T26" fmla="*/ 53 w 107"/>
                <a:gd name="T27" fmla="*/ 0 h 259"/>
                <a:gd name="T28" fmla="*/ 57 w 107"/>
                <a:gd name="T29" fmla="*/ 0 h 259"/>
                <a:gd name="T30" fmla="*/ 61 w 107"/>
                <a:gd name="T31" fmla="*/ 0 h 259"/>
                <a:gd name="T32" fmla="*/ 61 w 107"/>
                <a:gd name="T33" fmla="*/ 2 h 259"/>
                <a:gd name="T34" fmla="*/ 61 w 107"/>
                <a:gd name="T35" fmla="*/ 2 h 259"/>
                <a:gd name="T36" fmla="*/ 53 w 107"/>
                <a:gd name="T37" fmla="*/ 215 h 259"/>
                <a:gd name="T38" fmla="*/ 107 w 107"/>
                <a:gd name="T39" fmla="*/ 194 h 259"/>
                <a:gd name="T40" fmla="*/ 53 w 107"/>
                <a:gd name="T41" fmla="*/ 259 h 259"/>
                <a:gd name="T42" fmla="*/ 0 w 107"/>
                <a:gd name="T43" fmla="*/ 194 h 259"/>
                <a:gd name="T44" fmla="*/ 53 w 107"/>
                <a:gd name="T45" fmla="*/ 215 h 2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259"/>
                <a:gd name="T71" fmla="*/ 107 w 107"/>
                <a:gd name="T72" fmla="*/ 259 h 2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259">
                  <a:moveTo>
                    <a:pt x="61" y="2"/>
                  </a:moveTo>
                  <a:lnTo>
                    <a:pt x="61" y="215"/>
                  </a:lnTo>
                  <a:lnTo>
                    <a:pt x="61" y="218"/>
                  </a:lnTo>
                  <a:lnTo>
                    <a:pt x="57" y="220"/>
                  </a:lnTo>
                  <a:lnTo>
                    <a:pt x="53" y="220"/>
                  </a:lnTo>
                  <a:lnTo>
                    <a:pt x="50" y="220"/>
                  </a:lnTo>
                  <a:lnTo>
                    <a:pt x="46" y="218"/>
                  </a:lnTo>
                  <a:lnTo>
                    <a:pt x="46" y="215"/>
                  </a:lnTo>
                  <a:lnTo>
                    <a:pt x="46" y="2"/>
                  </a:lnTo>
                  <a:lnTo>
                    <a:pt x="46" y="0"/>
                  </a:lnTo>
                  <a:lnTo>
                    <a:pt x="50" y="0"/>
                  </a:lnTo>
                  <a:lnTo>
                    <a:pt x="53" y="0"/>
                  </a:lnTo>
                  <a:lnTo>
                    <a:pt x="57" y="0"/>
                  </a:lnTo>
                  <a:lnTo>
                    <a:pt x="61" y="0"/>
                  </a:lnTo>
                  <a:lnTo>
                    <a:pt x="61" y="2"/>
                  </a:lnTo>
                  <a:close/>
                  <a:moveTo>
                    <a:pt x="53" y="215"/>
                  </a:moveTo>
                  <a:lnTo>
                    <a:pt x="107" y="194"/>
                  </a:lnTo>
                  <a:lnTo>
                    <a:pt x="53" y="259"/>
                  </a:lnTo>
                  <a:lnTo>
                    <a:pt x="0" y="194"/>
                  </a:lnTo>
                  <a:lnTo>
                    <a:pt x="53" y="215"/>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Freeform 22">
              <a:extLst>
                <a:ext uri="{FF2B5EF4-FFF2-40B4-BE49-F238E27FC236}">
                  <a16:creationId xmlns:a16="http://schemas.microsoft.com/office/drawing/2014/main" id="{20CBC2EC-BFEF-4662-8404-D4F25C00476F}"/>
                </a:ext>
              </a:extLst>
            </p:cNvPr>
            <p:cNvSpPr>
              <a:spLocks noEditPoints="1"/>
            </p:cNvSpPr>
            <p:nvPr/>
          </p:nvSpPr>
          <p:spPr bwMode="auto">
            <a:xfrm>
              <a:off x="1735" y="2560"/>
              <a:ext cx="107" cy="174"/>
            </a:xfrm>
            <a:custGeom>
              <a:avLst/>
              <a:gdLst>
                <a:gd name="T0" fmla="*/ 61 w 107"/>
                <a:gd name="T1" fmla="*/ 3 h 174"/>
                <a:gd name="T2" fmla="*/ 61 w 107"/>
                <a:gd name="T3" fmla="*/ 130 h 174"/>
                <a:gd name="T4" fmla="*/ 61 w 107"/>
                <a:gd name="T5" fmla="*/ 132 h 174"/>
                <a:gd name="T6" fmla="*/ 57 w 107"/>
                <a:gd name="T7" fmla="*/ 135 h 174"/>
                <a:gd name="T8" fmla="*/ 57 w 107"/>
                <a:gd name="T9" fmla="*/ 135 h 174"/>
                <a:gd name="T10" fmla="*/ 53 w 107"/>
                <a:gd name="T11" fmla="*/ 135 h 174"/>
                <a:gd name="T12" fmla="*/ 50 w 107"/>
                <a:gd name="T13" fmla="*/ 135 h 174"/>
                <a:gd name="T14" fmla="*/ 50 w 107"/>
                <a:gd name="T15" fmla="*/ 135 h 174"/>
                <a:gd name="T16" fmla="*/ 46 w 107"/>
                <a:gd name="T17" fmla="*/ 132 h 174"/>
                <a:gd name="T18" fmla="*/ 46 w 107"/>
                <a:gd name="T19" fmla="*/ 130 h 174"/>
                <a:gd name="T20" fmla="*/ 46 w 107"/>
                <a:gd name="T21" fmla="*/ 3 h 174"/>
                <a:gd name="T22" fmla="*/ 46 w 107"/>
                <a:gd name="T23" fmla="*/ 0 h 174"/>
                <a:gd name="T24" fmla="*/ 50 w 107"/>
                <a:gd name="T25" fmla="*/ 0 h 174"/>
                <a:gd name="T26" fmla="*/ 53 w 107"/>
                <a:gd name="T27" fmla="*/ 0 h 174"/>
                <a:gd name="T28" fmla="*/ 57 w 107"/>
                <a:gd name="T29" fmla="*/ 0 h 174"/>
                <a:gd name="T30" fmla="*/ 61 w 107"/>
                <a:gd name="T31" fmla="*/ 0 h 174"/>
                <a:gd name="T32" fmla="*/ 61 w 107"/>
                <a:gd name="T33" fmla="*/ 3 h 174"/>
                <a:gd name="T34" fmla="*/ 61 w 107"/>
                <a:gd name="T35" fmla="*/ 3 h 174"/>
                <a:gd name="T36" fmla="*/ 53 w 107"/>
                <a:gd name="T37" fmla="*/ 130 h 174"/>
                <a:gd name="T38" fmla="*/ 107 w 107"/>
                <a:gd name="T39" fmla="*/ 108 h 174"/>
                <a:gd name="T40" fmla="*/ 53 w 107"/>
                <a:gd name="T41" fmla="*/ 174 h 174"/>
                <a:gd name="T42" fmla="*/ 0 w 107"/>
                <a:gd name="T43" fmla="*/ 108 h 174"/>
                <a:gd name="T44" fmla="*/ 53 w 107"/>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74"/>
                <a:gd name="T71" fmla="*/ 107 w 107"/>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74">
                  <a:moveTo>
                    <a:pt x="61" y="3"/>
                  </a:moveTo>
                  <a:lnTo>
                    <a:pt x="61" y="130"/>
                  </a:lnTo>
                  <a:lnTo>
                    <a:pt x="61" y="132"/>
                  </a:lnTo>
                  <a:lnTo>
                    <a:pt x="57" y="135"/>
                  </a:lnTo>
                  <a:lnTo>
                    <a:pt x="53" y="135"/>
                  </a:lnTo>
                  <a:lnTo>
                    <a:pt x="50" y="135"/>
                  </a:lnTo>
                  <a:lnTo>
                    <a:pt x="46" y="132"/>
                  </a:lnTo>
                  <a:lnTo>
                    <a:pt x="46" y="130"/>
                  </a:lnTo>
                  <a:lnTo>
                    <a:pt x="46" y="3"/>
                  </a:lnTo>
                  <a:lnTo>
                    <a:pt x="46" y="0"/>
                  </a:lnTo>
                  <a:lnTo>
                    <a:pt x="50" y="0"/>
                  </a:lnTo>
                  <a:lnTo>
                    <a:pt x="53" y="0"/>
                  </a:lnTo>
                  <a:lnTo>
                    <a:pt x="57" y="0"/>
                  </a:lnTo>
                  <a:lnTo>
                    <a:pt x="61" y="0"/>
                  </a:lnTo>
                  <a:lnTo>
                    <a:pt x="61" y="3"/>
                  </a:lnTo>
                  <a:close/>
                  <a:moveTo>
                    <a:pt x="53" y="130"/>
                  </a:moveTo>
                  <a:lnTo>
                    <a:pt x="107" y="108"/>
                  </a:lnTo>
                  <a:lnTo>
                    <a:pt x="53" y="174"/>
                  </a:lnTo>
                  <a:lnTo>
                    <a:pt x="0" y="108"/>
                  </a:lnTo>
                  <a:lnTo>
                    <a:pt x="53"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Freeform 23">
              <a:extLst>
                <a:ext uri="{FF2B5EF4-FFF2-40B4-BE49-F238E27FC236}">
                  <a16:creationId xmlns:a16="http://schemas.microsoft.com/office/drawing/2014/main" id="{E47B5F28-F424-4A96-B52E-BFA9009E00B8}"/>
                </a:ext>
              </a:extLst>
            </p:cNvPr>
            <p:cNvSpPr>
              <a:spLocks noEditPoints="1"/>
            </p:cNvSpPr>
            <p:nvPr/>
          </p:nvSpPr>
          <p:spPr bwMode="auto">
            <a:xfrm>
              <a:off x="1735" y="2989"/>
              <a:ext cx="107" cy="174"/>
            </a:xfrm>
            <a:custGeom>
              <a:avLst/>
              <a:gdLst>
                <a:gd name="T0" fmla="*/ 61 w 107"/>
                <a:gd name="T1" fmla="*/ 2 h 174"/>
                <a:gd name="T2" fmla="*/ 61 w 107"/>
                <a:gd name="T3" fmla="*/ 130 h 174"/>
                <a:gd name="T4" fmla="*/ 61 w 107"/>
                <a:gd name="T5" fmla="*/ 132 h 174"/>
                <a:gd name="T6" fmla="*/ 57 w 107"/>
                <a:gd name="T7" fmla="*/ 134 h 174"/>
                <a:gd name="T8" fmla="*/ 57 w 107"/>
                <a:gd name="T9" fmla="*/ 134 h 174"/>
                <a:gd name="T10" fmla="*/ 53 w 107"/>
                <a:gd name="T11" fmla="*/ 134 h 174"/>
                <a:gd name="T12" fmla="*/ 50 w 107"/>
                <a:gd name="T13" fmla="*/ 134 h 174"/>
                <a:gd name="T14" fmla="*/ 50 w 107"/>
                <a:gd name="T15" fmla="*/ 134 h 174"/>
                <a:gd name="T16" fmla="*/ 46 w 107"/>
                <a:gd name="T17" fmla="*/ 132 h 174"/>
                <a:gd name="T18" fmla="*/ 46 w 107"/>
                <a:gd name="T19" fmla="*/ 130 h 174"/>
                <a:gd name="T20" fmla="*/ 46 w 107"/>
                <a:gd name="T21" fmla="*/ 2 h 174"/>
                <a:gd name="T22" fmla="*/ 46 w 107"/>
                <a:gd name="T23" fmla="*/ 0 h 174"/>
                <a:gd name="T24" fmla="*/ 50 w 107"/>
                <a:gd name="T25" fmla="*/ 0 h 174"/>
                <a:gd name="T26" fmla="*/ 53 w 107"/>
                <a:gd name="T27" fmla="*/ 0 h 174"/>
                <a:gd name="T28" fmla="*/ 57 w 107"/>
                <a:gd name="T29" fmla="*/ 0 h 174"/>
                <a:gd name="T30" fmla="*/ 61 w 107"/>
                <a:gd name="T31" fmla="*/ 0 h 174"/>
                <a:gd name="T32" fmla="*/ 61 w 107"/>
                <a:gd name="T33" fmla="*/ 2 h 174"/>
                <a:gd name="T34" fmla="*/ 61 w 107"/>
                <a:gd name="T35" fmla="*/ 2 h 174"/>
                <a:gd name="T36" fmla="*/ 53 w 107"/>
                <a:gd name="T37" fmla="*/ 130 h 174"/>
                <a:gd name="T38" fmla="*/ 107 w 107"/>
                <a:gd name="T39" fmla="*/ 108 h 174"/>
                <a:gd name="T40" fmla="*/ 53 w 107"/>
                <a:gd name="T41" fmla="*/ 174 h 174"/>
                <a:gd name="T42" fmla="*/ 0 w 107"/>
                <a:gd name="T43" fmla="*/ 108 h 174"/>
                <a:gd name="T44" fmla="*/ 53 w 107"/>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74"/>
                <a:gd name="T71" fmla="*/ 107 w 107"/>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74">
                  <a:moveTo>
                    <a:pt x="61" y="2"/>
                  </a:moveTo>
                  <a:lnTo>
                    <a:pt x="61" y="130"/>
                  </a:lnTo>
                  <a:lnTo>
                    <a:pt x="61" y="132"/>
                  </a:lnTo>
                  <a:lnTo>
                    <a:pt x="57" y="134"/>
                  </a:lnTo>
                  <a:lnTo>
                    <a:pt x="53" y="134"/>
                  </a:lnTo>
                  <a:lnTo>
                    <a:pt x="50" y="134"/>
                  </a:lnTo>
                  <a:lnTo>
                    <a:pt x="46" y="132"/>
                  </a:lnTo>
                  <a:lnTo>
                    <a:pt x="46" y="130"/>
                  </a:lnTo>
                  <a:lnTo>
                    <a:pt x="46" y="2"/>
                  </a:lnTo>
                  <a:lnTo>
                    <a:pt x="46" y="0"/>
                  </a:lnTo>
                  <a:lnTo>
                    <a:pt x="50" y="0"/>
                  </a:lnTo>
                  <a:lnTo>
                    <a:pt x="53" y="0"/>
                  </a:lnTo>
                  <a:lnTo>
                    <a:pt x="57" y="0"/>
                  </a:lnTo>
                  <a:lnTo>
                    <a:pt x="61" y="0"/>
                  </a:lnTo>
                  <a:lnTo>
                    <a:pt x="61" y="2"/>
                  </a:lnTo>
                  <a:close/>
                  <a:moveTo>
                    <a:pt x="53" y="130"/>
                  </a:moveTo>
                  <a:lnTo>
                    <a:pt x="107" y="108"/>
                  </a:lnTo>
                  <a:lnTo>
                    <a:pt x="53" y="174"/>
                  </a:lnTo>
                  <a:lnTo>
                    <a:pt x="0" y="108"/>
                  </a:lnTo>
                  <a:lnTo>
                    <a:pt x="53"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Freeform 24">
              <a:extLst>
                <a:ext uri="{FF2B5EF4-FFF2-40B4-BE49-F238E27FC236}">
                  <a16:creationId xmlns:a16="http://schemas.microsoft.com/office/drawing/2014/main" id="{CACF3441-A124-420F-A679-4E28972BF013}"/>
                </a:ext>
              </a:extLst>
            </p:cNvPr>
            <p:cNvSpPr>
              <a:spLocks noEditPoints="1"/>
            </p:cNvSpPr>
            <p:nvPr/>
          </p:nvSpPr>
          <p:spPr bwMode="auto">
            <a:xfrm>
              <a:off x="3510" y="2989"/>
              <a:ext cx="108" cy="174"/>
            </a:xfrm>
            <a:custGeom>
              <a:avLst/>
              <a:gdLst>
                <a:gd name="T0" fmla="*/ 61 w 108"/>
                <a:gd name="T1" fmla="*/ 2 h 174"/>
                <a:gd name="T2" fmla="*/ 61 w 108"/>
                <a:gd name="T3" fmla="*/ 130 h 174"/>
                <a:gd name="T4" fmla="*/ 61 w 108"/>
                <a:gd name="T5" fmla="*/ 132 h 174"/>
                <a:gd name="T6" fmla="*/ 58 w 108"/>
                <a:gd name="T7" fmla="*/ 134 h 174"/>
                <a:gd name="T8" fmla="*/ 58 w 108"/>
                <a:gd name="T9" fmla="*/ 134 h 174"/>
                <a:gd name="T10" fmla="*/ 54 w 108"/>
                <a:gd name="T11" fmla="*/ 134 h 174"/>
                <a:gd name="T12" fmla="*/ 50 w 108"/>
                <a:gd name="T13" fmla="*/ 134 h 174"/>
                <a:gd name="T14" fmla="*/ 50 w 108"/>
                <a:gd name="T15" fmla="*/ 134 h 174"/>
                <a:gd name="T16" fmla="*/ 47 w 108"/>
                <a:gd name="T17" fmla="*/ 132 h 174"/>
                <a:gd name="T18" fmla="*/ 47 w 108"/>
                <a:gd name="T19" fmla="*/ 130 h 174"/>
                <a:gd name="T20" fmla="*/ 47 w 108"/>
                <a:gd name="T21" fmla="*/ 2 h 174"/>
                <a:gd name="T22" fmla="*/ 47 w 108"/>
                <a:gd name="T23" fmla="*/ 0 h 174"/>
                <a:gd name="T24" fmla="*/ 50 w 108"/>
                <a:gd name="T25" fmla="*/ 0 h 174"/>
                <a:gd name="T26" fmla="*/ 54 w 108"/>
                <a:gd name="T27" fmla="*/ 0 h 174"/>
                <a:gd name="T28" fmla="*/ 58 w 108"/>
                <a:gd name="T29" fmla="*/ 0 h 174"/>
                <a:gd name="T30" fmla="*/ 61 w 108"/>
                <a:gd name="T31" fmla="*/ 0 h 174"/>
                <a:gd name="T32" fmla="*/ 61 w 108"/>
                <a:gd name="T33" fmla="*/ 2 h 174"/>
                <a:gd name="T34" fmla="*/ 61 w 108"/>
                <a:gd name="T35" fmla="*/ 2 h 174"/>
                <a:gd name="T36" fmla="*/ 54 w 108"/>
                <a:gd name="T37" fmla="*/ 130 h 174"/>
                <a:gd name="T38" fmla="*/ 108 w 108"/>
                <a:gd name="T39" fmla="*/ 108 h 174"/>
                <a:gd name="T40" fmla="*/ 54 w 108"/>
                <a:gd name="T41" fmla="*/ 174 h 174"/>
                <a:gd name="T42" fmla="*/ 0 w 108"/>
                <a:gd name="T43" fmla="*/ 108 h 174"/>
                <a:gd name="T44" fmla="*/ 54 w 108"/>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
                <a:gd name="T70" fmla="*/ 0 h 174"/>
                <a:gd name="T71" fmla="*/ 108 w 108"/>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 h="174">
                  <a:moveTo>
                    <a:pt x="61" y="2"/>
                  </a:moveTo>
                  <a:lnTo>
                    <a:pt x="61" y="130"/>
                  </a:lnTo>
                  <a:lnTo>
                    <a:pt x="61" y="132"/>
                  </a:lnTo>
                  <a:lnTo>
                    <a:pt x="58" y="134"/>
                  </a:lnTo>
                  <a:lnTo>
                    <a:pt x="54" y="134"/>
                  </a:lnTo>
                  <a:lnTo>
                    <a:pt x="50" y="134"/>
                  </a:lnTo>
                  <a:lnTo>
                    <a:pt x="47" y="132"/>
                  </a:lnTo>
                  <a:lnTo>
                    <a:pt x="47" y="130"/>
                  </a:lnTo>
                  <a:lnTo>
                    <a:pt x="47" y="2"/>
                  </a:lnTo>
                  <a:lnTo>
                    <a:pt x="47" y="0"/>
                  </a:lnTo>
                  <a:lnTo>
                    <a:pt x="50" y="0"/>
                  </a:lnTo>
                  <a:lnTo>
                    <a:pt x="54" y="0"/>
                  </a:lnTo>
                  <a:lnTo>
                    <a:pt x="58" y="0"/>
                  </a:lnTo>
                  <a:lnTo>
                    <a:pt x="61" y="0"/>
                  </a:lnTo>
                  <a:lnTo>
                    <a:pt x="61" y="2"/>
                  </a:lnTo>
                  <a:close/>
                  <a:moveTo>
                    <a:pt x="54" y="130"/>
                  </a:moveTo>
                  <a:lnTo>
                    <a:pt x="108" y="108"/>
                  </a:lnTo>
                  <a:lnTo>
                    <a:pt x="54" y="174"/>
                  </a:lnTo>
                  <a:lnTo>
                    <a:pt x="0" y="108"/>
                  </a:lnTo>
                  <a:lnTo>
                    <a:pt x="54"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Freeform 25">
              <a:extLst>
                <a:ext uri="{FF2B5EF4-FFF2-40B4-BE49-F238E27FC236}">
                  <a16:creationId xmlns:a16="http://schemas.microsoft.com/office/drawing/2014/main" id="{EC27520E-3D0E-4179-A8D1-54835E2FFF65}"/>
                </a:ext>
              </a:extLst>
            </p:cNvPr>
            <p:cNvSpPr>
              <a:spLocks noEditPoints="1"/>
            </p:cNvSpPr>
            <p:nvPr/>
          </p:nvSpPr>
          <p:spPr bwMode="auto">
            <a:xfrm>
              <a:off x="3510" y="2046"/>
              <a:ext cx="108" cy="688"/>
            </a:xfrm>
            <a:custGeom>
              <a:avLst/>
              <a:gdLst>
                <a:gd name="T0" fmla="*/ 61 w 108"/>
                <a:gd name="T1" fmla="*/ 2 h 688"/>
                <a:gd name="T2" fmla="*/ 61 w 108"/>
                <a:gd name="T3" fmla="*/ 644 h 688"/>
                <a:gd name="T4" fmla="*/ 61 w 108"/>
                <a:gd name="T5" fmla="*/ 646 h 688"/>
                <a:gd name="T6" fmla="*/ 58 w 108"/>
                <a:gd name="T7" fmla="*/ 649 h 688"/>
                <a:gd name="T8" fmla="*/ 58 w 108"/>
                <a:gd name="T9" fmla="*/ 649 h 688"/>
                <a:gd name="T10" fmla="*/ 54 w 108"/>
                <a:gd name="T11" fmla="*/ 649 h 688"/>
                <a:gd name="T12" fmla="*/ 50 w 108"/>
                <a:gd name="T13" fmla="*/ 649 h 688"/>
                <a:gd name="T14" fmla="*/ 50 w 108"/>
                <a:gd name="T15" fmla="*/ 649 h 688"/>
                <a:gd name="T16" fmla="*/ 47 w 108"/>
                <a:gd name="T17" fmla="*/ 646 h 688"/>
                <a:gd name="T18" fmla="*/ 47 w 108"/>
                <a:gd name="T19" fmla="*/ 644 h 688"/>
                <a:gd name="T20" fmla="*/ 47 w 108"/>
                <a:gd name="T21" fmla="*/ 2 h 688"/>
                <a:gd name="T22" fmla="*/ 47 w 108"/>
                <a:gd name="T23" fmla="*/ 0 h 688"/>
                <a:gd name="T24" fmla="*/ 50 w 108"/>
                <a:gd name="T25" fmla="*/ 0 h 688"/>
                <a:gd name="T26" fmla="*/ 54 w 108"/>
                <a:gd name="T27" fmla="*/ 0 h 688"/>
                <a:gd name="T28" fmla="*/ 58 w 108"/>
                <a:gd name="T29" fmla="*/ 0 h 688"/>
                <a:gd name="T30" fmla="*/ 61 w 108"/>
                <a:gd name="T31" fmla="*/ 0 h 688"/>
                <a:gd name="T32" fmla="*/ 61 w 108"/>
                <a:gd name="T33" fmla="*/ 2 h 688"/>
                <a:gd name="T34" fmla="*/ 61 w 108"/>
                <a:gd name="T35" fmla="*/ 2 h 688"/>
                <a:gd name="T36" fmla="*/ 54 w 108"/>
                <a:gd name="T37" fmla="*/ 644 h 688"/>
                <a:gd name="T38" fmla="*/ 108 w 108"/>
                <a:gd name="T39" fmla="*/ 622 h 688"/>
                <a:gd name="T40" fmla="*/ 54 w 108"/>
                <a:gd name="T41" fmla="*/ 688 h 688"/>
                <a:gd name="T42" fmla="*/ 0 w 108"/>
                <a:gd name="T43" fmla="*/ 622 h 688"/>
                <a:gd name="T44" fmla="*/ 54 w 108"/>
                <a:gd name="T45" fmla="*/ 644 h 6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
                <a:gd name="T70" fmla="*/ 0 h 688"/>
                <a:gd name="T71" fmla="*/ 108 w 108"/>
                <a:gd name="T72" fmla="*/ 688 h 6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 h="688">
                  <a:moveTo>
                    <a:pt x="61" y="2"/>
                  </a:moveTo>
                  <a:lnTo>
                    <a:pt x="61" y="644"/>
                  </a:lnTo>
                  <a:lnTo>
                    <a:pt x="61" y="646"/>
                  </a:lnTo>
                  <a:lnTo>
                    <a:pt x="58" y="649"/>
                  </a:lnTo>
                  <a:lnTo>
                    <a:pt x="54" y="649"/>
                  </a:lnTo>
                  <a:lnTo>
                    <a:pt x="50" y="649"/>
                  </a:lnTo>
                  <a:lnTo>
                    <a:pt x="47" y="646"/>
                  </a:lnTo>
                  <a:lnTo>
                    <a:pt x="47" y="644"/>
                  </a:lnTo>
                  <a:lnTo>
                    <a:pt x="47" y="2"/>
                  </a:lnTo>
                  <a:lnTo>
                    <a:pt x="47" y="0"/>
                  </a:lnTo>
                  <a:lnTo>
                    <a:pt x="50" y="0"/>
                  </a:lnTo>
                  <a:lnTo>
                    <a:pt x="54" y="0"/>
                  </a:lnTo>
                  <a:lnTo>
                    <a:pt x="58" y="0"/>
                  </a:lnTo>
                  <a:lnTo>
                    <a:pt x="61" y="0"/>
                  </a:lnTo>
                  <a:lnTo>
                    <a:pt x="61" y="2"/>
                  </a:lnTo>
                  <a:close/>
                  <a:moveTo>
                    <a:pt x="54" y="644"/>
                  </a:moveTo>
                  <a:lnTo>
                    <a:pt x="108" y="622"/>
                  </a:lnTo>
                  <a:lnTo>
                    <a:pt x="54" y="688"/>
                  </a:lnTo>
                  <a:lnTo>
                    <a:pt x="0" y="622"/>
                  </a:lnTo>
                  <a:lnTo>
                    <a:pt x="54" y="644"/>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Rectangle 26">
              <a:extLst>
                <a:ext uri="{FF2B5EF4-FFF2-40B4-BE49-F238E27FC236}">
                  <a16:creationId xmlns:a16="http://schemas.microsoft.com/office/drawing/2014/main" id="{42AE1813-EB0B-486B-889D-FA6F1271418F}"/>
                </a:ext>
              </a:extLst>
            </p:cNvPr>
            <p:cNvSpPr>
              <a:spLocks noChangeArrowheads="1"/>
            </p:cNvSpPr>
            <p:nvPr/>
          </p:nvSpPr>
          <p:spPr bwMode="auto">
            <a:xfrm>
              <a:off x="1864" y="3991"/>
              <a:ext cx="1346"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宋体" panose="02010600030101010101" pitchFamily="2" charset="-122"/>
                </a:rPr>
                <a:t>数据库系统环境示意图</a:t>
              </a:r>
              <a:endParaRPr lang="zh-CN" altLang="en-US" sz="1600">
                <a:latin typeface="宋体" panose="02010600030101010101" pitchFamily="2" charset="-122"/>
              </a:endParaRPr>
            </a:p>
          </p:txBody>
        </p:sp>
        <p:sp>
          <p:nvSpPr>
            <p:cNvPr id="37" name="Freeform 28">
              <a:extLst>
                <a:ext uri="{FF2B5EF4-FFF2-40B4-BE49-F238E27FC236}">
                  <a16:creationId xmlns:a16="http://schemas.microsoft.com/office/drawing/2014/main" id="{22F0F80C-B84C-4D1C-A7E5-FA72F72C2A7D}"/>
                </a:ext>
              </a:extLst>
            </p:cNvPr>
            <p:cNvSpPr>
              <a:spLocks/>
            </p:cNvSpPr>
            <p:nvPr/>
          </p:nvSpPr>
          <p:spPr bwMode="auto">
            <a:xfrm>
              <a:off x="2269" y="3594"/>
              <a:ext cx="646" cy="342"/>
            </a:xfrm>
            <a:custGeom>
              <a:avLst/>
              <a:gdLst>
                <a:gd name="T0" fmla="*/ 291 w 646"/>
                <a:gd name="T1" fmla="*/ 0 h 342"/>
                <a:gd name="T2" fmla="*/ 226 w 646"/>
                <a:gd name="T3" fmla="*/ 2 h 342"/>
                <a:gd name="T4" fmla="*/ 169 w 646"/>
                <a:gd name="T5" fmla="*/ 6 h 342"/>
                <a:gd name="T6" fmla="*/ 118 w 646"/>
                <a:gd name="T7" fmla="*/ 13 h 342"/>
                <a:gd name="T8" fmla="*/ 72 w 646"/>
                <a:gd name="T9" fmla="*/ 19 h 342"/>
                <a:gd name="T10" fmla="*/ 39 w 646"/>
                <a:gd name="T11" fmla="*/ 28 h 342"/>
                <a:gd name="T12" fmla="*/ 14 w 646"/>
                <a:gd name="T13" fmla="*/ 37 h 342"/>
                <a:gd name="T14" fmla="*/ 0 w 646"/>
                <a:gd name="T15" fmla="*/ 48 h 342"/>
                <a:gd name="T16" fmla="*/ 0 w 646"/>
                <a:gd name="T17" fmla="*/ 288 h 342"/>
                <a:gd name="T18" fmla="*/ 7 w 646"/>
                <a:gd name="T19" fmla="*/ 299 h 342"/>
                <a:gd name="T20" fmla="*/ 25 w 646"/>
                <a:gd name="T21" fmla="*/ 310 h 342"/>
                <a:gd name="T22" fmla="*/ 54 w 646"/>
                <a:gd name="T23" fmla="*/ 318 h 342"/>
                <a:gd name="T24" fmla="*/ 93 w 646"/>
                <a:gd name="T25" fmla="*/ 327 h 342"/>
                <a:gd name="T26" fmla="*/ 144 w 646"/>
                <a:gd name="T27" fmla="*/ 334 h 342"/>
                <a:gd name="T28" fmla="*/ 197 w 646"/>
                <a:gd name="T29" fmla="*/ 338 h 342"/>
                <a:gd name="T30" fmla="*/ 258 w 646"/>
                <a:gd name="T31" fmla="*/ 342 h 342"/>
                <a:gd name="T32" fmla="*/ 323 w 646"/>
                <a:gd name="T33" fmla="*/ 342 h 342"/>
                <a:gd name="T34" fmla="*/ 387 w 646"/>
                <a:gd name="T35" fmla="*/ 342 h 342"/>
                <a:gd name="T36" fmla="*/ 448 w 646"/>
                <a:gd name="T37" fmla="*/ 338 h 342"/>
                <a:gd name="T38" fmla="*/ 502 w 646"/>
                <a:gd name="T39" fmla="*/ 334 h 342"/>
                <a:gd name="T40" fmla="*/ 552 w 646"/>
                <a:gd name="T41" fmla="*/ 327 h 342"/>
                <a:gd name="T42" fmla="*/ 592 w 646"/>
                <a:gd name="T43" fmla="*/ 318 h 342"/>
                <a:gd name="T44" fmla="*/ 621 w 646"/>
                <a:gd name="T45" fmla="*/ 310 h 342"/>
                <a:gd name="T46" fmla="*/ 639 w 646"/>
                <a:gd name="T47" fmla="*/ 299 h 342"/>
                <a:gd name="T48" fmla="*/ 646 w 646"/>
                <a:gd name="T49" fmla="*/ 288 h 342"/>
                <a:gd name="T50" fmla="*/ 646 w 646"/>
                <a:gd name="T51" fmla="*/ 48 h 342"/>
                <a:gd name="T52" fmla="*/ 631 w 646"/>
                <a:gd name="T53" fmla="*/ 37 h 342"/>
                <a:gd name="T54" fmla="*/ 606 w 646"/>
                <a:gd name="T55" fmla="*/ 28 h 342"/>
                <a:gd name="T56" fmla="*/ 574 w 646"/>
                <a:gd name="T57" fmla="*/ 19 h 342"/>
                <a:gd name="T58" fmla="*/ 527 w 646"/>
                <a:gd name="T59" fmla="*/ 13 h 342"/>
                <a:gd name="T60" fmla="*/ 477 w 646"/>
                <a:gd name="T61" fmla="*/ 6 h 342"/>
                <a:gd name="T62" fmla="*/ 420 w 646"/>
                <a:gd name="T63" fmla="*/ 2 h 342"/>
                <a:gd name="T64" fmla="*/ 355 w 646"/>
                <a:gd name="T65" fmla="*/ 0 h 342"/>
                <a:gd name="T66" fmla="*/ 323 w 646"/>
                <a:gd name="T67" fmla="*/ 0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6"/>
                <a:gd name="T103" fmla="*/ 0 h 342"/>
                <a:gd name="T104" fmla="*/ 646 w 646"/>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6" h="342">
                  <a:moveTo>
                    <a:pt x="323" y="0"/>
                  </a:moveTo>
                  <a:lnTo>
                    <a:pt x="291" y="0"/>
                  </a:lnTo>
                  <a:lnTo>
                    <a:pt x="258" y="2"/>
                  </a:lnTo>
                  <a:lnTo>
                    <a:pt x="226" y="2"/>
                  </a:lnTo>
                  <a:lnTo>
                    <a:pt x="197" y="4"/>
                  </a:lnTo>
                  <a:lnTo>
                    <a:pt x="169" y="6"/>
                  </a:lnTo>
                  <a:lnTo>
                    <a:pt x="144" y="8"/>
                  </a:lnTo>
                  <a:lnTo>
                    <a:pt x="118" y="13"/>
                  </a:lnTo>
                  <a:lnTo>
                    <a:pt x="93" y="15"/>
                  </a:lnTo>
                  <a:lnTo>
                    <a:pt x="72" y="19"/>
                  </a:lnTo>
                  <a:lnTo>
                    <a:pt x="54" y="24"/>
                  </a:lnTo>
                  <a:lnTo>
                    <a:pt x="39" y="28"/>
                  </a:lnTo>
                  <a:lnTo>
                    <a:pt x="25" y="33"/>
                  </a:lnTo>
                  <a:lnTo>
                    <a:pt x="14" y="37"/>
                  </a:lnTo>
                  <a:lnTo>
                    <a:pt x="7" y="41"/>
                  </a:lnTo>
                  <a:lnTo>
                    <a:pt x="0" y="48"/>
                  </a:lnTo>
                  <a:lnTo>
                    <a:pt x="0" y="52"/>
                  </a:lnTo>
                  <a:lnTo>
                    <a:pt x="0" y="288"/>
                  </a:lnTo>
                  <a:lnTo>
                    <a:pt x="0" y="294"/>
                  </a:lnTo>
                  <a:lnTo>
                    <a:pt x="7" y="299"/>
                  </a:lnTo>
                  <a:lnTo>
                    <a:pt x="14" y="305"/>
                  </a:lnTo>
                  <a:lnTo>
                    <a:pt x="25" y="310"/>
                  </a:lnTo>
                  <a:lnTo>
                    <a:pt x="39" y="314"/>
                  </a:lnTo>
                  <a:lnTo>
                    <a:pt x="54" y="318"/>
                  </a:lnTo>
                  <a:lnTo>
                    <a:pt x="72" y="323"/>
                  </a:lnTo>
                  <a:lnTo>
                    <a:pt x="93" y="327"/>
                  </a:lnTo>
                  <a:lnTo>
                    <a:pt x="118" y="329"/>
                  </a:lnTo>
                  <a:lnTo>
                    <a:pt x="144" y="334"/>
                  </a:lnTo>
                  <a:lnTo>
                    <a:pt x="169" y="336"/>
                  </a:lnTo>
                  <a:lnTo>
                    <a:pt x="197" y="338"/>
                  </a:lnTo>
                  <a:lnTo>
                    <a:pt x="226" y="340"/>
                  </a:lnTo>
                  <a:lnTo>
                    <a:pt x="258" y="342"/>
                  </a:lnTo>
                  <a:lnTo>
                    <a:pt x="291" y="342"/>
                  </a:lnTo>
                  <a:lnTo>
                    <a:pt x="323" y="342"/>
                  </a:lnTo>
                  <a:lnTo>
                    <a:pt x="355" y="342"/>
                  </a:lnTo>
                  <a:lnTo>
                    <a:pt x="387" y="342"/>
                  </a:lnTo>
                  <a:lnTo>
                    <a:pt x="420" y="340"/>
                  </a:lnTo>
                  <a:lnTo>
                    <a:pt x="448" y="338"/>
                  </a:lnTo>
                  <a:lnTo>
                    <a:pt x="477" y="336"/>
                  </a:lnTo>
                  <a:lnTo>
                    <a:pt x="502" y="334"/>
                  </a:lnTo>
                  <a:lnTo>
                    <a:pt x="527" y="329"/>
                  </a:lnTo>
                  <a:lnTo>
                    <a:pt x="552" y="327"/>
                  </a:lnTo>
                  <a:lnTo>
                    <a:pt x="574" y="323"/>
                  </a:lnTo>
                  <a:lnTo>
                    <a:pt x="592" y="318"/>
                  </a:lnTo>
                  <a:lnTo>
                    <a:pt x="606" y="314"/>
                  </a:lnTo>
                  <a:lnTo>
                    <a:pt x="621" y="310"/>
                  </a:lnTo>
                  <a:lnTo>
                    <a:pt x="631" y="305"/>
                  </a:lnTo>
                  <a:lnTo>
                    <a:pt x="639" y="299"/>
                  </a:lnTo>
                  <a:lnTo>
                    <a:pt x="646" y="294"/>
                  </a:lnTo>
                  <a:lnTo>
                    <a:pt x="646" y="288"/>
                  </a:lnTo>
                  <a:lnTo>
                    <a:pt x="646" y="52"/>
                  </a:lnTo>
                  <a:lnTo>
                    <a:pt x="646" y="48"/>
                  </a:lnTo>
                  <a:lnTo>
                    <a:pt x="639" y="41"/>
                  </a:lnTo>
                  <a:lnTo>
                    <a:pt x="631" y="37"/>
                  </a:lnTo>
                  <a:lnTo>
                    <a:pt x="621" y="33"/>
                  </a:lnTo>
                  <a:lnTo>
                    <a:pt x="606" y="28"/>
                  </a:lnTo>
                  <a:lnTo>
                    <a:pt x="592" y="24"/>
                  </a:lnTo>
                  <a:lnTo>
                    <a:pt x="574" y="19"/>
                  </a:lnTo>
                  <a:lnTo>
                    <a:pt x="552" y="15"/>
                  </a:lnTo>
                  <a:lnTo>
                    <a:pt x="527" y="13"/>
                  </a:lnTo>
                  <a:lnTo>
                    <a:pt x="502" y="8"/>
                  </a:lnTo>
                  <a:lnTo>
                    <a:pt x="477" y="6"/>
                  </a:lnTo>
                  <a:lnTo>
                    <a:pt x="448" y="4"/>
                  </a:lnTo>
                  <a:lnTo>
                    <a:pt x="420" y="2"/>
                  </a:lnTo>
                  <a:lnTo>
                    <a:pt x="387" y="2"/>
                  </a:lnTo>
                  <a:lnTo>
                    <a:pt x="355" y="0"/>
                  </a:lnTo>
                  <a:lnTo>
                    <a:pt x="323" y="0"/>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29">
              <a:extLst>
                <a:ext uri="{FF2B5EF4-FFF2-40B4-BE49-F238E27FC236}">
                  <a16:creationId xmlns:a16="http://schemas.microsoft.com/office/drawing/2014/main" id="{4B5AB281-B818-4D37-9301-113CC7552695}"/>
                </a:ext>
              </a:extLst>
            </p:cNvPr>
            <p:cNvSpPr>
              <a:spLocks/>
            </p:cNvSpPr>
            <p:nvPr/>
          </p:nvSpPr>
          <p:spPr bwMode="auto">
            <a:xfrm>
              <a:off x="2269" y="3594"/>
              <a:ext cx="646" cy="342"/>
            </a:xfrm>
            <a:custGeom>
              <a:avLst/>
              <a:gdLst>
                <a:gd name="T0" fmla="*/ 291 w 646"/>
                <a:gd name="T1" fmla="*/ 0 h 342"/>
                <a:gd name="T2" fmla="*/ 226 w 646"/>
                <a:gd name="T3" fmla="*/ 2 h 342"/>
                <a:gd name="T4" fmla="*/ 169 w 646"/>
                <a:gd name="T5" fmla="*/ 6 h 342"/>
                <a:gd name="T6" fmla="*/ 118 w 646"/>
                <a:gd name="T7" fmla="*/ 13 h 342"/>
                <a:gd name="T8" fmla="*/ 72 w 646"/>
                <a:gd name="T9" fmla="*/ 19 h 342"/>
                <a:gd name="T10" fmla="*/ 39 w 646"/>
                <a:gd name="T11" fmla="*/ 28 h 342"/>
                <a:gd name="T12" fmla="*/ 14 w 646"/>
                <a:gd name="T13" fmla="*/ 37 h 342"/>
                <a:gd name="T14" fmla="*/ 0 w 646"/>
                <a:gd name="T15" fmla="*/ 48 h 342"/>
                <a:gd name="T16" fmla="*/ 0 w 646"/>
                <a:gd name="T17" fmla="*/ 288 h 342"/>
                <a:gd name="T18" fmla="*/ 7 w 646"/>
                <a:gd name="T19" fmla="*/ 299 h 342"/>
                <a:gd name="T20" fmla="*/ 25 w 646"/>
                <a:gd name="T21" fmla="*/ 310 h 342"/>
                <a:gd name="T22" fmla="*/ 54 w 646"/>
                <a:gd name="T23" fmla="*/ 318 h 342"/>
                <a:gd name="T24" fmla="*/ 93 w 646"/>
                <a:gd name="T25" fmla="*/ 327 h 342"/>
                <a:gd name="T26" fmla="*/ 144 w 646"/>
                <a:gd name="T27" fmla="*/ 334 h 342"/>
                <a:gd name="T28" fmla="*/ 197 w 646"/>
                <a:gd name="T29" fmla="*/ 338 h 342"/>
                <a:gd name="T30" fmla="*/ 258 w 646"/>
                <a:gd name="T31" fmla="*/ 342 h 342"/>
                <a:gd name="T32" fmla="*/ 323 w 646"/>
                <a:gd name="T33" fmla="*/ 342 h 342"/>
                <a:gd name="T34" fmla="*/ 387 w 646"/>
                <a:gd name="T35" fmla="*/ 342 h 342"/>
                <a:gd name="T36" fmla="*/ 448 w 646"/>
                <a:gd name="T37" fmla="*/ 338 h 342"/>
                <a:gd name="T38" fmla="*/ 502 w 646"/>
                <a:gd name="T39" fmla="*/ 334 h 342"/>
                <a:gd name="T40" fmla="*/ 552 w 646"/>
                <a:gd name="T41" fmla="*/ 327 h 342"/>
                <a:gd name="T42" fmla="*/ 592 w 646"/>
                <a:gd name="T43" fmla="*/ 318 h 342"/>
                <a:gd name="T44" fmla="*/ 621 w 646"/>
                <a:gd name="T45" fmla="*/ 310 h 342"/>
                <a:gd name="T46" fmla="*/ 639 w 646"/>
                <a:gd name="T47" fmla="*/ 299 h 342"/>
                <a:gd name="T48" fmla="*/ 646 w 646"/>
                <a:gd name="T49" fmla="*/ 288 h 342"/>
                <a:gd name="T50" fmla="*/ 646 w 646"/>
                <a:gd name="T51" fmla="*/ 48 h 342"/>
                <a:gd name="T52" fmla="*/ 631 w 646"/>
                <a:gd name="T53" fmla="*/ 37 h 342"/>
                <a:gd name="T54" fmla="*/ 606 w 646"/>
                <a:gd name="T55" fmla="*/ 28 h 342"/>
                <a:gd name="T56" fmla="*/ 574 w 646"/>
                <a:gd name="T57" fmla="*/ 19 h 342"/>
                <a:gd name="T58" fmla="*/ 527 w 646"/>
                <a:gd name="T59" fmla="*/ 13 h 342"/>
                <a:gd name="T60" fmla="*/ 477 w 646"/>
                <a:gd name="T61" fmla="*/ 6 h 342"/>
                <a:gd name="T62" fmla="*/ 420 w 646"/>
                <a:gd name="T63" fmla="*/ 2 h 342"/>
                <a:gd name="T64" fmla="*/ 355 w 646"/>
                <a:gd name="T65" fmla="*/ 0 h 342"/>
                <a:gd name="T66" fmla="*/ 323 w 646"/>
                <a:gd name="T67" fmla="*/ 0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6"/>
                <a:gd name="T103" fmla="*/ 0 h 342"/>
                <a:gd name="T104" fmla="*/ 646 w 646"/>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6" h="342">
                  <a:moveTo>
                    <a:pt x="323" y="0"/>
                  </a:moveTo>
                  <a:lnTo>
                    <a:pt x="291" y="0"/>
                  </a:lnTo>
                  <a:lnTo>
                    <a:pt x="258" y="2"/>
                  </a:lnTo>
                  <a:lnTo>
                    <a:pt x="226" y="2"/>
                  </a:lnTo>
                  <a:lnTo>
                    <a:pt x="197" y="4"/>
                  </a:lnTo>
                  <a:lnTo>
                    <a:pt x="169" y="6"/>
                  </a:lnTo>
                  <a:lnTo>
                    <a:pt x="144" y="8"/>
                  </a:lnTo>
                  <a:lnTo>
                    <a:pt x="118" y="13"/>
                  </a:lnTo>
                  <a:lnTo>
                    <a:pt x="93" y="15"/>
                  </a:lnTo>
                  <a:lnTo>
                    <a:pt x="72" y="19"/>
                  </a:lnTo>
                  <a:lnTo>
                    <a:pt x="54" y="24"/>
                  </a:lnTo>
                  <a:lnTo>
                    <a:pt x="39" y="28"/>
                  </a:lnTo>
                  <a:lnTo>
                    <a:pt x="25" y="33"/>
                  </a:lnTo>
                  <a:lnTo>
                    <a:pt x="14" y="37"/>
                  </a:lnTo>
                  <a:lnTo>
                    <a:pt x="7" y="41"/>
                  </a:lnTo>
                  <a:lnTo>
                    <a:pt x="0" y="48"/>
                  </a:lnTo>
                  <a:lnTo>
                    <a:pt x="0" y="52"/>
                  </a:lnTo>
                  <a:lnTo>
                    <a:pt x="0" y="288"/>
                  </a:lnTo>
                  <a:lnTo>
                    <a:pt x="0" y="294"/>
                  </a:lnTo>
                  <a:lnTo>
                    <a:pt x="7" y="299"/>
                  </a:lnTo>
                  <a:lnTo>
                    <a:pt x="14" y="305"/>
                  </a:lnTo>
                  <a:lnTo>
                    <a:pt x="25" y="310"/>
                  </a:lnTo>
                  <a:lnTo>
                    <a:pt x="39" y="314"/>
                  </a:lnTo>
                  <a:lnTo>
                    <a:pt x="54" y="318"/>
                  </a:lnTo>
                  <a:lnTo>
                    <a:pt x="72" y="323"/>
                  </a:lnTo>
                  <a:lnTo>
                    <a:pt x="93" y="327"/>
                  </a:lnTo>
                  <a:lnTo>
                    <a:pt x="118" y="329"/>
                  </a:lnTo>
                  <a:lnTo>
                    <a:pt x="144" y="334"/>
                  </a:lnTo>
                  <a:lnTo>
                    <a:pt x="169" y="336"/>
                  </a:lnTo>
                  <a:lnTo>
                    <a:pt x="197" y="338"/>
                  </a:lnTo>
                  <a:lnTo>
                    <a:pt x="226" y="340"/>
                  </a:lnTo>
                  <a:lnTo>
                    <a:pt x="258" y="342"/>
                  </a:lnTo>
                  <a:lnTo>
                    <a:pt x="291" y="342"/>
                  </a:lnTo>
                  <a:lnTo>
                    <a:pt x="323" y="342"/>
                  </a:lnTo>
                  <a:lnTo>
                    <a:pt x="355" y="342"/>
                  </a:lnTo>
                  <a:lnTo>
                    <a:pt x="387" y="342"/>
                  </a:lnTo>
                  <a:lnTo>
                    <a:pt x="420" y="340"/>
                  </a:lnTo>
                  <a:lnTo>
                    <a:pt x="448" y="338"/>
                  </a:lnTo>
                  <a:lnTo>
                    <a:pt x="477" y="336"/>
                  </a:lnTo>
                  <a:lnTo>
                    <a:pt x="502" y="334"/>
                  </a:lnTo>
                  <a:lnTo>
                    <a:pt x="527" y="329"/>
                  </a:lnTo>
                  <a:lnTo>
                    <a:pt x="552" y="327"/>
                  </a:lnTo>
                  <a:lnTo>
                    <a:pt x="574" y="323"/>
                  </a:lnTo>
                  <a:lnTo>
                    <a:pt x="592" y="318"/>
                  </a:lnTo>
                  <a:lnTo>
                    <a:pt x="606" y="314"/>
                  </a:lnTo>
                  <a:lnTo>
                    <a:pt x="621" y="310"/>
                  </a:lnTo>
                  <a:lnTo>
                    <a:pt x="631" y="305"/>
                  </a:lnTo>
                  <a:lnTo>
                    <a:pt x="639" y="299"/>
                  </a:lnTo>
                  <a:lnTo>
                    <a:pt x="646" y="294"/>
                  </a:lnTo>
                  <a:lnTo>
                    <a:pt x="646" y="288"/>
                  </a:lnTo>
                  <a:lnTo>
                    <a:pt x="646" y="52"/>
                  </a:lnTo>
                  <a:lnTo>
                    <a:pt x="646" y="48"/>
                  </a:lnTo>
                  <a:lnTo>
                    <a:pt x="639" y="41"/>
                  </a:lnTo>
                  <a:lnTo>
                    <a:pt x="631" y="37"/>
                  </a:lnTo>
                  <a:lnTo>
                    <a:pt x="621" y="33"/>
                  </a:lnTo>
                  <a:lnTo>
                    <a:pt x="606" y="28"/>
                  </a:lnTo>
                  <a:lnTo>
                    <a:pt x="592" y="24"/>
                  </a:lnTo>
                  <a:lnTo>
                    <a:pt x="574" y="19"/>
                  </a:lnTo>
                  <a:lnTo>
                    <a:pt x="552" y="15"/>
                  </a:lnTo>
                  <a:lnTo>
                    <a:pt x="527" y="13"/>
                  </a:lnTo>
                  <a:lnTo>
                    <a:pt x="502" y="8"/>
                  </a:lnTo>
                  <a:lnTo>
                    <a:pt x="477" y="6"/>
                  </a:lnTo>
                  <a:lnTo>
                    <a:pt x="448" y="4"/>
                  </a:lnTo>
                  <a:lnTo>
                    <a:pt x="420" y="2"/>
                  </a:lnTo>
                  <a:lnTo>
                    <a:pt x="387" y="2"/>
                  </a:lnTo>
                  <a:lnTo>
                    <a:pt x="355" y="0"/>
                  </a:lnTo>
                  <a:lnTo>
                    <a:pt x="323"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Freeform 30">
              <a:extLst>
                <a:ext uri="{FF2B5EF4-FFF2-40B4-BE49-F238E27FC236}">
                  <a16:creationId xmlns:a16="http://schemas.microsoft.com/office/drawing/2014/main" id="{E2B8B5BD-9BE6-436A-9926-2C79997FF479}"/>
                </a:ext>
              </a:extLst>
            </p:cNvPr>
            <p:cNvSpPr>
              <a:spLocks/>
            </p:cNvSpPr>
            <p:nvPr/>
          </p:nvSpPr>
          <p:spPr bwMode="auto">
            <a:xfrm>
              <a:off x="2269" y="3646"/>
              <a:ext cx="646" cy="55"/>
            </a:xfrm>
            <a:custGeom>
              <a:avLst/>
              <a:gdLst>
                <a:gd name="T0" fmla="*/ 0 w 646"/>
                <a:gd name="T1" fmla="*/ 0 h 55"/>
                <a:gd name="T2" fmla="*/ 0 w 646"/>
                <a:gd name="T3" fmla="*/ 7 h 55"/>
                <a:gd name="T4" fmla="*/ 7 w 646"/>
                <a:gd name="T5" fmla="*/ 11 h 55"/>
                <a:gd name="T6" fmla="*/ 14 w 646"/>
                <a:gd name="T7" fmla="*/ 18 h 55"/>
                <a:gd name="T8" fmla="*/ 25 w 646"/>
                <a:gd name="T9" fmla="*/ 22 h 55"/>
                <a:gd name="T10" fmla="*/ 39 w 646"/>
                <a:gd name="T11" fmla="*/ 27 h 55"/>
                <a:gd name="T12" fmla="*/ 54 w 646"/>
                <a:gd name="T13" fmla="*/ 31 h 55"/>
                <a:gd name="T14" fmla="*/ 72 w 646"/>
                <a:gd name="T15" fmla="*/ 36 h 55"/>
                <a:gd name="T16" fmla="*/ 93 w 646"/>
                <a:gd name="T17" fmla="*/ 40 h 55"/>
                <a:gd name="T18" fmla="*/ 118 w 646"/>
                <a:gd name="T19" fmla="*/ 42 h 55"/>
                <a:gd name="T20" fmla="*/ 144 w 646"/>
                <a:gd name="T21" fmla="*/ 46 h 55"/>
                <a:gd name="T22" fmla="*/ 169 w 646"/>
                <a:gd name="T23" fmla="*/ 49 h 55"/>
                <a:gd name="T24" fmla="*/ 197 w 646"/>
                <a:gd name="T25" fmla="*/ 51 h 55"/>
                <a:gd name="T26" fmla="*/ 226 w 646"/>
                <a:gd name="T27" fmla="*/ 53 h 55"/>
                <a:gd name="T28" fmla="*/ 258 w 646"/>
                <a:gd name="T29" fmla="*/ 55 h 55"/>
                <a:gd name="T30" fmla="*/ 291 w 646"/>
                <a:gd name="T31" fmla="*/ 55 h 55"/>
                <a:gd name="T32" fmla="*/ 323 w 646"/>
                <a:gd name="T33" fmla="*/ 55 h 55"/>
                <a:gd name="T34" fmla="*/ 355 w 646"/>
                <a:gd name="T35" fmla="*/ 55 h 55"/>
                <a:gd name="T36" fmla="*/ 387 w 646"/>
                <a:gd name="T37" fmla="*/ 55 h 55"/>
                <a:gd name="T38" fmla="*/ 420 w 646"/>
                <a:gd name="T39" fmla="*/ 53 h 55"/>
                <a:gd name="T40" fmla="*/ 448 w 646"/>
                <a:gd name="T41" fmla="*/ 51 h 55"/>
                <a:gd name="T42" fmla="*/ 477 w 646"/>
                <a:gd name="T43" fmla="*/ 49 h 55"/>
                <a:gd name="T44" fmla="*/ 502 w 646"/>
                <a:gd name="T45" fmla="*/ 46 h 55"/>
                <a:gd name="T46" fmla="*/ 527 w 646"/>
                <a:gd name="T47" fmla="*/ 42 h 55"/>
                <a:gd name="T48" fmla="*/ 552 w 646"/>
                <a:gd name="T49" fmla="*/ 40 h 55"/>
                <a:gd name="T50" fmla="*/ 574 w 646"/>
                <a:gd name="T51" fmla="*/ 36 h 55"/>
                <a:gd name="T52" fmla="*/ 592 w 646"/>
                <a:gd name="T53" fmla="*/ 31 h 55"/>
                <a:gd name="T54" fmla="*/ 606 w 646"/>
                <a:gd name="T55" fmla="*/ 27 h 55"/>
                <a:gd name="T56" fmla="*/ 621 w 646"/>
                <a:gd name="T57" fmla="*/ 22 h 55"/>
                <a:gd name="T58" fmla="*/ 631 w 646"/>
                <a:gd name="T59" fmla="*/ 18 h 55"/>
                <a:gd name="T60" fmla="*/ 639 w 646"/>
                <a:gd name="T61" fmla="*/ 11 h 55"/>
                <a:gd name="T62" fmla="*/ 646 w 646"/>
                <a:gd name="T63" fmla="*/ 7 h 55"/>
                <a:gd name="T64" fmla="*/ 646 w 646"/>
                <a:gd name="T65" fmla="*/ 0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6"/>
                <a:gd name="T100" fmla="*/ 0 h 55"/>
                <a:gd name="T101" fmla="*/ 646 w 646"/>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6" h="55">
                  <a:moveTo>
                    <a:pt x="0" y="0"/>
                  </a:moveTo>
                  <a:lnTo>
                    <a:pt x="0" y="7"/>
                  </a:lnTo>
                  <a:lnTo>
                    <a:pt x="7" y="11"/>
                  </a:lnTo>
                  <a:lnTo>
                    <a:pt x="14" y="18"/>
                  </a:lnTo>
                  <a:lnTo>
                    <a:pt x="25" y="22"/>
                  </a:lnTo>
                  <a:lnTo>
                    <a:pt x="39" y="27"/>
                  </a:lnTo>
                  <a:lnTo>
                    <a:pt x="54" y="31"/>
                  </a:lnTo>
                  <a:lnTo>
                    <a:pt x="72" y="36"/>
                  </a:lnTo>
                  <a:lnTo>
                    <a:pt x="93" y="40"/>
                  </a:lnTo>
                  <a:lnTo>
                    <a:pt x="118" y="42"/>
                  </a:lnTo>
                  <a:lnTo>
                    <a:pt x="144" y="46"/>
                  </a:lnTo>
                  <a:lnTo>
                    <a:pt x="169" y="49"/>
                  </a:lnTo>
                  <a:lnTo>
                    <a:pt x="197" y="51"/>
                  </a:lnTo>
                  <a:lnTo>
                    <a:pt x="226" y="53"/>
                  </a:lnTo>
                  <a:lnTo>
                    <a:pt x="258" y="55"/>
                  </a:lnTo>
                  <a:lnTo>
                    <a:pt x="291" y="55"/>
                  </a:lnTo>
                  <a:lnTo>
                    <a:pt x="323" y="55"/>
                  </a:lnTo>
                  <a:lnTo>
                    <a:pt x="355" y="55"/>
                  </a:lnTo>
                  <a:lnTo>
                    <a:pt x="387" y="55"/>
                  </a:lnTo>
                  <a:lnTo>
                    <a:pt x="420" y="53"/>
                  </a:lnTo>
                  <a:lnTo>
                    <a:pt x="448" y="51"/>
                  </a:lnTo>
                  <a:lnTo>
                    <a:pt x="477" y="49"/>
                  </a:lnTo>
                  <a:lnTo>
                    <a:pt x="502" y="46"/>
                  </a:lnTo>
                  <a:lnTo>
                    <a:pt x="527" y="42"/>
                  </a:lnTo>
                  <a:lnTo>
                    <a:pt x="552" y="40"/>
                  </a:lnTo>
                  <a:lnTo>
                    <a:pt x="574" y="36"/>
                  </a:lnTo>
                  <a:lnTo>
                    <a:pt x="592" y="31"/>
                  </a:lnTo>
                  <a:lnTo>
                    <a:pt x="606" y="27"/>
                  </a:lnTo>
                  <a:lnTo>
                    <a:pt x="621" y="22"/>
                  </a:lnTo>
                  <a:lnTo>
                    <a:pt x="631" y="18"/>
                  </a:lnTo>
                  <a:lnTo>
                    <a:pt x="639" y="11"/>
                  </a:lnTo>
                  <a:lnTo>
                    <a:pt x="646" y="7"/>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Rectangle 31">
              <a:extLst>
                <a:ext uri="{FF2B5EF4-FFF2-40B4-BE49-F238E27FC236}">
                  <a16:creationId xmlns:a16="http://schemas.microsoft.com/office/drawing/2014/main" id="{29403990-0F1F-4814-B86F-15A36DAEEB20}"/>
                </a:ext>
              </a:extLst>
            </p:cNvPr>
            <p:cNvSpPr>
              <a:spLocks noChangeArrowheads="1"/>
            </p:cNvSpPr>
            <p:nvPr/>
          </p:nvSpPr>
          <p:spPr bwMode="auto">
            <a:xfrm>
              <a:off x="2482" y="3748"/>
              <a:ext cx="16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a:t>
              </a:r>
              <a:endParaRPr lang="en-US" altLang="zh-CN" sz="1400"/>
            </a:p>
          </p:txBody>
        </p:sp>
        <p:sp>
          <p:nvSpPr>
            <p:cNvPr id="41" name="Rectangle 32">
              <a:extLst>
                <a:ext uri="{FF2B5EF4-FFF2-40B4-BE49-F238E27FC236}">
                  <a16:creationId xmlns:a16="http://schemas.microsoft.com/office/drawing/2014/main" id="{D7EDF114-D5C7-459F-A21D-86E51A6F7774}"/>
                </a:ext>
              </a:extLst>
            </p:cNvPr>
            <p:cNvSpPr>
              <a:spLocks noChangeArrowheads="1"/>
            </p:cNvSpPr>
            <p:nvPr/>
          </p:nvSpPr>
          <p:spPr bwMode="auto">
            <a:xfrm>
              <a:off x="2703" y="3748"/>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42" name="Line 33">
              <a:extLst>
                <a:ext uri="{FF2B5EF4-FFF2-40B4-BE49-F238E27FC236}">
                  <a16:creationId xmlns:a16="http://schemas.microsoft.com/office/drawing/2014/main" id="{20F6FF7E-7540-46DD-9D34-73DB19380245}"/>
                </a:ext>
              </a:extLst>
            </p:cNvPr>
            <p:cNvSpPr>
              <a:spLocks noChangeShapeType="1"/>
            </p:cNvSpPr>
            <p:nvPr/>
          </p:nvSpPr>
          <p:spPr bwMode="auto">
            <a:xfrm flipH="1">
              <a:off x="2272" y="2050"/>
              <a:ext cx="1288" cy="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34">
              <a:extLst>
                <a:ext uri="{FF2B5EF4-FFF2-40B4-BE49-F238E27FC236}">
                  <a16:creationId xmlns:a16="http://schemas.microsoft.com/office/drawing/2014/main" id="{EB737CAA-C4D0-4E7D-8C7E-31D9FCEC1E29}"/>
                </a:ext>
              </a:extLst>
            </p:cNvPr>
            <p:cNvSpPr>
              <a:spLocks noEditPoints="1"/>
            </p:cNvSpPr>
            <p:nvPr/>
          </p:nvSpPr>
          <p:spPr bwMode="auto">
            <a:xfrm>
              <a:off x="2538" y="3422"/>
              <a:ext cx="108" cy="172"/>
            </a:xfrm>
            <a:custGeom>
              <a:avLst/>
              <a:gdLst>
                <a:gd name="T0" fmla="*/ 61 w 108"/>
                <a:gd name="T1" fmla="*/ 44 h 172"/>
                <a:gd name="T2" fmla="*/ 61 w 108"/>
                <a:gd name="T3" fmla="*/ 128 h 172"/>
                <a:gd name="T4" fmla="*/ 61 w 108"/>
                <a:gd name="T5" fmla="*/ 130 h 172"/>
                <a:gd name="T6" fmla="*/ 57 w 108"/>
                <a:gd name="T7" fmla="*/ 130 h 172"/>
                <a:gd name="T8" fmla="*/ 57 w 108"/>
                <a:gd name="T9" fmla="*/ 132 h 172"/>
                <a:gd name="T10" fmla="*/ 54 w 108"/>
                <a:gd name="T11" fmla="*/ 132 h 172"/>
                <a:gd name="T12" fmla="*/ 50 w 108"/>
                <a:gd name="T13" fmla="*/ 132 h 172"/>
                <a:gd name="T14" fmla="*/ 50 w 108"/>
                <a:gd name="T15" fmla="*/ 130 h 172"/>
                <a:gd name="T16" fmla="*/ 47 w 108"/>
                <a:gd name="T17" fmla="*/ 130 h 172"/>
                <a:gd name="T18" fmla="*/ 47 w 108"/>
                <a:gd name="T19" fmla="*/ 128 h 172"/>
                <a:gd name="T20" fmla="*/ 47 w 108"/>
                <a:gd name="T21" fmla="*/ 44 h 172"/>
                <a:gd name="T22" fmla="*/ 47 w 108"/>
                <a:gd name="T23" fmla="*/ 42 h 172"/>
                <a:gd name="T24" fmla="*/ 50 w 108"/>
                <a:gd name="T25" fmla="*/ 42 h 172"/>
                <a:gd name="T26" fmla="*/ 50 w 108"/>
                <a:gd name="T27" fmla="*/ 40 h 172"/>
                <a:gd name="T28" fmla="*/ 54 w 108"/>
                <a:gd name="T29" fmla="*/ 40 h 172"/>
                <a:gd name="T30" fmla="*/ 57 w 108"/>
                <a:gd name="T31" fmla="*/ 40 h 172"/>
                <a:gd name="T32" fmla="*/ 57 w 108"/>
                <a:gd name="T33" fmla="*/ 42 h 172"/>
                <a:gd name="T34" fmla="*/ 61 w 108"/>
                <a:gd name="T35" fmla="*/ 42 h 172"/>
                <a:gd name="T36" fmla="*/ 61 w 108"/>
                <a:gd name="T37" fmla="*/ 44 h 172"/>
                <a:gd name="T38" fmla="*/ 61 w 108"/>
                <a:gd name="T39" fmla="*/ 44 h 172"/>
                <a:gd name="T40" fmla="*/ 54 w 108"/>
                <a:gd name="T41" fmla="*/ 44 h 172"/>
                <a:gd name="T42" fmla="*/ 0 w 108"/>
                <a:gd name="T43" fmla="*/ 66 h 172"/>
                <a:gd name="T44" fmla="*/ 54 w 108"/>
                <a:gd name="T45" fmla="*/ 0 h 172"/>
                <a:gd name="T46" fmla="*/ 108 w 108"/>
                <a:gd name="T47" fmla="*/ 66 h 172"/>
                <a:gd name="T48" fmla="*/ 54 w 108"/>
                <a:gd name="T49" fmla="*/ 44 h 172"/>
                <a:gd name="T50" fmla="*/ 54 w 108"/>
                <a:gd name="T51" fmla="*/ 128 h 172"/>
                <a:gd name="T52" fmla="*/ 108 w 108"/>
                <a:gd name="T53" fmla="*/ 106 h 172"/>
                <a:gd name="T54" fmla="*/ 54 w 108"/>
                <a:gd name="T55" fmla="*/ 172 h 172"/>
                <a:gd name="T56" fmla="*/ 0 w 108"/>
                <a:gd name="T57" fmla="*/ 106 h 172"/>
                <a:gd name="T58" fmla="*/ 54 w 108"/>
                <a:gd name="T59" fmla="*/ 128 h 1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8"/>
                <a:gd name="T91" fmla="*/ 0 h 172"/>
                <a:gd name="T92" fmla="*/ 108 w 108"/>
                <a:gd name="T93" fmla="*/ 172 h 1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8" h="172">
                  <a:moveTo>
                    <a:pt x="61" y="44"/>
                  </a:moveTo>
                  <a:lnTo>
                    <a:pt x="61" y="128"/>
                  </a:lnTo>
                  <a:lnTo>
                    <a:pt x="61" y="130"/>
                  </a:lnTo>
                  <a:lnTo>
                    <a:pt x="57" y="130"/>
                  </a:lnTo>
                  <a:lnTo>
                    <a:pt x="57" y="132"/>
                  </a:lnTo>
                  <a:lnTo>
                    <a:pt x="54" y="132"/>
                  </a:lnTo>
                  <a:lnTo>
                    <a:pt x="50" y="132"/>
                  </a:lnTo>
                  <a:lnTo>
                    <a:pt x="50" y="130"/>
                  </a:lnTo>
                  <a:lnTo>
                    <a:pt x="47" y="130"/>
                  </a:lnTo>
                  <a:lnTo>
                    <a:pt x="47" y="128"/>
                  </a:lnTo>
                  <a:lnTo>
                    <a:pt x="47" y="44"/>
                  </a:lnTo>
                  <a:lnTo>
                    <a:pt x="47" y="42"/>
                  </a:lnTo>
                  <a:lnTo>
                    <a:pt x="50" y="42"/>
                  </a:lnTo>
                  <a:lnTo>
                    <a:pt x="50" y="40"/>
                  </a:lnTo>
                  <a:lnTo>
                    <a:pt x="54" y="40"/>
                  </a:lnTo>
                  <a:lnTo>
                    <a:pt x="57" y="40"/>
                  </a:lnTo>
                  <a:lnTo>
                    <a:pt x="57" y="42"/>
                  </a:lnTo>
                  <a:lnTo>
                    <a:pt x="61" y="42"/>
                  </a:lnTo>
                  <a:lnTo>
                    <a:pt x="61" y="44"/>
                  </a:lnTo>
                  <a:close/>
                  <a:moveTo>
                    <a:pt x="54" y="44"/>
                  </a:moveTo>
                  <a:lnTo>
                    <a:pt x="0" y="66"/>
                  </a:lnTo>
                  <a:lnTo>
                    <a:pt x="54" y="0"/>
                  </a:lnTo>
                  <a:lnTo>
                    <a:pt x="108" y="66"/>
                  </a:lnTo>
                  <a:lnTo>
                    <a:pt x="54" y="44"/>
                  </a:lnTo>
                  <a:close/>
                  <a:moveTo>
                    <a:pt x="54" y="128"/>
                  </a:moveTo>
                  <a:lnTo>
                    <a:pt x="108" y="106"/>
                  </a:lnTo>
                  <a:lnTo>
                    <a:pt x="54" y="172"/>
                  </a:lnTo>
                  <a:lnTo>
                    <a:pt x="0" y="106"/>
                  </a:lnTo>
                  <a:lnTo>
                    <a:pt x="54" y="128"/>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Freeform 35">
              <a:extLst>
                <a:ext uri="{FF2B5EF4-FFF2-40B4-BE49-F238E27FC236}">
                  <a16:creationId xmlns:a16="http://schemas.microsoft.com/office/drawing/2014/main" id="{E0EDC911-2C58-4A1C-BBD0-4A90AD28351B}"/>
                </a:ext>
              </a:extLst>
            </p:cNvPr>
            <p:cNvSpPr>
              <a:spLocks/>
            </p:cNvSpPr>
            <p:nvPr/>
          </p:nvSpPr>
          <p:spPr bwMode="auto">
            <a:xfrm>
              <a:off x="2904" y="2736"/>
              <a:ext cx="1291" cy="257"/>
            </a:xfrm>
            <a:custGeom>
              <a:avLst/>
              <a:gdLst>
                <a:gd name="T0" fmla="*/ 581 w 1291"/>
                <a:gd name="T1" fmla="*/ 0 h 257"/>
                <a:gd name="T2" fmla="*/ 452 w 1291"/>
                <a:gd name="T3" fmla="*/ 7 h 257"/>
                <a:gd name="T4" fmla="*/ 337 w 1291"/>
                <a:gd name="T5" fmla="*/ 16 h 257"/>
                <a:gd name="T6" fmla="*/ 258 w 1291"/>
                <a:gd name="T7" fmla="*/ 27 h 257"/>
                <a:gd name="T8" fmla="*/ 212 w 1291"/>
                <a:gd name="T9" fmla="*/ 33 h 257"/>
                <a:gd name="T10" fmla="*/ 169 w 1291"/>
                <a:gd name="T11" fmla="*/ 42 h 257"/>
                <a:gd name="T12" fmla="*/ 129 w 1291"/>
                <a:gd name="T13" fmla="*/ 51 h 257"/>
                <a:gd name="T14" fmla="*/ 93 w 1291"/>
                <a:gd name="T15" fmla="*/ 62 h 257"/>
                <a:gd name="T16" fmla="*/ 65 w 1291"/>
                <a:gd name="T17" fmla="*/ 73 h 257"/>
                <a:gd name="T18" fmla="*/ 39 w 1291"/>
                <a:gd name="T19" fmla="*/ 84 h 257"/>
                <a:gd name="T20" fmla="*/ 21 w 1291"/>
                <a:gd name="T21" fmla="*/ 97 h 257"/>
                <a:gd name="T22" fmla="*/ 7 w 1291"/>
                <a:gd name="T23" fmla="*/ 108 h 257"/>
                <a:gd name="T24" fmla="*/ 0 w 1291"/>
                <a:gd name="T25" fmla="*/ 121 h 257"/>
                <a:gd name="T26" fmla="*/ 0 w 1291"/>
                <a:gd name="T27" fmla="*/ 134 h 257"/>
                <a:gd name="T28" fmla="*/ 7 w 1291"/>
                <a:gd name="T29" fmla="*/ 148 h 257"/>
                <a:gd name="T30" fmla="*/ 21 w 1291"/>
                <a:gd name="T31" fmla="*/ 161 h 257"/>
                <a:gd name="T32" fmla="*/ 39 w 1291"/>
                <a:gd name="T33" fmla="*/ 172 h 257"/>
                <a:gd name="T34" fmla="*/ 65 w 1291"/>
                <a:gd name="T35" fmla="*/ 185 h 257"/>
                <a:gd name="T36" fmla="*/ 93 w 1291"/>
                <a:gd name="T37" fmla="*/ 196 h 257"/>
                <a:gd name="T38" fmla="*/ 129 w 1291"/>
                <a:gd name="T39" fmla="*/ 207 h 257"/>
                <a:gd name="T40" fmla="*/ 169 w 1291"/>
                <a:gd name="T41" fmla="*/ 216 h 257"/>
                <a:gd name="T42" fmla="*/ 212 w 1291"/>
                <a:gd name="T43" fmla="*/ 225 h 257"/>
                <a:gd name="T44" fmla="*/ 258 w 1291"/>
                <a:gd name="T45" fmla="*/ 231 h 257"/>
                <a:gd name="T46" fmla="*/ 337 w 1291"/>
                <a:gd name="T47" fmla="*/ 242 h 257"/>
                <a:gd name="T48" fmla="*/ 452 w 1291"/>
                <a:gd name="T49" fmla="*/ 251 h 257"/>
                <a:gd name="T50" fmla="*/ 581 w 1291"/>
                <a:gd name="T51" fmla="*/ 257 h 257"/>
                <a:gd name="T52" fmla="*/ 710 w 1291"/>
                <a:gd name="T53" fmla="*/ 257 h 257"/>
                <a:gd name="T54" fmla="*/ 836 w 1291"/>
                <a:gd name="T55" fmla="*/ 251 h 257"/>
                <a:gd name="T56" fmla="*/ 954 w 1291"/>
                <a:gd name="T57" fmla="*/ 242 h 257"/>
                <a:gd name="T58" fmla="*/ 1033 w 1291"/>
                <a:gd name="T59" fmla="*/ 231 h 257"/>
                <a:gd name="T60" fmla="*/ 1080 w 1291"/>
                <a:gd name="T61" fmla="*/ 225 h 257"/>
                <a:gd name="T62" fmla="*/ 1123 w 1291"/>
                <a:gd name="T63" fmla="*/ 216 h 257"/>
                <a:gd name="T64" fmla="*/ 1162 w 1291"/>
                <a:gd name="T65" fmla="*/ 205 h 257"/>
                <a:gd name="T66" fmla="*/ 1198 w 1291"/>
                <a:gd name="T67" fmla="*/ 196 h 257"/>
                <a:gd name="T68" fmla="*/ 1227 w 1291"/>
                <a:gd name="T69" fmla="*/ 185 h 257"/>
                <a:gd name="T70" fmla="*/ 1252 w 1291"/>
                <a:gd name="T71" fmla="*/ 172 h 257"/>
                <a:gd name="T72" fmla="*/ 1270 w 1291"/>
                <a:gd name="T73" fmla="*/ 161 h 257"/>
                <a:gd name="T74" fmla="*/ 1284 w 1291"/>
                <a:gd name="T75" fmla="*/ 148 h 257"/>
                <a:gd name="T76" fmla="*/ 1291 w 1291"/>
                <a:gd name="T77" fmla="*/ 134 h 257"/>
                <a:gd name="T78" fmla="*/ 1291 w 1291"/>
                <a:gd name="T79" fmla="*/ 121 h 257"/>
                <a:gd name="T80" fmla="*/ 1284 w 1291"/>
                <a:gd name="T81" fmla="*/ 108 h 257"/>
                <a:gd name="T82" fmla="*/ 1270 w 1291"/>
                <a:gd name="T83" fmla="*/ 97 h 257"/>
                <a:gd name="T84" fmla="*/ 1252 w 1291"/>
                <a:gd name="T85" fmla="*/ 84 h 257"/>
                <a:gd name="T86" fmla="*/ 1227 w 1291"/>
                <a:gd name="T87" fmla="*/ 73 h 257"/>
                <a:gd name="T88" fmla="*/ 1198 w 1291"/>
                <a:gd name="T89" fmla="*/ 62 h 257"/>
                <a:gd name="T90" fmla="*/ 1162 w 1291"/>
                <a:gd name="T91" fmla="*/ 51 h 257"/>
                <a:gd name="T92" fmla="*/ 1123 w 1291"/>
                <a:gd name="T93" fmla="*/ 42 h 257"/>
                <a:gd name="T94" fmla="*/ 1080 w 1291"/>
                <a:gd name="T95" fmla="*/ 33 h 257"/>
                <a:gd name="T96" fmla="*/ 1033 w 1291"/>
                <a:gd name="T97" fmla="*/ 27 h 257"/>
                <a:gd name="T98" fmla="*/ 954 w 1291"/>
                <a:gd name="T99" fmla="*/ 16 h 257"/>
                <a:gd name="T100" fmla="*/ 836 w 1291"/>
                <a:gd name="T101" fmla="*/ 7 h 257"/>
                <a:gd name="T102" fmla="*/ 710 w 1291"/>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1"/>
                <a:gd name="T157" fmla="*/ 0 h 257"/>
                <a:gd name="T158" fmla="*/ 1291 w 1291"/>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1" h="257">
                  <a:moveTo>
                    <a:pt x="646" y="0"/>
                  </a:moveTo>
                  <a:lnTo>
                    <a:pt x="581" y="0"/>
                  </a:lnTo>
                  <a:lnTo>
                    <a:pt x="516" y="2"/>
                  </a:lnTo>
                  <a:lnTo>
                    <a:pt x="452" y="7"/>
                  </a:lnTo>
                  <a:lnTo>
                    <a:pt x="395" y="11"/>
                  </a:lnTo>
                  <a:lnTo>
                    <a:pt x="337" y="16"/>
                  </a:lnTo>
                  <a:lnTo>
                    <a:pt x="283" y="22"/>
                  </a:lnTo>
                  <a:lnTo>
                    <a:pt x="258" y="27"/>
                  </a:lnTo>
                  <a:lnTo>
                    <a:pt x="233" y="29"/>
                  </a:lnTo>
                  <a:lnTo>
                    <a:pt x="212" y="33"/>
                  </a:lnTo>
                  <a:lnTo>
                    <a:pt x="190" y="38"/>
                  </a:lnTo>
                  <a:lnTo>
                    <a:pt x="169" y="42"/>
                  </a:lnTo>
                  <a:lnTo>
                    <a:pt x="147" y="46"/>
                  </a:lnTo>
                  <a:lnTo>
                    <a:pt x="129" y="51"/>
                  </a:lnTo>
                  <a:lnTo>
                    <a:pt x="111" y="57"/>
                  </a:lnTo>
                  <a:lnTo>
                    <a:pt x="93" y="62"/>
                  </a:lnTo>
                  <a:lnTo>
                    <a:pt x="79" y="66"/>
                  </a:lnTo>
                  <a:lnTo>
                    <a:pt x="65" y="73"/>
                  </a:lnTo>
                  <a:lnTo>
                    <a:pt x="50" y="77"/>
                  </a:lnTo>
                  <a:lnTo>
                    <a:pt x="39" y="84"/>
                  </a:lnTo>
                  <a:lnTo>
                    <a:pt x="29" y="90"/>
                  </a:lnTo>
                  <a:lnTo>
                    <a:pt x="21" y="97"/>
                  </a:lnTo>
                  <a:lnTo>
                    <a:pt x="14" y="101"/>
                  </a:lnTo>
                  <a:lnTo>
                    <a:pt x="7" y="108"/>
                  </a:lnTo>
                  <a:lnTo>
                    <a:pt x="4" y="115"/>
                  </a:lnTo>
                  <a:lnTo>
                    <a:pt x="0" y="121"/>
                  </a:lnTo>
                  <a:lnTo>
                    <a:pt x="0" y="128"/>
                  </a:lnTo>
                  <a:lnTo>
                    <a:pt x="0" y="134"/>
                  </a:lnTo>
                  <a:lnTo>
                    <a:pt x="4" y="141"/>
                  </a:lnTo>
                  <a:lnTo>
                    <a:pt x="7" y="148"/>
                  </a:lnTo>
                  <a:lnTo>
                    <a:pt x="14" y="154"/>
                  </a:lnTo>
                  <a:lnTo>
                    <a:pt x="21" y="161"/>
                  </a:lnTo>
                  <a:lnTo>
                    <a:pt x="29" y="167"/>
                  </a:lnTo>
                  <a:lnTo>
                    <a:pt x="39" y="172"/>
                  </a:lnTo>
                  <a:lnTo>
                    <a:pt x="50" y="178"/>
                  </a:lnTo>
                  <a:lnTo>
                    <a:pt x="65" y="185"/>
                  </a:lnTo>
                  <a:lnTo>
                    <a:pt x="79" y="189"/>
                  </a:lnTo>
                  <a:lnTo>
                    <a:pt x="93" y="196"/>
                  </a:lnTo>
                  <a:lnTo>
                    <a:pt x="111" y="200"/>
                  </a:lnTo>
                  <a:lnTo>
                    <a:pt x="129" y="207"/>
                  </a:lnTo>
                  <a:lnTo>
                    <a:pt x="147" y="211"/>
                  </a:lnTo>
                  <a:lnTo>
                    <a:pt x="169" y="216"/>
                  </a:lnTo>
                  <a:lnTo>
                    <a:pt x="190" y="220"/>
                  </a:lnTo>
                  <a:lnTo>
                    <a:pt x="212" y="225"/>
                  </a:lnTo>
                  <a:lnTo>
                    <a:pt x="233" y="229"/>
                  </a:lnTo>
                  <a:lnTo>
                    <a:pt x="258" y="231"/>
                  </a:lnTo>
                  <a:lnTo>
                    <a:pt x="283" y="235"/>
                  </a:lnTo>
                  <a:lnTo>
                    <a:pt x="337" y="242"/>
                  </a:lnTo>
                  <a:lnTo>
                    <a:pt x="395" y="246"/>
                  </a:lnTo>
                  <a:lnTo>
                    <a:pt x="452" y="251"/>
                  </a:lnTo>
                  <a:lnTo>
                    <a:pt x="516" y="255"/>
                  </a:lnTo>
                  <a:lnTo>
                    <a:pt x="581" y="257"/>
                  </a:lnTo>
                  <a:lnTo>
                    <a:pt x="646" y="257"/>
                  </a:lnTo>
                  <a:lnTo>
                    <a:pt x="710" y="257"/>
                  </a:lnTo>
                  <a:lnTo>
                    <a:pt x="775" y="255"/>
                  </a:lnTo>
                  <a:lnTo>
                    <a:pt x="836" y="251"/>
                  </a:lnTo>
                  <a:lnTo>
                    <a:pt x="897" y="246"/>
                  </a:lnTo>
                  <a:lnTo>
                    <a:pt x="954" y="242"/>
                  </a:lnTo>
                  <a:lnTo>
                    <a:pt x="1004" y="235"/>
                  </a:lnTo>
                  <a:lnTo>
                    <a:pt x="1033" y="231"/>
                  </a:lnTo>
                  <a:lnTo>
                    <a:pt x="1055" y="229"/>
                  </a:lnTo>
                  <a:lnTo>
                    <a:pt x="1080" y="225"/>
                  </a:lnTo>
                  <a:lnTo>
                    <a:pt x="1101" y="220"/>
                  </a:lnTo>
                  <a:lnTo>
                    <a:pt x="1123" y="216"/>
                  </a:lnTo>
                  <a:lnTo>
                    <a:pt x="1144" y="211"/>
                  </a:lnTo>
                  <a:lnTo>
                    <a:pt x="1162" y="205"/>
                  </a:lnTo>
                  <a:lnTo>
                    <a:pt x="1180" y="200"/>
                  </a:lnTo>
                  <a:lnTo>
                    <a:pt x="1198" y="196"/>
                  </a:lnTo>
                  <a:lnTo>
                    <a:pt x="1212" y="189"/>
                  </a:lnTo>
                  <a:lnTo>
                    <a:pt x="1227" y="185"/>
                  </a:lnTo>
                  <a:lnTo>
                    <a:pt x="1241" y="178"/>
                  </a:lnTo>
                  <a:lnTo>
                    <a:pt x="1252" y="172"/>
                  </a:lnTo>
                  <a:lnTo>
                    <a:pt x="1263" y="167"/>
                  </a:lnTo>
                  <a:lnTo>
                    <a:pt x="1270" y="161"/>
                  </a:lnTo>
                  <a:lnTo>
                    <a:pt x="1277" y="154"/>
                  </a:lnTo>
                  <a:lnTo>
                    <a:pt x="1284" y="148"/>
                  </a:lnTo>
                  <a:lnTo>
                    <a:pt x="1288" y="141"/>
                  </a:lnTo>
                  <a:lnTo>
                    <a:pt x="1291" y="134"/>
                  </a:lnTo>
                  <a:lnTo>
                    <a:pt x="1291" y="128"/>
                  </a:lnTo>
                  <a:lnTo>
                    <a:pt x="1291" y="121"/>
                  </a:lnTo>
                  <a:lnTo>
                    <a:pt x="1288" y="115"/>
                  </a:lnTo>
                  <a:lnTo>
                    <a:pt x="1284" y="108"/>
                  </a:lnTo>
                  <a:lnTo>
                    <a:pt x="1277" y="101"/>
                  </a:lnTo>
                  <a:lnTo>
                    <a:pt x="1270" y="97"/>
                  </a:lnTo>
                  <a:lnTo>
                    <a:pt x="1263" y="90"/>
                  </a:lnTo>
                  <a:lnTo>
                    <a:pt x="1252" y="84"/>
                  </a:lnTo>
                  <a:lnTo>
                    <a:pt x="1241" y="77"/>
                  </a:lnTo>
                  <a:lnTo>
                    <a:pt x="1227" y="73"/>
                  </a:lnTo>
                  <a:lnTo>
                    <a:pt x="1212" y="66"/>
                  </a:lnTo>
                  <a:lnTo>
                    <a:pt x="1198" y="62"/>
                  </a:lnTo>
                  <a:lnTo>
                    <a:pt x="1180" y="57"/>
                  </a:lnTo>
                  <a:lnTo>
                    <a:pt x="1162" y="51"/>
                  </a:lnTo>
                  <a:lnTo>
                    <a:pt x="1144" y="46"/>
                  </a:lnTo>
                  <a:lnTo>
                    <a:pt x="1123" y="42"/>
                  </a:lnTo>
                  <a:lnTo>
                    <a:pt x="1101" y="38"/>
                  </a:lnTo>
                  <a:lnTo>
                    <a:pt x="1080" y="33"/>
                  </a:lnTo>
                  <a:lnTo>
                    <a:pt x="1055" y="29"/>
                  </a:lnTo>
                  <a:lnTo>
                    <a:pt x="1033" y="27"/>
                  </a:lnTo>
                  <a:lnTo>
                    <a:pt x="1004" y="22"/>
                  </a:lnTo>
                  <a:lnTo>
                    <a:pt x="954" y="16"/>
                  </a:lnTo>
                  <a:lnTo>
                    <a:pt x="897" y="11"/>
                  </a:lnTo>
                  <a:lnTo>
                    <a:pt x="836" y="7"/>
                  </a:lnTo>
                  <a:lnTo>
                    <a:pt x="775" y="2"/>
                  </a:lnTo>
                  <a:lnTo>
                    <a:pt x="710" y="0"/>
                  </a:lnTo>
                  <a:lnTo>
                    <a:pt x="646"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Freeform 36">
              <a:extLst>
                <a:ext uri="{FF2B5EF4-FFF2-40B4-BE49-F238E27FC236}">
                  <a16:creationId xmlns:a16="http://schemas.microsoft.com/office/drawing/2014/main" id="{BA50DFAD-F0BC-480A-9596-E0E08079B4E0}"/>
                </a:ext>
              </a:extLst>
            </p:cNvPr>
            <p:cNvSpPr>
              <a:spLocks/>
            </p:cNvSpPr>
            <p:nvPr/>
          </p:nvSpPr>
          <p:spPr bwMode="auto">
            <a:xfrm>
              <a:off x="2904" y="2736"/>
              <a:ext cx="1291" cy="257"/>
            </a:xfrm>
            <a:custGeom>
              <a:avLst/>
              <a:gdLst>
                <a:gd name="T0" fmla="*/ 581 w 1291"/>
                <a:gd name="T1" fmla="*/ 0 h 257"/>
                <a:gd name="T2" fmla="*/ 452 w 1291"/>
                <a:gd name="T3" fmla="*/ 7 h 257"/>
                <a:gd name="T4" fmla="*/ 337 w 1291"/>
                <a:gd name="T5" fmla="*/ 16 h 257"/>
                <a:gd name="T6" fmla="*/ 258 w 1291"/>
                <a:gd name="T7" fmla="*/ 27 h 257"/>
                <a:gd name="T8" fmla="*/ 212 w 1291"/>
                <a:gd name="T9" fmla="*/ 33 h 257"/>
                <a:gd name="T10" fmla="*/ 169 w 1291"/>
                <a:gd name="T11" fmla="*/ 42 h 257"/>
                <a:gd name="T12" fmla="*/ 129 w 1291"/>
                <a:gd name="T13" fmla="*/ 51 h 257"/>
                <a:gd name="T14" fmla="*/ 93 w 1291"/>
                <a:gd name="T15" fmla="*/ 62 h 257"/>
                <a:gd name="T16" fmla="*/ 65 w 1291"/>
                <a:gd name="T17" fmla="*/ 73 h 257"/>
                <a:gd name="T18" fmla="*/ 39 w 1291"/>
                <a:gd name="T19" fmla="*/ 84 h 257"/>
                <a:gd name="T20" fmla="*/ 21 w 1291"/>
                <a:gd name="T21" fmla="*/ 97 h 257"/>
                <a:gd name="T22" fmla="*/ 7 w 1291"/>
                <a:gd name="T23" fmla="*/ 108 h 257"/>
                <a:gd name="T24" fmla="*/ 0 w 1291"/>
                <a:gd name="T25" fmla="*/ 121 h 257"/>
                <a:gd name="T26" fmla="*/ 0 w 1291"/>
                <a:gd name="T27" fmla="*/ 134 h 257"/>
                <a:gd name="T28" fmla="*/ 7 w 1291"/>
                <a:gd name="T29" fmla="*/ 148 h 257"/>
                <a:gd name="T30" fmla="*/ 21 w 1291"/>
                <a:gd name="T31" fmla="*/ 161 h 257"/>
                <a:gd name="T32" fmla="*/ 39 w 1291"/>
                <a:gd name="T33" fmla="*/ 172 h 257"/>
                <a:gd name="T34" fmla="*/ 65 w 1291"/>
                <a:gd name="T35" fmla="*/ 185 h 257"/>
                <a:gd name="T36" fmla="*/ 93 w 1291"/>
                <a:gd name="T37" fmla="*/ 196 h 257"/>
                <a:gd name="T38" fmla="*/ 129 w 1291"/>
                <a:gd name="T39" fmla="*/ 207 h 257"/>
                <a:gd name="T40" fmla="*/ 169 w 1291"/>
                <a:gd name="T41" fmla="*/ 216 h 257"/>
                <a:gd name="T42" fmla="*/ 212 w 1291"/>
                <a:gd name="T43" fmla="*/ 225 h 257"/>
                <a:gd name="T44" fmla="*/ 258 w 1291"/>
                <a:gd name="T45" fmla="*/ 231 h 257"/>
                <a:gd name="T46" fmla="*/ 337 w 1291"/>
                <a:gd name="T47" fmla="*/ 242 h 257"/>
                <a:gd name="T48" fmla="*/ 452 w 1291"/>
                <a:gd name="T49" fmla="*/ 251 h 257"/>
                <a:gd name="T50" fmla="*/ 581 w 1291"/>
                <a:gd name="T51" fmla="*/ 257 h 257"/>
                <a:gd name="T52" fmla="*/ 710 w 1291"/>
                <a:gd name="T53" fmla="*/ 257 h 257"/>
                <a:gd name="T54" fmla="*/ 836 w 1291"/>
                <a:gd name="T55" fmla="*/ 251 h 257"/>
                <a:gd name="T56" fmla="*/ 954 w 1291"/>
                <a:gd name="T57" fmla="*/ 242 h 257"/>
                <a:gd name="T58" fmla="*/ 1033 w 1291"/>
                <a:gd name="T59" fmla="*/ 231 h 257"/>
                <a:gd name="T60" fmla="*/ 1080 w 1291"/>
                <a:gd name="T61" fmla="*/ 225 h 257"/>
                <a:gd name="T62" fmla="*/ 1123 w 1291"/>
                <a:gd name="T63" fmla="*/ 216 h 257"/>
                <a:gd name="T64" fmla="*/ 1162 w 1291"/>
                <a:gd name="T65" fmla="*/ 205 h 257"/>
                <a:gd name="T66" fmla="*/ 1198 w 1291"/>
                <a:gd name="T67" fmla="*/ 196 h 257"/>
                <a:gd name="T68" fmla="*/ 1227 w 1291"/>
                <a:gd name="T69" fmla="*/ 185 h 257"/>
                <a:gd name="T70" fmla="*/ 1252 w 1291"/>
                <a:gd name="T71" fmla="*/ 172 h 257"/>
                <a:gd name="T72" fmla="*/ 1270 w 1291"/>
                <a:gd name="T73" fmla="*/ 161 h 257"/>
                <a:gd name="T74" fmla="*/ 1284 w 1291"/>
                <a:gd name="T75" fmla="*/ 148 h 257"/>
                <a:gd name="T76" fmla="*/ 1291 w 1291"/>
                <a:gd name="T77" fmla="*/ 134 h 257"/>
                <a:gd name="T78" fmla="*/ 1291 w 1291"/>
                <a:gd name="T79" fmla="*/ 121 h 257"/>
                <a:gd name="T80" fmla="*/ 1284 w 1291"/>
                <a:gd name="T81" fmla="*/ 108 h 257"/>
                <a:gd name="T82" fmla="*/ 1270 w 1291"/>
                <a:gd name="T83" fmla="*/ 97 h 257"/>
                <a:gd name="T84" fmla="*/ 1252 w 1291"/>
                <a:gd name="T85" fmla="*/ 84 h 257"/>
                <a:gd name="T86" fmla="*/ 1227 w 1291"/>
                <a:gd name="T87" fmla="*/ 73 h 257"/>
                <a:gd name="T88" fmla="*/ 1198 w 1291"/>
                <a:gd name="T89" fmla="*/ 62 h 257"/>
                <a:gd name="T90" fmla="*/ 1162 w 1291"/>
                <a:gd name="T91" fmla="*/ 51 h 257"/>
                <a:gd name="T92" fmla="*/ 1123 w 1291"/>
                <a:gd name="T93" fmla="*/ 42 h 257"/>
                <a:gd name="T94" fmla="*/ 1080 w 1291"/>
                <a:gd name="T95" fmla="*/ 33 h 257"/>
                <a:gd name="T96" fmla="*/ 1033 w 1291"/>
                <a:gd name="T97" fmla="*/ 27 h 257"/>
                <a:gd name="T98" fmla="*/ 954 w 1291"/>
                <a:gd name="T99" fmla="*/ 16 h 257"/>
                <a:gd name="T100" fmla="*/ 836 w 1291"/>
                <a:gd name="T101" fmla="*/ 7 h 257"/>
                <a:gd name="T102" fmla="*/ 710 w 1291"/>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1"/>
                <a:gd name="T157" fmla="*/ 0 h 257"/>
                <a:gd name="T158" fmla="*/ 1291 w 1291"/>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1" h="257">
                  <a:moveTo>
                    <a:pt x="646" y="0"/>
                  </a:moveTo>
                  <a:lnTo>
                    <a:pt x="581" y="0"/>
                  </a:lnTo>
                  <a:lnTo>
                    <a:pt x="516" y="2"/>
                  </a:lnTo>
                  <a:lnTo>
                    <a:pt x="452" y="7"/>
                  </a:lnTo>
                  <a:lnTo>
                    <a:pt x="395" y="11"/>
                  </a:lnTo>
                  <a:lnTo>
                    <a:pt x="337" y="16"/>
                  </a:lnTo>
                  <a:lnTo>
                    <a:pt x="283" y="22"/>
                  </a:lnTo>
                  <a:lnTo>
                    <a:pt x="258" y="27"/>
                  </a:lnTo>
                  <a:lnTo>
                    <a:pt x="233" y="29"/>
                  </a:lnTo>
                  <a:lnTo>
                    <a:pt x="212" y="33"/>
                  </a:lnTo>
                  <a:lnTo>
                    <a:pt x="190" y="38"/>
                  </a:lnTo>
                  <a:lnTo>
                    <a:pt x="169" y="42"/>
                  </a:lnTo>
                  <a:lnTo>
                    <a:pt x="147" y="46"/>
                  </a:lnTo>
                  <a:lnTo>
                    <a:pt x="129" y="51"/>
                  </a:lnTo>
                  <a:lnTo>
                    <a:pt x="111" y="57"/>
                  </a:lnTo>
                  <a:lnTo>
                    <a:pt x="93" y="62"/>
                  </a:lnTo>
                  <a:lnTo>
                    <a:pt x="79" y="66"/>
                  </a:lnTo>
                  <a:lnTo>
                    <a:pt x="65" y="73"/>
                  </a:lnTo>
                  <a:lnTo>
                    <a:pt x="50" y="77"/>
                  </a:lnTo>
                  <a:lnTo>
                    <a:pt x="39" y="84"/>
                  </a:lnTo>
                  <a:lnTo>
                    <a:pt x="29" y="90"/>
                  </a:lnTo>
                  <a:lnTo>
                    <a:pt x="21" y="97"/>
                  </a:lnTo>
                  <a:lnTo>
                    <a:pt x="14" y="101"/>
                  </a:lnTo>
                  <a:lnTo>
                    <a:pt x="7" y="108"/>
                  </a:lnTo>
                  <a:lnTo>
                    <a:pt x="4" y="115"/>
                  </a:lnTo>
                  <a:lnTo>
                    <a:pt x="0" y="121"/>
                  </a:lnTo>
                  <a:lnTo>
                    <a:pt x="0" y="128"/>
                  </a:lnTo>
                  <a:lnTo>
                    <a:pt x="0" y="134"/>
                  </a:lnTo>
                  <a:lnTo>
                    <a:pt x="4" y="141"/>
                  </a:lnTo>
                  <a:lnTo>
                    <a:pt x="7" y="148"/>
                  </a:lnTo>
                  <a:lnTo>
                    <a:pt x="14" y="154"/>
                  </a:lnTo>
                  <a:lnTo>
                    <a:pt x="21" y="161"/>
                  </a:lnTo>
                  <a:lnTo>
                    <a:pt x="29" y="167"/>
                  </a:lnTo>
                  <a:lnTo>
                    <a:pt x="39" y="172"/>
                  </a:lnTo>
                  <a:lnTo>
                    <a:pt x="50" y="178"/>
                  </a:lnTo>
                  <a:lnTo>
                    <a:pt x="65" y="185"/>
                  </a:lnTo>
                  <a:lnTo>
                    <a:pt x="79" y="189"/>
                  </a:lnTo>
                  <a:lnTo>
                    <a:pt x="93" y="196"/>
                  </a:lnTo>
                  <a:lnTo>
                    <a:pt x="111" y="200"/>
                  </a:lnTo>
                  <a:lnTo>
                    <a:pt x="129" y="207"/>
                  </a:lnTo>
                  <a:lnTo>
                    <a:pt x="147" y="211"/>
                  </a:lnTo>
                  <a:lnTo>
                    <a:pt x="169" y="216"/>
                  </a:lnTo>
                  <a:lnTo>
                    <a:pt x="190" y="220"/>
                  </a:lnTo>
                  <a:lnTo>
                    <a:pt x="212" y="225"/>
                  </a:lnTo>
                  <a:lnTo>
                    <a:pt x="233" y="229"/>
                  </a:lnTo>
                  <a:lnTo>
                    <a:pt x="258" y="231"/>
                  </a:lnTo>
                  <a:lnTo>
                    <a:pt x="283" y="235"/>
                  </a:lnTo>
                  <a:lnTo>
                    <a:pt x="337" y="242"/>
                  </a:lnTo>
                  <a:lnTo>
                    <a:pt x="395" y="246"/>
                  </a:lnTo>
                  <a:lnTo>
                    <a:pt x="452" y="251"/>
                  </a:lnTo>
                  <a:lnTo>
                    <a:pt x="516" y="255"/>
                  </a:lnTo>
                  <a:lnTo>
                    <a:pt x="581" y="257"/>
                  </a:lnTo>
                  <a:lnTo>
                    <a:pt x="646" y="257"/>
                  </a:lnTo>
                  <a:lnTo>
                    <a:pt x="710" y="257"/>
                  </a:lnTo>
                  <a:lnTo>
                    <a:pt x="775" y="255"/>
                  </a:lnTo>
                  <a:lnTo>
                    <a:pt x="836" y="251"/>
                  </a:lnTo>
                  <a:lnTo>
                    <a:pt x="897" y="246"/>
                  </a:lnTo>
                  <a:lnTo>
                    <a:pt x="954" y="242"/>
                  </a:lnTo>
                  <a:lnTo>
                    <a:pt x="1004" y="235"/>
                  </a:lnTo>
                  <a:lnTo>
                    <a:pt x="1033" y="231"/>
                  </a:lnTo>
                  <a:lnTo>
                    <a:pt x="1055" y="229"/>
                  </a:lnTo>
                  <a:lnTo>
                    <a:pt x="1080" y="225"/>
                  </a:lnTo>
                  <a:lnTo>
                    <a:pt x="1101" y="220"/>
                  </a:lnTo>
                  <a:lnTo>
                    <a:pt x="1123" y="216"/>
                  </a:lnTo>
                  <a:lnTo>
                    <a:pt x="1144" y="211"/>
                  </a:lnTo>
                  <a:lnTo>
                    <a:pt x="1162" y="205"/>
                  </a:lnTo>
                  <a:lnTo>
                    <a:pt x="1180" y="200"/>
                  </a:lnTo>
                  <a:lnTo>
                    <a:pt x="1198" y="196"/>
                  </a:lnTo>
                  <a:lnTo>
                    <a:pt x="1212" y="189"/>
                  </a:lnTo>
                  <a:lnTo>
                    <a:pt x="1227" y="185"/>
                  </a:lnTo>
                  <a:lnTo>
                    <a:pt x="1241" y="178"/>
                  </a:lnTo>
                  <a:lnTo>
                    <a:pt x="1252" y="172"/>
                  </a:lnTo>
                  <a:lnTo>
                    <a:pt x="1263" y="167"/>
                  </a:lnTo>
                  <a:lnTo>
                    <a:pt x="1270" y="161"/>
                  </a:lnTo>
                  <a:lnTo>
                    <a:pt x="1277" y="154"/>
                  </a:lnTo>
                  <a:lnTo>
                    <a:pt x="1284" y="148"/>
                  </a:lnTo>
                  <a:lnTo>
                    <a:pt x="1288" y="141"/>
                  </a:lnTo>
                  <a:lnTo>
                    <a:pt x="1291" y="134"/>
                  </a:lnTo>
                  <a:lnTo>
                    <a:pt x="1291" y="128"/>
                  </a:lnTo>
                  <a:lnTo>
                    <a:pt x="1291" y="121"/>
                  </a:lnTo>
                  <a:lnTo>
                    <a:pt x="1288" y="115"/>
                  </a:lnTo>
                  <a:lnTo>
                    <a:pt x="1284" y="108"/>
                  </a:lnTo>
                  <a:lnTo>
                    <a:pt x="1277" y="101"/>
                  </a:lnTo>
                  <a:lnTo>
                    <a:pt x="1270" y="97"/>
                  </a:lnTo>
                  <a:lnTo>
                    <a:pt x="1263" y="90"/>
                  </a:lnTo>
                  <a:lnTo>
                    <a:pt x="1252" y="84"/>
                  </a:lnTo>
                  <a:lnTo>
                    <a:pt x="1241" y="77"/>
                  </a:lnTo>
                  <a:lnTo>
                    <a:pt x="1227" y="73"/>
                  </a:lnTo>
                  <a:lnTo>
                    <a:pt x="1212" y="66"/>
                  </a:lnTo>
                  <a:lnTo>
                    <a:pt x="1198" y="62"/>
                  </a:lnTo>
                  <a:lnTo>
                    <a:pt x="1180" y="57"/>
                  </a:lnTo>
                  <a:lnTo>
                    <a:pt x="1162" y="51"/>
                  </a:lnTo>
                  <a:lnTo>
                    <a:pt x="1144" y="46"/>
                  </a:lnTo>
                  <a:lnTo>
                    <a:pt x="1123" y="42"/>
                  </a:lnTo>
                  <a:lnTo>
                    <a:pt x="1101" y="38"/>
                  </a:lnTo>
                  <a:lnTo>
                    <a:pt x="1080" y="33"/>
                  </a:lnTo>
                  <a:lnTo>
                    <a:pt x="1055" y="29"/>
                  </a:lnTo>
                  <a:lnTo>
                    <a:pt x="1033" y="27"/>
                  </a:lnTo>
                  <a:lnTo>
                    <a:pt x="1004" y="22"/>
                  </a:lnTo>
                  <a:lnTo>
                    <a:pt x="954" y="16"/>
                  </a:lnTo>
                  <a:lnTo>
                    <a:pt x="897" y="11"/>
                  </a:lnTo>
                  <a:lnTo>
                    <a:pt x="836" y="7"/>
                  </a:lnTo>
                  <a:lnTo>
                    <a:pt x="775" y="2"/>
                  </a:lnTo>
                  <a:lnTo>
                    <a:pt x="710" y="0"/>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Rectangle 37">
              <a:extLst>
                <a:ext uri="{FF2B5EF4-FFF2-40B4-BE49-F238E27FC236}">
                  <a16:creationId xmlns:a16="http://schemas.microsoft.com/office/drawing/2014/main" id="{F990BFCF-366A-4E69-B802-025EAB8C0F24}"/>
                </a:ext>
              </a:extLst>
            </p:cNvPr>
            <p:cNvSpPr>
              <a:spLocks noChangeArrowheads="1"/>
            </p:cNvSpPr>
            <p:nvPr/>
          </p:nvSpPr>
          <p:spPr bwMode="auto">
            <a:xfrm>
              <a:off x="3209" y="2809"/>
              <a:ext cx="58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数据库操作</a:t>
              </a:r>
              <a:endParaRPr lang="zh-CN" altLang="en-US" sz="1400"/>
            </a:p>
          </p:txBody>
        </p:sp>
        <p:sp>
          <p:nvSpPr>
            <p:cNvPr id="47" name="Rectangle 38">
              <a:extLst>
                <a:ext uri="{FF2B5EF4-FFF2-40B4-BE49-F238E27FC236}">
                  <a16:creationId xmlns:a16="http://schemas.microsoft.com/office/drawing/2014/main" id="{2A101680-F000-4192-A50E-2EF6F77FC72E}"/>
                </a:ext>
              </a:extLst>
            </p:cNvPr>
            <p:cNvSpPr>
              <a:spLocks noChangeArrowheads="1"/>
            </p:cNvSpPr>
            <p:nvPr/>
          </p:nvSpPr>
          <p:spPr bwMode="auto">
            <a:xfrm>
              <a:off x="4020" y="2803"/>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grpSp>
    </p:spTree>
    <p:extLst>
      <p:ext uri="{BB962C8B-B14F-4D97-AF65-F5344CB8AC3E}">
        <p14:creationId xmlns:p14="http://schemas.microsoft.com/office/powerpoint/2010/main" val="41222657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fade">
                                      <p:cBhvr>
                                        <p:cTn id="7" dur="1000"/>
                                        <p:tgtEl>
                                          <p:spTgt spid="7175"/>
                                        </p:tgtEl>
                                      </p:cBhvr>
                                    </p:animEffect>
                                    <p:anim calcmode="lin" valueType="num">
                                      <p:cBhvr>
                                        <p:cTn id="8" dur="1000" fill="hold"/>
                                        <p:tgtEl>
                                          <p:spTgt spid="7175"/>
                                        </p:tgtEl>
                                        <p:attrNameLst>
                                          <p:attrName>ppt_x</p:attrName>
                                        </p:attrNameLst>
                                      </p:cBhvr>
                                      <p:tavLst>
                                        <p:tav tm="0">
                                          <p:val>
                                            <p:strVal val="#ppt_x"/>
                                          </p:val>
                                        </p:tav>
                                        <p:tav tm="100000">
                                          <p:val>
                                            <p:strVal val="#ppt_x"/>
                                          </p:val>
                                        </p:tav>
                                      </p:tavLst>
                                    </p:anim>
                                    <p:anim calcmode="lin" valueType="num">
                                      <p:cBhvr>
                                        <p:cTn id="9" dur="1000" fill="hold"/>
                                        <p:tgtEl>
                                          <p:spTgt spid="717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176"/>
                                        </p:tgtEl>
                                        <p:attrNameLst>
                                          <p:attrName>style.visibility</p:attrName>
                                        </p:attrNameLst>
                                      </p:cBhvr>
                                      <p:to>
                                        <p:strVal val="visible"/>
                                      </p:to>
                                    </p:set>
                                    <p:animEffect transition="in" filter="wipe(left)">
                                      <p:cBhvr>
                                        <p:cTn id="13" dur="500"/>
                                        <p:tgtEl>
                                          <p:spTgt spid="717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71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典型的数据库系统环境</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grpSp>
        <p:nvGrpSpPr>
          <p:cNvPr id="3" name="组合 2"/>
          <p:cNvGrpSpPr/>
          <p:nvPr/>
        </p:nvGrpSpPr>
        <p:grpSpPr>
          <a:xfrm>
            <a:off x="500063" y="2500313"/>
            <a:ext cx="7715250" cy="3340100"/>
            <a:chOff x="500063" y="2500313"/>
            <a:chExt cx="7715250" cy="3340100"/>
          </a:xfrm>
        </p:grpSpPr>
        <p:pic>
          <p:nvPicPr>
            <p:cNvPr id="8196" name="图片 12" descr="dbms.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89175" y="2500313"/>
              <a:ext cx="43180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19"/>
            <p:cNvSpPr txBox="1">
              <a:spLocks noChangeArrowheads="1"/>
            </p:cNvSpPr>
            <p:nvPr>
              <p:custDataLst>
                <p:tags r:id="rId2"/>
              </p:custDataLst>
            </p:nvPr>
          </p:nvSpPr>
          <p:spPr bwMode="auto">
            <a:xfrm>
              <a:off x="6072188" y="5000625"/>
              <a:ext cx="1585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cs typeface="Arial Unicode MS" panose="020B0604020202020204" pitchFamily="34" charset="-122"/>
                </a:rPr>
                <a:t>数据库服务器</a:t>
              </a:r>
              <a:endParaRPr lang="en-US" altLang="zh-CN">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en-US" sz="1400">
                  <a:latin typeface="微软雅黑" panose="020B0503020204020204" pitchFamily="34" charset="-122"/>
                  <a:ea typeface="微软雅黑" panose="020B0503020204020204" pitchFamily="34" charset="-122"/>
                  <a:cs typeface="Arial Unicode MS" panose="020B0604020202020204" pitchFamily="34" charset="-122"/>
                </a:rPr>
                <a:t>Database Server</a:t>
              </a:r>
            </a:p>
          </p:txBody>
        </p:sp>
        <p:sp>
          <p:nvSpPr>
            <p:cNvPr id="8198" name="TextBox 20"/>
            <p:cNvSpPr txBox="1">
              <a:spLocks noChangeArrowheads="1"/>
            </p:cNvSpPr>
            <p:nvPr>
              <p:custDataLst>
                <p:tags r:id="rId3"/>
              </p:custDataLst>
            </p:nvPr>
          </p:nvSpPr>
          <p:spPr bwMode="auto">
            <a:xfrm>
              <a:off x="1231900" y="5183188"/>
              <a:ext cx="17684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cs typeface="Arial Unicode MS" panose="020B0604020202020204" pitchFamily="34" charset="-122"/>
                </a:rPr>
                <a:t>应用服务器</a:t>
              </a:r>
              <a:endParaRPr lang="en-US" altLang="zh-CN">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en-US" sz="1400">
                  <a:latin typeface="微软雅黑" panose="020B0503020204020204" pitchFamily="34" charset="-122"/>
                  <a:ea typeface="微软雅黑" panose="020B0503020204020204" pitchFamily="34" charset="-122"/>
                  <a:cs typeface="Arial Unicode MS" panose="020B0604020202020204" pitchFamily="34" charset="-122"/>
                </a:rPr>
                <a:t>Application Server</a:t>
              </a:r>
            </a:p>
          </p:txBody>
        </p:sp>
        <p:sp>
          <p:nvSpPr>
            <p:cNvPr id="8199" name="TextBox 21"/>
            <p:cNvSpPr txBox="1">
              <a:spLocks noChangeArrowheads="1"/>
            </p:cNvSpPr>
            <p:nvPr>
              <p:custDataLst>
                <p:tags r:id="rId4"/>
              </p:custDataLst>
            </p:nvPr>
          </p:nvSpPr>
          <p:spPr bwMode="auto">
            <a:xfrm>
              <a:off x="6645275" y="3500438"/>
              <a:ext cx="15700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存储区域网络</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en-US" sz="1400" dirty="0">
                  <a:latin typeface="微软雅黑" panose="020B0503020204020204" pitchFamily="34" charset="-122"/>
                  <a:ea typeface="微软雅黑" panose="020B0503020204020204" pitchFamily="34" charset="-122"/>
                  <a:cs typeface="Arial Unicode MS" panose="020B0604020202020204" pitchFamily="34" charset="-122"/>
                </a:rPr>
                <a:t>SAN</a:t>
              </a:r>
            </a:p>
            <a:p>
              <a:r>
                <a:rPr lang="en-US" altLang="en-US" sz="1400" dirty="0">
                  <a:latin typeface="微软雅黑" panose="020B0503020204020204" pitchFamily="34" charset="-122"/>
                  <a:ea typeface="微软雅黑" panose="020B0503020204020204" pitchFamily="34" charset="-122"/>
                  <a:cs typeface="Arial Unicode MS" panose="020B0604020202020204" pitchFamily="34" charset="-122"/>
                </a:rPr>
                <a:t>(FC, iSCSI)</a:t>
              </a:r>
            </a:p>
          </p:txBody>
        </p:sp>
        <p:sp>
          <p:nvSpPr>
            <p:cNvPr id="8200" name="TextBox 22"/>
            <p:cNvSpPr txBox="1">
              <a:spLocks noChangeArrowheads="1"/>
            </p:cNvSpPr>
            <p:nvPr>
              <p:custDataLst>
                <p:tags r:id="rId5"/>
              </p:custDataLst>
            </p:nvPr>
          </p:nvSpPr>
          <p:spPr bwMode="auto">
            <a:xfrm>
              <a:off x="500063" y="2714625"/>
              <a:ext cx="2081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zh-CN" altLang="en-US">
                  <a:latin typeface="微软雅黑" panose="020B0503020204020204" pitchFamily="34" charset="-122"/>
                  <a:ea typeface="微软雅黑" panose="020B0503020204020204" pitchFamily="34" charset="-122"/>
                  <a:cs typeface="Arial Unicode MS" panose="020B0604020202020204" pitchFamily="34" charset="-122"/>
                </a:rPr>
                <a:t>管理节点</a:t>
              </a:r>
              <a:endParaRPr lang="en-US" altLang="zh-CN">
                <a:latin typeface="微软雅黑" panose="020B0503020204020204" pitchFamily="34" charset="-122"/>
                <a:ea typeface="微软雅黑" panose="020B0503020204020204" pitchFamily="34" charset="-122"/>
                <a:cs typeface="Arial Unicode MS" panose="020B0604020202020204" pitchFamily="34" charset="-122"/>
              </a:endParaRPr>
            </a:p>
            <a:p>
              <a:pPr algn="r"/>
              <a:r>
                <a:rPr lang="en-US" altLang="en-US" sz="1400">
                  <a:latin typeface="微软雅黑" panose="020B0503020204020204" pitchFamily="34" charset="-122"/>
                  <a:ea typeface="微软雅黑" panose="020B0503020204020204" pitchFamily="34" charset="-122"/>
                  <a:cs typeface="Arial Unicode MS" panose="020B0604020202020204" pitchFamily="34" charset="-122"/>
                </a:rPr>
                <a:t>Management Console</a:t>
              </a:r>
            </a:p>
          </p:txBody>
        </p:sp>
        <p:sp>
          <p:nvSpPr>
            <p:cNvPr id="8201" name="TextBox 23"/>
            <p:cNvSpPr txBox="1">
              <a:spLocks noChangeArrowheads="1"/>
            </p:cNvSpPr>
            <p:nvPr>
              <p:custDataLst>
                <p:tags r:id="rId6"/>
              </p:custDataLst>
            </p:nvPr>
          </p:nvSpPr>
          <p:spPr bwMode="auto">
            <a:xfrm>
              <a:off x="5180013" y="2640013"/>
              <a:ext cx="1108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cs typeface="Arial Unicode MS" panose="020B0604020202020204" pitchFamily="34" charset="-122"/>
                </a:rPr>
                <a:t>用户节点</a:t>
              </a:r>
              <a:endParaRPr lang="en-US" altLang="zh-CN">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en-US" sz="1400">
                  <a:latin typeface="微软雅黑" panose="020B0503020204020204" pitchFamily="34" charset="-122"/>
                  <a:ea typeface="微软雅黑" panose="020B0503020204020204" pitchFamily="34" charset="-122"/>
                  <a:cs typeface="Arial Unicode MS" panose="020B0604020202020204" pitchFamily="34" charset="-122"/>
                </a:rPr>
                <a:t>Clients</a:t>
              </a:r>
            </a:p>
          </p:txBody>
        </p:sp>
      </p:grpSp>
    </p:spTree>
    <p:extLst>
      <p:ext uri="{BB962C8B-B14F-4D97-AF65-F5344CB8AC3E}">
        <p14:creationId xmlns:p14="http://schemas.microsoft.com/office/powerpoint/2010/main" val="3071783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数据库软件运行环境</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graphicFrame>
        <p:nvGraphicFramePr>
          <p:cNvPr id="12" name="图示 11"/>
          <p:cNvGraphicFramePr/>
          <p:nvPr>
            <p:extLst>
              <p:ext uri="{D42A27DB-BD31-4B8C-83A1-F6EECF244321}">
                <p14:modId xmlns:p14="http://schemas.microsoft.com/office/powerpoint/2010/main" val="3540309677"/>
              </p:ext>
            </p:extLst>
          </p:nvPr>
        </p:nvGraphicFramePr>
        <p:xfrm>
          <a:off x="571472" y="2357430"/>
          <a:ext cx="8001056" cy="3786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9769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数据库系统的分类</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10244" name="TextBox 10"/>
          <p:cNvSpPr txBox="1">
            <a:spLocks noChangeArrowheads="1"/>
          </p:cNvSpPr>
          <p:nvPr/>
        </p:nvSpPr>
        <p:spPr bwMode="auto">
          <a:xfrm>
            <a:off x="428625" y="2324100"/>
            <a:ext cx="835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决策支持  </a:t>
            </a:r>
            <a:r>
              <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Decision Support(DSS)/OLAP</a:t>
            </a:r>
          </a:p>
        </p:txBody>
      </p:sp>
      <p:sp>
        <p:nvSpPr>
          <p:cNvPr id="10245" name="TextBox 11"/>
          <p:cNvSpPr txBox="1">
            <a:spLocks noChangeArrowheads="1"/>
          </p:cNvSpPr>
          <p:nvPr/>
        </p:nvSpPr>
        <p:spPr bwMode="auto">
          <a:xfrm>
            <a:off x="428625" y="3516313"/>
            <a:ext cx="8286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通常并发请求数较低</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系统会进行大量的数据分析、数据挖掘</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246" name="TextBox 15"/>
          <p:cNvSpPr txBox="1">
            <a:spLocks noChangeArrowheads="1"/>
          </p:cNvSpPr>
          <p:nvPr/>
        </p:nvSpPr>
        <p:spPr bwMode="auto">
          <a:xfrm>
            <a:off x="428625" y="3071813"/>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基本特点</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247" name="TextBox 16"/>
          <p:cNvSpPr txBox="1">
            <a:spLocks noChangeArrowheads="1"/>
          </p:cNvSpPr>
          <p:nvPr/>
        </p:nvSpPr>
        <p:spPr bwMode="auto">
          <a:xfrm>
            <a:off x="428625" y="4686300"/>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应用场景</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248" name="矩形 17"/>
          <p:cNvSpPr>
            <a:spLocks noChangeArrowheads="1"/>
          </p:cNvSpPr>
          <p:nvPr/>
        </p:nvSpPr>
        <p:spPr bwMode="auto">
          <a:xfrm>
            <a:off x="428625" y="5114925"/>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数据库系统针对现有或历史性数据给出预见性的增长趋势或概率，对于管理层提供决策的数据支持。通常此类系统用于气象、金融业或零售行业。</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112882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1000"/>
                                        <p:tgtEl>
                                          <p:spTgt spid="10244"/>
                                        </p:tgtEl>
                                      </p:cBhvr>
                                    </p:animEffect>
                                    <p:anim calcmode="lin" valueType="num">
                                      <p:cBhvr>
                                        <p:cTn id="8" dur="1000" fill="hold"/>
                                        <p:tgtEl>
                                          <p:spTgt spid="10244"/>
                                        </p:tgtEl>
                                        <p:attrNameLst>
                                          <p:attrName>ppt_x</p:attrName>
                                        </p:attrNameLst>
                                      </p:cBhvr>
                                      <p:tavLst>
                                        <p:tav tm="0">
                                          <p:val>
                                            <p:strVal val="#ppt_x"/>
                                          </p:val>
                                        </p:tav>
                                        <p:tav tm="100000">
                                          <p:val>
                                            <p:strVal val="#ppt_x"/>
                                          </p:val>
                                        </p:tav>
                                      </p:tavLst>
                                    </p:anim>
                                    <p:anim calcmode="lin" valueType="num">
                                      <p:cBhvr>
                                        <p:cTn id="9"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246"/>
                                        </p:tgtEl>
                                        <p:attrNameLst>
                                          <p:attrName>style.visibility</p:attrName>
                                        </p:attrNameLst>
                                      </p:cBhvr>
                                      <p:to>
                                        <p:strVal val="visible"/>
                                      </p:to>
                                    </p:set>
                                    <p:animEffect transition="in" filter="fade">
                                      <p:cBhvr>
                                        <p:cTn id="14" dur="1000"/>
                                        <p:tgtEl>
                                          <p:spTgt spid="10246"/>
                                        </p:tgtEl>
                                      </p:cBhvr>
                                    </p:animEffect>
                                    <p:anim calcmode="lin" valueType="num">
                                      <p:cBhvr>
                                        <p:cTn id="15" dur="1000" fill="hold"/>
                                        <p:tgtEl>
                                          <p:spTgt spid="10246"/>
                                        </p:tgtEl>
                                        <p:attrNameLst>
                                          <p:attrName>ppt_x</p:attrName>
                                        </p:attrNameLst>
                                      </p:cBhvr>
                                      <p:tavLst>
                                        <p:tav tm="0">
                                          <p:val>
                                            <p:strVal val="#ppt_x"/>
                                          </p:val>
                                        </p:tav>
                                        <p:tav tm="100000">
                                          <p:val>
                                            <p:strVal val="#ppt_x"/>
                                          </p:val>
                                        </p:tav>
                                      </p:tavLst>
                                    </p:anim>
                                    <p:anim calcmode="lin" valueType="num">
                                      <p:cBhvr>
                                        <p:cTn id="16" dur="1000" fill="hold"/>
                                        <p:tgtEl>
                                          <p:spTgt spid="1024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245"/>
                                        </p:tgtEl>
                                        <p:attrNameLst>
                                          <p:attrName>style.visibility</p:attrName>
                                        </p:attrNameLst>
                                      </p:cBhvr>
                                      <p:to>
                                        <p:strVal val="visible"/>
                                      </p:to>
                                    </p:set>
                                    <p:animEffect transition="in" filter="wipe(left)">
                                      <p:cBhvr>
                                        <p:cTn id="20" dur="500"/>
                                        <p:tgtEl>
                                          <p:spTgt spid="1024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247"/>
                                        </p:tgtEl>
                                        <p:attrNameLst>
                                          <p:attrName>style.visibility</p:attrName>
                                        </p:attrNameLst>
                                      </p:cBhvr>
                                      <p:to>
                                        <p:strVal val="visible"/>
                                      </p:to>
                                    </p:set>
                                    <p:animEffect transition="in" filter="fade">
                                      <p:cBhvr>
                                        <p:cTn id="25" dur="1000"/>
                                        <p:tgtEl>
                                          <p:spTgt spid="10247"/>
                                        </p:tgtEl>
                                      </p:cBhvr>
                                    </p:animEffect>
                                    <p:anim calcmode="lin" valueType="num">
                                      <p:cBhvr>
                                        <p:cTn id="26" dur="1000" fill="hold"/>
                                        <p:tgtEl>
                                          <p:spTgt spid="10247"/>
                                        </p:tgtEl>
                                        <p:attrNameLst>
                                          <p:attrName>ppt_x</p:attrName>
                                        </p:attrNameLst>
                                      </p:cBhvr>
                                      <p:tavLst>
                                        <p:tav tm="0">
                                          <p:val>
                                            <p:strVal val="#ppt_x"/>
                                          </p:val>
                                        </p:tav>
                                        <p:tav tm="100000">
                                          <p:val>
                                            <p:strVal val="#ppt_x"/>
                                          </p:val>
                                        </p:tav>
                                      </p:tavLst>
                                    </p:anim>
                                    <p:anim calcmode="lin" valueType="num">
                                      <p:cBhvr>
                                        <p:cTn id="27" dur="1000" fill="hold"/>
                                        <p:tgtEl>
                                          <p:spTgt spid="1024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0248"/>
                                        </p:tgtEl>
                                        <p:attrNameLst>
                                          <p:attrName>style.visibility</p:attrName>
                                        </p:attrNameLst>
                                      </p:cBhvr>
                                      <p:to>
                                        <p:strVal val="visible"/>
                                      </p:to>
                                    </p:set>
                                    <p:animEffect transition="in" filter="wipe(left)">
                                      <p:cBhvr>
                                        <p:cTn id="31"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P spid="10246" grpId="0"/>
      <p:bldP spid="10247" grpId="0"/>
      <p:bldP spid="102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数据库系统的分类</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11268" name="TextBox 10"/>
          <p:cNvSpPr txBox="1">
            <a:spLocks noChangeArrowheads="1"/>
          </p:cNvSpPr>
          <p:nvPr/>
        </p:nvSpPr>
        <p:spPr bwMode="auto">
          <a:xfrm>
            <a:off x="428625" y="2324100"/>
            <a:ext cx="835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在线交易  </a:t>
            </a:r>
            <a:r>
              <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Online Transaction Processing (OLTP)</a:t>
            </a:r>
          </a:p>
        </p:txBody>
      </p:sp>
      <p:sp>
        <p:nvSpPr>
          <p:cNvPr id="11269" name="TextBox 11"/>
          <p:cNvSpPr txBox="1">
            <a:spLocks noChangeArrowheads="1"/>
          </p:cNvSpPr>
          <p:nvPr/>
        </p:nvSpPr>
        <p:spPr bwMode="auto">
          <a:xfrm>
            <a:off x="428625" y="3516313"/>
            <a:ext cx="8286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时效性要求非常高</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系统会出现瞬时性的大量用户访问，并发请求数非常高</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270" name="TextBox 15"/>
          <p:cNvSpPr txBox="1">
            <a:spLocks noChangeArrowheads="1"/>
          </p:cNvSpPr>
          <p:nvPr/>
        </p:nvSpPr>
        <p:spPr bwMode="auto">
          <a:xfrm>
            <a:off x="428625" y="3071813"/>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基本特点</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271" name="TextBox 16"/>
          <p:cNvSpPr txBox="1">
            <a:spLocks noChangeArrowheads="1"/>
          </p:cNvSpPr>
          <p:nvPr/>
        </p:nvSpPr>
        <p:spPr bwMode="auto">
          <a:xfrm>
            <a:off x="428625" y="4686300"/>
            <a:ext cx="407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应用场景</a:t>
            </a:r>
            <a:endParaRPr lang="en-US" altLang="zh-CN"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272" name="矩形 17"/>
          <p:cNvSpPr>
            <a:spLocks noChangeArrowheads="1"/>
          </p:cNvSpPr>
          <p:nvPr/>
        </p:nvSpPr>
        <p:spPr bwMode="auto">
          <a:xfrm>
            <a:off x="428625" y="5114925"/>
            <a:ext cx="8215313"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数据库系统针对当前交易请求实时处理，通常应用于在线交易网站，在线订票系统、银行和股市的电子交易，零售业的终端</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POS</a:t>
            </a:r>
          </a:p>
        </p:txBody>
      </p:sp>
    </p:spTree>
    <p:extLst>
      <p:ext uri="{BB962C8B-B14F-4D97-AF65-F5344CB8AC3E}">
        <p14:creationId xmlns:p14="http://schemas.microsoft.com/office/powerpoint/2010/main" val="29472634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1000"/>
                                        <p:tgtEl>
                                          <p:spTgt spid="11268"/>
                                        </p:tgtEl>
                                      </p:cBhvr>
                                    </p:animEffect>
                                    <p:anim calcmode="lin" valueType="num">
                                      <p:cBhvr>
                                        <p:cTn id="8" dur="1000" fill="hold"/>
                                        <p:tgtEl>
                                          <p:spTgt spid="11268"/>
                                        </p:tgtEl>
                                        <p:attrNameLst>
                                          <p:attrName>ppt_x</p:attrName>
                                        </p:attrNameLst>
                                      </p:cBhvr>
                                      <p:tavLst>
                                        <p:tav tm="0">
                                          <p:val>
                                            <p:strVal val="#ppt_x"/>
                                          </p:val>
                                        </p:tav>
                                        <p:tav tm="100000">
                                          <p:val>
                                            <p:strVal val="#ppt_x"/>
                                          </p:val>
                                        </p:tav>
                                      </p:tavLst>
                                    </p:anim>
                                    <p:anim calcmode="lin" valueType="num">
                                      <p:cBhvr>
                                        <p:cTn id="9"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70"/>
                                        </p:tgtEl>
                                        <p:attrNameLst>
                                          <p:attrName>style.visibility</p:attrName>
                                        </p:attrNameLst>
                                      </p:cBhvr>
                                      <p:to>
                                        <p:strVal val="visible"/>
                                      </p:to>
                                    </p:set>
                                    <p:animEffect transition="in" filter="fade">
                                      <p:cBhvr>
                                        <p:cTn id="14" dur="1000"/>
                                        <p:tgtEl>
                                          <p:spTgt spid="11270"/>
                                        </p:tgtEl>
                                      </p:cBhvr>
                                    </p:animEffect>
                                    <p:anim calcmode="lin" valueType="num">
                                      <p:cBhvr>
                                        <p:cTn id="15" dur="1000" fill="hold"/>
                                        <p:tgtEl>
                                          <p:spTgt spid="11270"/>
                                        </p:tgtEl>
                                        <p:attrNameLst>
                                          <p:attrName>ppt_x</p:attrName>
                                        </p:attrNameLst>
                                      </p:cBhvr>
                                      <p:tavLst>
                                        <p:tav tm="0">
                                          <p:val>
                                            <p:strVal val="#ppt_x"/>
                                          </p:val>
                                        </p:tav>
                                        <p:tav tm="100000">
                                          <p:val>
                                            <p:strVal val="#ppt_x"/>
                                          </p:val>
                                        </p:tav>
                                      </p:tavLst>
                                    </p:anim>
                                    <p:anim calcmode="lin" valueType="num">
                                      <p:cBhvr>
                                        <p:cTn id="16" dur="1000" fill="hold"/>
                                        <p:tgtEl>
                                          <p:spTgt spid="1127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269"/>
                                        </p:tgtEl>
                                        <p:attrNameLst>
                                          <p:attrName>style.visibility</p:attrName>
                                        </p:attrNameLst>
                                      </p:cBhvr>
                                      <p:to>
                                        <p:strVal val="visible"/>
                                      </p:to>
                                    </p:set>
                                    <p:animEffect transition="in" filter="wipe(left)">
                                      <p:cBhvr>
                                        <p:cTn id="20" dur="500"/>
                                        <p:tgtEl>
                                          <p:spTgt spid="11269"/>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271"/>
                                        </p:tgtEl>
                                        <p:attrNameLst>
                                          <p:attrName>style.visibility</p:attrName>
                                        </p:attrNameLst>
                                      </p:cBhvr>
                                      <p:to>
                                        <p:strVal val="visible"/>
                                      </p:to>
                                    </p:set>
                                    <p:animEffect transition="in" filter="fade">
                                      <p:cBhvr>
                                        <p:cTn id="25" dur="1000"/>
                                        <p:tgtEl>
                                          <p:spTgt spid="11271"/>
                                        </p:tgtEl>
                                      </p:cBhvr>
                                    </p:animEffect>
                                    <p:anim calcmode="lin" valueType="num">
                                      <p:cBhvr>
                                        <p:cTn id="26" dur="1000" fill="hold"/>
                                        <p:tgtEl>
                                          <p:spTgt spid="11271"/>
                                        </p:tgtEl>
                                        <p:attrNameLst>
                                          <p:attrName>ppt_x</p:attrName>
                                        </p:attrNameLst>
                                      </p:cBhvr>
                                      <p:tavLst>
                                        <p:tav tm="0">
                                          <p:val>
                                            <p:strVal val="#ppt_x"/>
                                          </p:val>
                                        </p:tav>
                                        <p:tav tm="100000">
                                          <p:val>
                                            <p:strVal val="#ppt_x"/>
                                          </p:val>
                                        </p:tav>
                                      </p:tavLst>
                                    </p:anim>
                                    <p:anim calcmode="lin" valueType="num">
                                      <p:cBhvr>
                                        <p:cTn id="27" dur="1000" fill="hold"/>
                                        <p:tgtEl>
                                          <p:spTgt spid="11271"/>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1272"/>
                                        </p:tgtEl>
                                        <p:attrNameLst>
                                          <p:attrName>style.visibility</p:attrName>
                                        </p:attrNameLst>
                                      </p:cBhvr>
                                      <p:to>
                                        <p:strVal val="visible"/>
                                      </p:to>
                                    </p:set>
                                    <p:animEffect transition="in" filter="wipe(left)">
                                      <p:cBhvr>
                                        <p:cTn id="31"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p:bldP spid="11270" grpId="0"/>
      <p:bldP spid="11271" grpId="0"/>
      <p:bldP spid="112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数据库管理的历程</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12292" name="TextBox 12"/>
          <p:cNvSpPr txBox="1">
            <a:spLocks noChangeArrowheads="1"/>
          </p:cNvSpPr>
          <p:nvPr/>
        </p:nvSpPr>
        <p:spPr bwMode="auto">
          <a:xfrm>
            <a:off x="428625" y="2286000"/>
            <a:ext cx="828675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200000"/>
              </a:lnSpc>
              <a:buFont typeface="Arial" panose="020B0604020202020204" pitchFamily="34" charset="0"/>
              <a:buChar char="•"/>
            </a:pP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人工管理阶段（</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50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年代中期以前）</a:t>
            </a:r>
            <a:endPar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buFont typeface="Arial" panose="020B0604020202020204" pitchFamily="34" charset="0"/>
              <a:buChar char="•"/>
            </a:pP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文件管理阶段（</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50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年代后期至</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60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年代中期）</a:t>
            </a:r>
            <a:endPar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buFont typeface="Arial" panose="020B0604020202020204" pitchFamily="34" charset="0"/>
              <a:buChar char="•"/>
            </a:pP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数据库系统阶段（</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60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年代后期开始）</a:t>
            </a:r>
            <a:endPar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buFont typeface="Arial" panose="020B0604020202020204" pitchFamily="34" charset="0"/>
              <a:buChar char="•"/>
            </a:pP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数据库集群系统阶段（</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80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年代后期开始）</a:t>
            </a:r>
            <a:endPar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buFont typeface="Arial" panose="020B0604020202020204" pitchFamily="34" charset="0"/>
              <a:buChar char="•"/>
            </a:pP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数据库云计算系统阶段（</a:t>
            </a:r>
            <a:r>
              <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2000</a:t>
            </a:r>
            <a:r>
              <a:rPr lang="zh-CN" altLang="en-US"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年开始）</a:t>
            </a:r>
            <a:endParaRPr lang="en-US" altLang="zh-CN" sz="22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2293" name="图片 18" descr="Untitled (5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40719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1409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500"/>
                                        <p:tgtEl>
                                          <p:spTgt spid="122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2">
                                            <p:txEl>
                                              <p:pRg st="0" end="0"/>
                                            </p:txEl>
                                          </p:spTgt>
                                        </p:tgtEl>
                                        <p:attrNameLst>
                                          <p:attrName>style.visibility</p:attrName>
                                        </p:attrNameLst>
                                      </p:cBhvr>
                                      <p:to>
                                        <p:strVal val="visible"/>
                                      </p:to>
                                    </p:set>
                                    <p:animEffect transition="in" filter="wipe(left)">
                                      <p:cBhvr>
                                        <p:cTn id="11" dur="500"/>
                                        <p:tgtEl>
                                          <p:spTgt spid="12292">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92">
                                            <p:txEl>
                                              <p:pRg st="1" end="1"/>
                                            </p:txEl>
                                          </p:spTgt>
                                        </p:tgtEl>
                                        <p:attrNameLst>
                                          <p:attrName>style.visibility</p:attrName>
                                        </p:attrNameLst>
                                      </p:cBhvr>
                                      <p:to>
                                        <p:strVal val="visible"/>
                                      </p:to>
                                    </p:set>
                                    <p:animEffect transition="in" filter="wipe(left)">
                                      <p:cBhvr>
                                        <p:cTn id="15" dur="500"/>
                                        <p:tgtEl>
                                          <p:spTgt spid="12292">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292">
                                            <p:txEl>
                                              <p:pRg st="2" end="2"/>
                                            </p:txEl>
                                          </p:spTgt>
                                        </p:tgtEl>
                                        <p:attrNameLst>
                                          <p:attrName>style.visibility</p:attrName>
                                        </p:attrNameLst>
                                      </p:cBhvr>
                                      <p:to>
                                        <p:strVal val="visible"/>
                                      </p:to>
                                    </p:set>
                                    <p:animEffect transition="in" filter="wipe(left)">
                                      <p:cBhvr>
                                        <p:cTn id="19" dur="500"/>
                                        <p:tgtEl>
                                          <p:spTgt spid="12292">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292">
                                            <p:txEl>
                                              <p:pRg st="3" end="3"/>
                                            </p:txEl>
                                          </p:spTgt>
                                        </p:tgtEl>
                                        <p:attrNameLst>
                                          <p:attrName>style.visibility</p:attrName>
                                        </p:attrNameLst>
                                      </p:cBhvr>
                                      <p:to>
                                        <p:strVal val="visible"/>
                                      </p:to>
                                    </p:set>
                                    <p:animEffect transition="in" filter="wipe(left)">
                                      <p:cBhvr>
                                        <p:cTn id="23" dur="500"/>
                                        <p:tgtEl>
                                          <p:spTgt spid="12292">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292">
                                            <p:txEl>
                                              <p:pRg st="4" end="4"/>
                                            </p:txEl>
                                          </p:spTgt>
                                        </p:tgtEl>
                                        <p:attrNameLst>
                                          <p:attrName>style.visibility</p:attrName>
                                        </p:attrNameLst>
                                      </p:cBhvr>
                                      <p:to>
                                        <p:strVal val="visible"/>
                                      </p:to>
                                    </p:set>
                                    <p:animEffect transition="in" filter="wipe(left)">
                                      <p:cBhvr>
                                        <p:cTn id="27" dur="500"/>
                                        <p:tgtEl>
                                          <p:spTgt spid="122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3691A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80A0F7-955E-4161-A2F0-BC12847485DC}"/>
              </a:ext>
            </a:extLst>
          </p:cNvPr>
          <p:cNvPicPr>
            <a:picLocks noChangeAspect="1"/>
          </p:cNvPicPr>
          <p:nvPr/>
        </p:nvPicPr>
        <p:blipFill rotWithShape="1">
          <a:blip r:embed="rId2">
            <a:extLst>
              <a:ext uri="{28A0092B-C50C-407E-A947-70E740481C1C}">
                <a14:useLocalDpi xmlns:a14="http://schemas.microsoft.com/office/drawing/2010/main" val="0"/>
              </a:ext>
            </a:extLst>
          </a:blip>
          <a:srcRect r="8285"/>
          <a:stretch/>
        </p:blipFill>
        <p:spPr>
          <a:xfrm>
            <a:off x="4557720" y="3068835"/>
            <a:ext cx="4586280" cy="3343275"/>
          </a:xfrm>
          <a:prstGeom prst="rect">
            <a:avLst/>
          </a:prstGeom>
        </p:spPr>
      </p:pic>
      <p:sp>
        <p:nvSpPr>
          <p:cNvPr id="18434" name="Freeform 21"/>
          <p:cNvSpPr>
            <a:spLocks/>
          </p:cNvSpPr>
          <p:nvPr/>
        </p:nvSpPr>
        <p:spPr bwMode="auto">
          <a:xfrm rot="10800000">
            <a:off x="682625" y="836613"/>
            <a:ext cx="4537075" cy="5113337"/>
          </a:xfrm>
          <a:custGeom>
            <a:avLst/>
            <a:gdLst/>
            <a:ahLst/>
            <a:cxnLst/>
            <a:rect l="0" t="0" r="0" b="0"/>
            <a:pathLst/>
          </a:custGeom>
          <a:solidFill>
            <a:schemeClr val="bg1"/>
          </a:solidFill>
          <a:ln>
            <a:noFill/>
          </a:ln>
          <a:extLst>
            <a:ext uri="{91240B29-F687-4F45-9708-019B960494DF}">
              <a14:hiddenLine xmlns:a14="http://schemas.microsoft.com/office/drawing/2010/main" w="9525" cmpd="sng">
                <a:solidFill>
                  <a:srgbClr val="000000"/>
                </a:solidFill>
                <a:round/>
                <a:headEnd/>
                <a:tailEnd/>
              </a14:hiddenLine>
            </a:ext>
          </a:extLst>
        </p:spPr>
        <p:txBody>
          <a:bodyPr/>
          <a:lstStyle/>
          <a:p>
            <a:endParaRPr lang="zh-CN" altLang="en-US"/>
          </a:p>
        </p:txBody>
      </p:sp>
      <p:sp>
        <p:nvSpPr>
          <p:cNvPr id="18435" name="标题 1"/>
          <p:cNvSpPr>
            <a:spLocks noGrp="1" noChangeArrowheads="1"/>
          </p:cNvSpPr>
          <p:nvPr>
            <p:ph type="title" idx="4294967295"/>
          </p:nvPr>
        </p:nvSpPr>
        <p:spPr>
          <a:xfrm>
            <a:off x="538152" y="105570"/>
            <a:ext cx="7707313" cy="1295400"/>
          </a:xfrm>
        </p:spPr>
        <p:txBody>
          <a:bodyPr/>
          <a:lstStyle/>
          <a:p>
            <a:pPr algn="r" eaLnBrk="1" hangingPunct="1"/>
            <a:r>
              <a:rPr lang="zh-CN" altLang="en-US" dirty="0">
                <a:solidFill>
                  <a:schemeClr val="bg1"/>
                </a:solidFill>
                <a:latin typeface="黑体" panose="02010609060101010101" pitchFamily="49" charset="-122"/>
                <a:ea typeface="黑体" panose="02010609060101010101" pitchFamily="49" charset="-122"/>
              </a:rPr>
              <a:t>理论课学习内容</a:t>
            </a:r>
            <a:r>
              <a:rPr lang="en-US" altLang="zh-CN" dirty="0">
                <a:solidFill>
                  <a:schemeClr val="bg1"/>
                </a:solidFill>
                <a:latin typeface="黑体" panose="02010609060101010101" pitchFamily="49" charset="-122"/>
                <a:ea typeface="黑体" panose="02010609060101010101" pitchFamily="49" charset="-122"/>
              </a:rPr>
              <a:t/>
            </a:r>
            <a:br>
              <a:rPr lang="en-US" altLang="zh-CN" dirty="0">
                <a:solidFill>
                  <a:schemeClr val="bg1"/>
                </a:solidFill>
                <a:latin typeface="黑体" panose="02010609060101010101" pitchFamily="49" charset="-122"/>
                <a:ea typeface="黑体" panose="02010609060101010101" pitchFamily="49" charset="-122"/>
              </a:rPr>
            </a:br>
            <a:r>
              <a:rPr lang="zh-CN" altLang="en-US" sz="2800" dirty="0">
                <a:solidFill>
                  <a:schemeClr val="bg1"/>
                </a:solidFill>
                <a:latin typeface="黑体" panose="02010609060101010101" pitchFamily="49" charset="-122"/>
                <a:ea typeface="黑体" panose="02010609060101010101" pitchFamily="49" charset="-122"/>
              </a:rPr>
              <a:t>学习有关多媒体软件开发的知识</a:t>
            </a:r>
          </a:p>
        </p:txBody>
      </p:sp>
      <p:sp>
        <p:nvSpPr>
          <p:cNvPr id="15364" name="矩形 6"/>
          <p:cNvSpPr>
            <a:spLocks noChangeArrowheads="1"/>
          </p:cNvSpPr>
          <p:nvPr/>
        </p:nvSpPr>
        <p:spPr bwMode="auto">
          <a:xfrm>
            <a:off x="280988" y="1195977"/>
            <a:ext cx="50546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宋体" panose="02010600030101010101" pitchFamily="2" charset="-122"/>
              <a:buAutoNum type="ea1JpnChsDbPeriod"/>
            </a:pPr>
            <a:r>
              <a:rPr lang="zh-CN" altLang="en-US" sz="28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数据库的理论及设计方法</a:t>
            </a:r>
            <a:endParaRPr lang="en-US" altLang="zh-CN" sz="28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数据模型</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数据库关系系统结构</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en-US" altLang="zh-CN" sz="2000" b="1" dirty="0">
                <a:latin typeface="幼圆" panose="02010509060101010101" pitchFamily="49" charset="-122"/>
                <a:ea typeface="幼圆" panose="02010509060101010101" pitchFamily="49" charset="-122"/>
              </a:rPr>
              <a:t>SQL</a:t>
            </a:r>
            <a:r>
              <a:rPr lang="zh-CN" altLang="en-US" sz="2000" b="1" dirty="0">
                <a:latin typeface="幼圆" panose="02010509060101010101" pitchFamily="49" charset="-122"/>
                <a:ea typeface="幼圆" panose="02010509060101010101" pitchFamily="49" charset="-122"/>
              </a:rPr>
              <a:t>语言</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视图与数据库设计</a:t>
            </a:r>
            <a:endParaRPr lang="en-US" altLang="zh-CN" sz="2000" b="1" dirty="0">
              <a:latin typeface="幼圆" panose="02010509060101010101" pitchFamily="49" charset="-122"/>
              <a:ea typeface="幼圆" panose="02010509060101010101" pitchFamily="49" charset="-122"/>
            </a:endParaRPr>
          </a:p>
          <a:p>
            <a:pPr eaLnBrk="1" hangingPunct="1">
              <a:lnSpc>
                <a:spcPct val="150000"/>
              </a:lnSpc>
              <a:spcBef>
                <a:spcPct val="0"/>
              </a:spcBef>
              <a:buFontTx/>
              <a:buAutoNum type="ea1JpnChsDbPeriod"/>
            </a:pPr>
            <a:r>
              <a:rPr lang="zh-CN" altLang="en-US" sz="28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软件工程的思想与方法</a:t>
            </a:r>
            <a:endParaRPr lang="en-US" altLang="zh-CN" sz="28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软件开发模型</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软件工程方法</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软件项目的需求分析</a:t>
            </a:r>
            <a:endParaRPr lang="en-US" altLang="zh-CN" sz="2000" b="1" dirty="0">
              <a:latin typeface="幼圆" panose="02010509060101010101" pitchFamily="49" charset="-122"/>
              <a:ea typeface="幼圆" panose="02010509060101010101" pitchFamily="49" charset="-122"/>
            </a:endParaRPr>
          </a:p>
          <a:p>
            <a:pPr marL="914400" lvl="1" indent="-457200" eaLnBrk="1" hangingPunct="1">
              <a:lnSpc>
                <a:spcPct val="150000"/>
              </a:lnSpc>
              <a:spcBef>
                <a:spcPct val="0"/>
              </a:spcBef>
              <a:buFont typeface="+mj-lt"/>
              <a:buAutoNum type="arabicPeriod"/>
            </a:pPr>
            <a:r>
              <a:rPr lang="zh-CN" altLang="en-US" sz="2000" b="1" dirty="0">
                <a:latin typeface="幼圆" panose="02010509060101010101" pitchFamily="49" charset="-122"/>
                <a:ea typeface="幼圆" panose="02010509060101010101" pitchFamily="49" charset="-122"/>
              </a:rPr>
              <a:t>软件项目的概要设计</a:t>
            </a:r>
            <a:endParaRPr lang="en-US" altLang="zh-CN" sz="2000" b="1"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3" name="Rectangle 3">
            <a:extLst>
              <a:ext uri="{FF2B5EF4-FFF2-40B4-BE49-F238E27FC236}">
                <a16:creationId xmlns:a16="http://schemas.microsoft.com/office/drawing/2014/main" id="{B3AD7E12-D8F7-48B5-A969-9148961C1DBE}"/>
              </a:ext>
            </a:extLst>
          </p:cNvPr>
          <p:cNvSpPr>
            <a:spLocks noGrp="1" noChangeArrowheads="1"/>
          </p:cNvSpPr>
          <p:nvPr>
            <p:ph type="body" idx="1"/>
          </p:nvPr>
        </p:nvSpPr>
        <p:spPr>
          <a:xfrm>
            <a:off x="322052" y="1637087"/>
            <a:ext cx="8317189" cy="5177464"/>
          </a:xfrm>
        </p:spPr>
        <p:txBody>
          <a:bodyPr/>
          <a:lstStyle/>
          <a:p>
            <a:pPr algn="just" eaLnBrk="1" hangingPunct="1">
              <a:lnSpc>
                <a:spcPct val="120000"/>
              </a:lnSpc>
              <a:buFontTx/>
              <a:buNone/>
            </a:pPr>
            <a:r>
              <a:rPr lang="zh-CN" altLang="en-US" sz="2000" dirty="0"/>
              <a:t>            </a:t>
            </a:r>
            <a:r>
              <a:rPr lang="en-US" altLang="zh-CN" sz="2400" dirty="0"/>
              <a:t>20</a:t>
            </a:r>
            <a:r>
              <a:rPr lang="zh-CN" altLang="en-US" sz="2400" dirty="0"/>
              <a:t>世纪</a:t>
            </a:r>
            <a:r>
              <a:rPr lang="en-US" altLang="zh-CN" sz="2400" dirty="0"/>
              <a:t>50</a:t>
            </a:r>
            <a:r>
              <a:rPr lang="zh-CN" altLang="en-US" sz="2400" dirty="0"/>
              <a:t>年代中期以前，计算机主要用于科学计算。在硬件方面，计算机的运算速度低、内存容量小、外存还没有磁盘等直接存取的存储设备；在软件方面，没有操作系统，没有管理数据的软件。该时期数据管理的特点是：</a:t>
            </a:r>
          </a:p>
          <a:p>
            <a:pPr algn="just" eaLnBrk="1" hangingPunct="1">
              <a:lnSpc>
                <a:spcPct val="120000"/>
              </a:lnSpc>
              <a:buFontTx/>
              <a:buNone/>
            </a:pPr>
            <a:r>
              <a:rPr lang="zh-CN" altLang="en-US" sz="2400" b="1" dirty="0"/>
              <a:t>           </a:t>
            </a:r>
            <a:r>
              <a:rPr lang="en-US" altLang="zh-CN" sz="2400" b="1" dirty="0"/>
              <a:t>(1)</a:t>
            </a:r>
            <a:r>
              <a:rPr lang="zh-CN" altLang="en-US" sz="2400" b="1" dirty="0"/>
              <a:t>数据不保存</a:t>
            </a:r>
            <a:r>
              <a:rPr lang="zh-CN" altLang="en-US" sz="2400" dirty="0"/>
              <a:t>。</a:t>
            </a:r>
          </a:p>
          <a:p>
            <a:pPr algn="just" eaLnBrk="1" hangingPunct="1">
              <a:lnSpc>
                <a:spcPct val="120000"/>
              </a:lnSpc>
              <a:buFontTx/>
              <a:buNone/>
            </a:pPr>
            <a:r>
              <a:rPr lang="zh-CN" altLang="en-US" sz="2400" dirty="0"/>
              <a:t>           </a:t>
            </a:r>
            <a:r>
              <a:rPr lang="en-US" altLang="zh-CN" sz="2400" b="1" dirty="0"/>
              <a:t>(2)</a:t>
            </a:r>
            <a:r>
              <a:rPr lang="zh-CN" altLang="en-US" sz="2400" b="1" dirty="0"/>
              <a:t>应用程序管理数据。</a:t>
            </a:r>
            <a:r>
              <a:rPr lang="zh-CN" altLang="en-US" sz="2400" dirty="0"/>
              <a:t>没有管理数据的软件系统，应用程序中不仅要管理数据的逻辑结构，还要设计其物理结构、存取方法、输入输出方法等。</a:t>
            </a:r>
          </a:p>
          <a:p>
            <a:pPr algn="just" eaLnBrk="1" hangingPunct="1">
              <a:lnSpc>
                <a:spcPct val="120000"/>
              </a:lnSpc>
              <a:buFontTx/>
              <a:buNone/>
            </a:pPr>
            <a:r>
              <a:rPr lang="en-US" altLang="zh-CN" sz="2400" b="1" dirty="0"/>
              <a:t>	    </a:t>
            </a:r>
            <a:r>
              <a:rPr lang="zh-CN" altLang="en-US" sz="2400" b="1" dirty="0"/>
              <a:t> </a:t>
            </a:r>
            <a:r>
              <a:rPr lang="en-US" altLang="zh-CN" sz="2400" b="1" dirty="0"/>
              <a:t>(3)</a:t>
            </a:r>
            <a:r>
              <a:rPr lang="zh-CN" altLang="en-US" sz="2400" b="1" dirty="0"/>
              <a:t>数据不具有独立性。</a:t>
            </a:r>
            <a:r>
              <a:rPr lang="zh-CN" altLang="en-US" sz="2400" dirty="0"/>
              <a:t>当数据的逻辑结构或物理结构发生变化时，应用程序中存取数据的子程序就需随之改变，即数据和程序不具有独立性。</a:t>
            </a:r>
          </a:p>
        </p:txBody>
      </p:sp>
      <p:sp>
        <p:nvSpPr>
          <p:cNvPr id="3" name="Rectangle 3">
            <a:extLst>
              <a:ext uri="{FF2B5EF4-FFF2-40B4-BE49-F238E27FC236}">
                <a16:creationId xmlns:a16="http://schemas.microsoft.com/office/drawing/2014/main" id="{D2DE412A-8B55-41E0-AB65-A3938070ACB9}"/>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4" name="标题 1">
            <a:extLst>
              <a:ext uri="{FF2B5EF4-FFF2-40B4-BE49-F238E27FC236}">
                <a16:creationId xmlns:a16="http://schemas.microsoft.com/office/drawing/2014/main" id="{708616DF-5DDE-4F80-AA1A-BE31F037B3E5}"/>
              </a:ext>
            </a:extLst>
          </p:cNvPr>
          <p:cNvSpPr>
            <a:spLocks noGrp="1"/>
          </p:cNvSpPr>
          <p:nvPr>
            <p:ph type="title"/>
          </p:nvPr>
        </p:nvSpPr>
        <p:spPr>
          <a:xfrm>
            <a:off x="409642" y="1065583"/>
            <a:ext cx="8229600" cy="571504"/>
          </a:xfrm>
        </p:spPr>
        <p:txBody>
          <a:bodyPr rtlCol="0">
            <a:normAutofit/>
          </a:bodyPr>
          <a:lstStyle/>
          <a:p>
            <a:pPr algn="l" fontAlgn="auto">
              <a:spcBef>
                <a:spcPts val="0"/>
              </a:spcBef>
              <a:spcAft>
                <a:spcPts val="0"/>
              </a:spcAft>
              <a:defRPr/>
            </a:pPr>
            <a:r>
              <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一、人工管理阶段</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a:t>
            </a:r>
            <a:r>
              <a:rPr lang="en-US" altLang="zh-CN"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50</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年代中期以前）</a:t>
            </a:r>
            <a:endPar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endParaRPr>
          </a:p>
        </p:txBody>
      </p:sp>
    </p:spTree>
    <p:extLst>
      <p:ext uri="{BB962C8B-B14F-4D97-AF65-F5344CB8AC3E}">
        <p14:creationId xmlns:p14="http://schemas.microsoft.com/office/powerpoint/2010/main" val="836830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strips(downRight)">
                                      <p:cBhvr>
                                        <p:cTn id="7" dur="500"/>
                                        <p:tgtEl>
                                          <p:spTgt spid="215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strips(downRight)">
                                      <p:cBhvr>
                                        <p:cTn id="12" dur="500"/>
                                        <p:tgtEl>
                                          <p:spTgt spid="215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5043">
                                            <p:txEl>
                                              <p:pRg st="2" end="2"/>
                                            </p:txEl>
                                          </p:spTgt>
                                        </p:tgtEl>
                                        <p:attrNameLst>
                                          <p:attrName>style.visibility</p:attrName>
                                        </p:attrNameLst>
                                      </p:cBhvr>
                                      <p:to>
                                        <p:strVal val="visible"/>
                                      </p:to>
                                    </p:set>
                                    <p:animEffect transition="in" filter="strips(downRight)">
                                      <p:cBhvr>
                                        <p:cTn id="17" dur="500"/>
                                        <p:tgtEl>
                                          <p:spTgt spid="2150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5043">
                                            <p:txEl>
                                              <p:pRg st="3" end="3"/>
                                            </p:txEl>
                                          </p:spTgt>
                                        </p:tgtEl>
                                        <p:attrNameLst>
                                          <p:attrName>style.visibility</p:attrName>
                                        </p:attrNameLst>
                                      </p:cBhvr>
                                      <p:to>
                                        <p:strVal val="visible"/>
                                      </p:to>
                                    </p:set>
                                    <p:animEffect transition="in" filter="strips(downRight)">
                                      <p:cBhvr>
                                        <p:cTn id="22" dur="500"/>
                                        <p:tgtEl>
                                          <p:spTgt spid="215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6067" name="Rectangle 3">
            <a:extLst>
              <a:ext uri="{FF2B5EF4-FFF2-40B4-BE49-F238E27FC236}">
                <a16:creationId xmlns:a16="http://schemas.microsoft.com/office/drawing/2014/main" id="{079AA254-54DE-448C-86CA-3C8F7BEFE29E}"/>
              </a:ext>
            </a:extLst>
          </p:cNvPr>
          <p:cNvSpPr>
            <a:spLocks noGrp="1" noChangeArrowheads="1"/>
          </p:cNvSpPr>
          <p:nvPr>
            <p:ph type="body" idx="1"/>
          </p:nvPr>
        </p:nvSpPr>
        <p:spPr>
          <a:xfrm>
            <a:off x="228600" y="835812"/>
            <a:ext cx="8458200" cy="5336388"/>
          </a:xfrm>
        </p:spPr>
        <p:txBody>
          <a:bodyPr/>
          <a:lstStyle/>
          <a:p>
            <a:pPr algn="just" eaLnBrk="1" hangingPunct="1">
              <a:lnSpc>
                <a:spcPct val="120000"/>
              </a:lnSpc>
              <a:buFontTx/>
              <a:buNone/>
            </a:pPr>
            <a:r>
              <a:rPr lang="en-US" altLang="zh-CN" dirty="0"/>
              <a:t>           </a:t>
            </a:r>
            <a:r>
              <a:rPr lang="en-US" altLang="zh-CN" sz="2400" dirty="0"/>
              <a:t> </a:t>
            </a:r>
            <a:r>
              <a:rPr lang="en-US" altLang="zh-CN" sz="2400" b="1" dirty="0"/>
              <a:t>(4)</a:t>
            </a:r>
            <a:r>
              <a:rPr lang="zh-CN" altLang="en-US" sz="2400" b="1" dirty="0"/>
              <a:t>数据不共享。</a:t>
            </a:r>
            <a:r>
              <a:rPr lang="zh-CN" altLang="en-US" sz="2400" dirty="0"/>
              <a:t>数据是面向应用的，一组数据只对应于一个应用程序。即使两个应用程序都涉及到了某些相同数据，也必须各自定义，无法相互利用。不仅在程序之间有大量重复数据，还易产生数据的不一致性。</a:t>
            </a:r>
          </a:p>
        </p:txBody>
      </p:sp>
      <p:graphicFrame>
        <p:nvGraphicFramePr>
          <p:cNvPr id="216068" name="Object 4">
            <a:extLst>
              <a:ext uri="{FF2B5EF4-FFF2-40B4-BE49-F238E27FC236}">
                <a16:creationId xmlns:a16="http://schemas.microsoft.com/office/drawing/2014/main" id="{3A36908F-DB55-49E0-9833-E8CB44CCD3BE}"/>
              </a:ext>
            </a:extLst>
          </p:cNvPr>
          <p:cNvGraphicFramePr>
            <a:graphicFrameLocks noChangeAspect="1"/>
          </p:cNvGraphicFramePr>
          <p:nvPr>
            <p:extLst>
              <p:ext uri="{D42A27DB-BD31-4B8C-83A1-F6EECF244321}">
                <p14:modId xmlns:p14="http://schemas.microsoft.com/office/powerpoint/2010/main" val="3309434077"/>
              </p:ext>
            </p:extLst>
          </p:nvPr>
        </p:nvGraphicFramePr>
        <p:xfrm>
          <a:off x="772917" y="2974237"/>
          <a:ext cx="4891688" cy="3331459"/>
        </p:xfrm>
        <a:graphic>
          <a:graphicData uri="http://schemas.openxmlformats.org/presentationml/2006/ole">
            <mc:AlternateContent xmlns:mc="http://schemas.openxmlformats.org/markup-compatibility/2006">
              <mc:Choice xmlns:v="urn:schemas-microsoft-com:vml" Requires="v">
                <p:oleObj spid="_x0000_s51222" name="VISIO" r:id="rId4" imgW="2153160" imgH="1361160" progId="Visio.Drawing.4">
                  <p:embed/>
                </p:oleObj>
              </mc:Choice>
              <mc:Fallback>
                <p:oleObj name="VISIO" r:id="rId4" imgW="2153160" imgH="1361160" progId="Visio.Drawing.4">
                  <p:embed/>
                  <p:pic>
                    <p:nvPicPr>
                      <p:cNvPr id="216068" name="Object 4">
                        <a:extLst>
                          <a:ext uri="{FF2B5EF4-FFF2-40B4-BE49-F238E27FC236}">
                            <a16:creationId xmlns:a16="http://schemas.microsoft.com/office/drawing/2014/main" id="{3A36908F-DB55-49E0-9833-E8CB44CCD3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917" y="2974237"/>
                        <a:ext cx="4891688" cy="3331459"/>
                      </a:xfrm>
                      <a:prstGeom prst="rect">
                        <a:avLst/>
                      </a:prstGeom>
                      <a:noFill/>
                      <a:ln>
                        <a:noFill/>
                      </a:ln>
                      <a:effectLst/>
                    </p:spPr>
                  </p:pic>
                </p:oleObj>
              </mc:Fallback>
            </mc:AlternateContent>
          </a:graphicData>
        </a:graphic>
      </p:graphicFrame>
      <p:sp>
        <p:nvSpPr>
          <p:cNvPr id="216069" name="Text Box 5">
            <a:extLst>
              <a:ext uri="{FF2B5EF4-FFF2-40B4-BE49-F238E27FC236}">
                <a16:creationId xmlns:a16="http://schemas.microsoft.com/office/drawing/2014/main" id="{2956437E-4032-4C5F-9519-8A6879FE353B}"/>
              </a:ext>
            </a:extLst>
          </p:cNvPr>
          <p:cNvSpPr txBox="1">
            <a:spLocks noChangeArrowheads="1"/>
          </p:cNvSpPr>
          <p:nvPr/>
        </p:nvSpPr>
        <p:spPr bwMode="auto">
          <a:xfrm>
            <a:off x="1618647" y="6305696"/>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dirty="0"/>
              <a:t>人工管理阶段数据与程序的关系 </a:t>
            </a:r>
          </a:p>
        </p:txBody>
      </p:sp>
      <p:sp>
        <p:nvSpPr>
          <p:cNvPr id="5" name="Rectangle 3">
            <a:extLst>
              <a:ext uri="{FF2B5EF4-FFF2-40B4-BE49-F238E27FC236}">
                <a16:creationId xmlns:a16="http://schemas.microsoft.com/office/drawing/2014/main" id="{CF7ACB6B-F27D-40B3-B59C-60593B1053DD}"/>
              </a:ext>
            </a:extLst>
          </p:cNvPr>
          <p:cNvSpPr txBox="1">
            <a:spLocks/>
          </p:cNvSpPr>
          <p:nvPr>
            <p:custDataLst>
              <p:tags r:id="rId2"/>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pic>
        <p:nvPicPr>
          <p:cNvPr id="6" name="图片 5">
            <a:extLst>
              <a:ext uri="{FF2B5EF4-FFF2-40B4-BE49-F238E27FC236}">
                <a16:creationId xmlns:a16="http://schemas.microsoft.com/office/drawing/2014/main" id="{9F8A94D6-DAF0-46DB-9135-1B0B95B91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9300" y="3892462"/>
            <a:ext cx="3213988" cy="2413234"/>
          </a:xfrm>
          <a:prstGeom prst="rect">
            <a:avLst/>
          </a:prstGeom>
        </p:spPr>
      </p:pic>
    </p:spTree>
    <p:extLst>
      <p:ext uri="{BB962C8B-B14F-4D97-AF65-F5344CB8AC3E}">
        <p14:creationId xmlns:p14="http://schemas.microsoft.com/office/powerpoint/2010/main" val="39391035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Effect transition="in" filter="strips(downRight)">
                                      <p:cBhvr>
                                        <p:cTn id="7" dur="500"/>
                                        <p:tgtEl>
                                          <p:spTgt spid="216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16068"/>
                                        </p:tgtEl>
                                        <p:attrNameLst>
                                          <p:attrName>style.visibility</p:attrName>
                                        </p:attrNameLst>
                                      </p:cBhvr>
                                      <p:to>
                                        <p:strVal val="visible"/>
                                      </p:to>
                                    </p:set>
                                  </p:childTnLst>
                                </p:cTn>
                              </p:par>
                            </p:childTnLst>
                          </p:cTn>
                        </p:par>
                        <p:par>
                          <p:cTn id="12" fill="hold" nodeType="withGroup">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216069"/>
                                        </p:tgtEl>
                                        <p:attrNameLst>
                                          <p:attrName>style.visibility</p:attrName>
                                        </p:attrNameLst>
                                      </p:cBhvr>
                                      <p:to>
                                        <p:strVal val="visible"/>
                                      </p:to>
                                    </p:se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autoUpdateAnimBg="0"/>
      <p:bldP spid="21606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E9B6F59-E8B3-4A6C-9E00-94AC25130369}"/>
              </a:ext>
            </a:extLst>
          </p:cNvPr>
          <p:cNvPicPr>
            <a:picLocks noChangeAspect="1"/>
          </p:cNvPicPr>
          <p:nvPr/>
        </p:nvPicPr>
        <p:blipFill>
          <a:blip r:embed="rId4"/>
          <a:stretch>
            <a:fillRect/>
          </a:stretch>
        </p:blipFill>
        <p:spPr>
          <a:xfrm>
            <a:off x="5366539" y="4428927"/>
            <a:ext cx="3554458" cy="2325886"/>
          </a:xfrm>
          <a:prstGeom prst="rect">
            <a:avLst/>
          </a:prstGeom>
        </p:spPr>
      </p:pic>
      <p:sp>
        <p:nvSpPr>
          <p:cNvPr id="219139" name="Rectangle 3">
            <a:extLst>
              <a:ext uri="{FF2B5EF4-FFF2-40B4-BE49-F238E27FC236}">
                <a16:creationId xmlns:a16="http://schemas.microsoft.com/office/drawing/2014/main" id="{3FDDF1B5-EB99-490C-8858-D07FC95D27F5}"/>
              </a:ext>
            </a:extLst>
          </p:cNvPr>
          <p:cNvSpPr>
            <a:spLocks noGrp="1" noChangeArrowheads="1"/>
          </p:cNvSpPr>
          <p:nvPr>
            <p:ph type="body" idx="1"/>
          </p:nvPr>
        </p:nvSpPr>
        <p:spPr>
          <a:xfrm>
            <a:off x="301227" y="1483800"/>
            <a:ext cx="8484338" cy="2667000"/>
          </a:xfrm>
        </p:spPr>
        <p:txBody>
          <a:bodyPr/>
          <a:lstStyle/>
          <a:p>
            <a:pPr algn="just" eaLnBrk="1" hangingPunct="1">
              <a:lnSpc>
                <a:spcPct val="120000"/>
              </a:lnSpc>
              <a:buFontTx/>
              <a:buNone/>
            </a:pPr>
            <a:r>
              <a:rPr lang="zh-CN" altLang="en-US" sz="2400" dirty="0"/>
              <a:t>            从</a:t>
            </a:r>
            <a:r>
              <a:rPr lang="en-US" altLang="zh-CN" sz="2400" dirty="0"/>
              <a:t>20</a:t>
            </a:r>
            <a:r>
              <a:rPr lang="zh-CN" altLang="en-US" sz="2400" dirty="0"/>
              <a:t>世纪</a:t>
            </a:r>
            <a:r>
              <a:rPr lang="en-US" altLang="zh-CN" sz="2400" dirty="0"/>
              <a:t>50</a:t>
            </a:r>
            <a:r>
              <a:rPr lang="zh-CN" altLang="en-US" sz="2400" dirty="0"/>
              <a:t>年代后期到</a:t>
            </a:r>
            <a:r>
              <a:rPr lang="en-US" altLang="zh-CN" sz="2400" dirty="0"/>
              <a:t>60</a:t>
            </a:r>
            <a:r>
              <a:rPr lang="zh-CN" altLang="en-US" sz="2400" dirty="0"/>
              <a:t>年代中期，计算机的软硬件都有了很大发展：有了磁盘、磁鼓等直接存取存储设备；有了操作系统，和专门管理数据的文件系统。处理方式上不仅有了文件批处理，而且能够联机实时处理。</a:t>
            </a:r>
          </a:p>
        </p:txBody>
      </p:sp>
      <p:sp>
        <p:nvSpPr>
          <p:cNvPr id="3" name="Text Box 6">
            <a:extLst>
              <a:ext uri="{FF2B5EF4-FFF2-40B4-BE49-F238E27FC236}">
                <a16:creationId xmlns:a16="http://schemas.microsoft.com/office/drawing/2014/main" id="{C3F1ADC5-D6A5-497E-A6CE-F97633F06C6C}"/>
              </a:ext>
            </a:extLst>
          </p:cNvPr>
          <p:cNvSpPr txBox="1">
            <a:spLocks noChangeArrowheads="1"/>
          </p:cNvSpPr>
          <p:nvPr/>
        </p:nvSpPr>
        <p:spPr bwMode="auto">
          <a:xfrm>
            <a:off x="1546614" y="6293326"/>
            <a:ext cx="396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000" b="1" dirty="0"/>
              <a:t>文件系统阶段数据与程序的关系</a:t>
            </a:r>
          </a:p>
        </p:txBody>
      </p:sp>
      <p:graphicFrame>
        <p:nvGraphicFramePr>
          <p:cNvPr id="4" name="Object 4">
            <a:extLst>
              <a:ext uri="{FF2B5EF4-FFF2-40B4-BE49-F238E27FC236}">
                <a16:creationId xmlns:a16="http://schemas.microsoft.com/office/drawing/2014/main" id="{7E59647B-DE24-472E-A0D8-38EE9455333C}"/>
              </a:ext>
            </a:extLst>
          </p:cNvPr>
          <p:cNvGraphicFramePr>
            <a:graphicFrameLocks noChangeAspect="1"/>
          </p:cNvGraphicFramePr>
          <p:nvPr>
            <p:extLst>
              <p:ext uri="{D42A27DB-BD31-4B8C-83A1-F6EECF244321}">
                <p14:modId xmlns:p14="http://schemas.microsoft.com/office/powerpoint/2010/main" val="968158668"/>
              </p:ext>
            </p:extLst>
          </p:nvPr>
        </p:nvGraphicFramePr>
        <p:xfrm>
          <a:off x="820630" y="3277512"/>
          <a:ext cx="5414367" cy="3015814"/>
        </p:xfrm>
        <a:graphic>
          <a:graphicData uri="http://schemas.openxmlformats.org/presentationml/2006/ole">
            <mc:AlternateContent xmlns:mc="http://schemas.openxmlformats.org/markup-compatibility/2006">
              <mc:Choice xmlns:v="urn:schemas-microsoft-com:vml" Requires="v">
                <p:oleObj spid="_x0000_s52247" name="Visio" r:id="rId5" imgW="2441160" imgH="1361160" progId="Visio.Drawing.11">
                  <p:embed/>
                </p:oleObj>
              </mc:Choice>
              <mc:Fallback>
                <p:oleObj name="Visio" r:id="rId5" imgW="2441160" imgH="1361160" progId="Visio.Drawing.11">
                  <p:embed/>
                  <p:pic>
                    <p:nvPicPr>
                      <p:cNvPr id="4" name="Object 4">
                        <a:extLst>
                          <a:ext uri="{FF2B5EF4-FFF2-40B4-BE49-F238E27FC236}">
                            <a16:creationId xmlns:a16="http://schemas.microsoft.com/office/drawing/2014/main" id="{7E59647B-DE24-472E-A0D8-38EE945533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630" y="3277512"/>
                        <a:ext cx="5414367" cy="3015814"/>
                      </a:xfrm>
                      <a:prstGeom prst="rect">
                        <a:avLst/>
                      </a:prstGeom>
                      <a:noFill/>
                      <a:ln>
                        <a:noFill/>
                      </a:ln>
                      <a:effectLst/>
                    </p:spPr>
                  </p:pic>
                </p:oleObj>
              </mc:Fallback>
            </mc:AlternateContent>
          </a:graphicData>
        </a:graphic>
      </p:graphicFrame>
      <p:sp>
        <p:nvSpPr>
          <p:cNvPr id="5" name="Rectangle 3">
            <a:extLst>
              <a:ext uri="{FF2B5EF4-FFF2-40B4-BE49-F238E27FC236}">
                <a16:creationId xmlns:a16="http://schemas.microsoft.com/office/drawing/2014/main" id="{99013FDD-5C6E-4F61-9B60-98462F1B503A}"/>
              </a:ext>
            </a:extLst>
          </p:cNvPr>
          <p:cNvSpPr txBox="1">
            <a:spLocks/>
          </p:cNvSpPr>
          <p:nvPr>
            <p:custDataLst>
              <p:tags r:id="rId2"/>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8" name="标题 1">
            <a:extLst>
              <a:ext uri="{FF2B5EF4-FFF2-40B4-BE49-F238E27FC236}">
                <a16:creationId xmlns:a16="http://schemas.microsoft.com/office/drawing/2014/main" id="{234C4DF4-B06F-4419-AC9D-9CE4DC683549}"/>
              </a:ext>
            </a:extLst>
          </p:cNvPr>
          <p:cNvSpPr>
            <a:spLocks noGrp="1"/>
          </p:cNvSpPr>
          <p:nvPr>
            <p:ph type="title"/>
          </p:nvPr>
        </p:nvSpPr>
        <p:spPr>
          <a:xfrm>
            <a:off x="428596" y="903515"/>
            <a:ext cx="8229600" cy="571504"/>
          </a:xfrm>
        </p:spPr>
        <p:txBody>
          <a:bodyPr rtlCol="0">
            <a:normAutofit/>
          </a:bodyPr>
          <a:lstStyle/>
          <a:p>
            <a:pPr algn="l" fontAlgn="auto">
              <a:spcBef>
                <a:spcPts val="0"/>
              </a:spcBef>
              <a:spcAft>
                <a:spcPts val="0"/>
              </a:spcAft>
              <a:defRPr/>
            </a:pPr>
            <a:r>
              <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二、文件系统阶段</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a:t>
            </a:r>
            <a:r>
              <a:rPr lang="en-US" altLang="zh-CN"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50</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年代后期至</a:t>
            </a:r>
            <a:r>
              <a:rPr lang="en-US" altLang="zh-CN"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60</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年代中期）</a:t>
            </a:r>
            <a:endPar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endParaRPr>
          </a:p>
        </p:txBody>
      </p:sp>
    </p:spTree>
    <p:extLst>
      <p:ext uri="{BB962C8B-B14F-4D97-AF65-F5344CB8AC3E}">
        <p14:creationId xmlns:p14="http://schemas.microsoft.com/office/powerpoint/2010/main" val="32285961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strips(downRight)">
                                      <p:cBhvr>
                                        <p:cTn id="7" dur="500"/>
                                        <p:tgtEl>
                                          <p:spTgt spid="219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par>
                          <p:cTn id="12" fill="hold" nodeType="withGroup">
                            <p:stCondLst>
                              <p:cond delay="500"/>
                            </p:stCondLst>
                            <p:childTnLst>
                              <p:par>
                                <p:cTn id="13" presetID="1" presetClass="entr" presetSubtype="0" fill="hold" nodeType="after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P spid="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9" name="Rectangle 3">
            <a:extLst>
              <a:ext uri="{FF2B5EF4-FFF2-40B4-BE49-F238E27FC236}">
                <a16:creationId xmlns:a16="http://schemas.microsoft.com/office/drawing/2014/main" id="{8813C49C-6E91-430D-89BF-A64A7FAFC1E3}"/>
              </a:ext>
            </a:extLst>
          </p:cNvPr>
          <p:cNvSpPr>
            <a:spLocks noGrp="1" noChangeArrowheads="1"/>
          </p:cNvSpPr>
          <p:nvPr>
            <p:ph type="body" idx="1"/>
          </p:nvPr>
        </p:nvSpPr>
        <p:spPr>
          <a:xfrm>
            <a:off x="322053" y="835812"/>
            <a:ext cx="8186738" cy="5643563"/>
          </a:xfrm>
        </p:spPr>
        <p:txBody>
          <a:bodyPr/>
          <a:lstStyle/>
          <a:p>
            <a:pPr marL="179388" algn="just" eaLnBrk="1" hangingPunct="1">
              <a:lnSpc>
                <a:spcPct val="110000"/>
              </a:lnSpc>
              <a:spcBef>
                <a:spcPts val="500"/>
              </a:spcBef>
              <a:buFontTx/>
              <a:buNone/>
            </a:pPr>
            <a:r>
              <a:rPr lang="zh-CN" altLang="en-US" sz="2400" dirty="0"/>
              <a:t>文件系统管理阶段有以下几个</a:t>
            </a:r>
            <a:r>
              <a:rPr lang="zh-CN" altLang="en-US" sz="2400" b="1" dirty="0"/>
              <a:t>特点</a:t>
            </a:r>
            <a:r>
              <a:rPr lang="zh-CN" altLang="en-US" sz="2400" dirty="0"/>
              <a:t>：</a:t>
            </a:r>
          </a:p>
          <a:p>
            <a:pPr marL="179388" algn="just" eaLnBrk="1" hangingPunct="1">
              <a:lnSpc>
                <a:spcPct val="110000"/>
              </a:lnSpc>
              <a:spcBef>
                <a:spcPts val="500"/>
              </a:spcBef>
              <a:buFontTx/>
              <a:buNone/>
            </a:pPr>
            <a:r>
              <a:rPr lang="zh-CN" altLang="en-US" sz="2400" dirty="0"/>
              <a:t>            </a:t>
            </a:r>
            <a:r>
              <a:rPr lang="en-US" altLang="zh-CN" sz="2400" b="1" dirty="0"/>
              <a:t>(1)</a:t>
            </a:r>
            <a:r>
              <a:rPr lang="zh-CN" altLang="en-US" sz="2400" b="1" dirty="0"/>
              <a:t>数据可以长期保存。</a:t>
            </a:r>
            <a:r>
              <a:rPr lang="zh-CN" altLang="en-US" sz="2400" dirty="0"/>
              <a:t>数据存放在文件中，文件可长期保存在外存。</a:t>
            </a:r>
            <a:endParaRPr lang="en-US" altLang="zh-CN" sz="2400" dirty="0"/>
          </a:p>
          <a:p>
            <a:pPr marL="179388" algn="just" eaLnBrk="1" hangingPunct="1">
              <a:lnSpc>
                <a:spcPct val="110000"/>
              </a:lnSpc>
              <a:spcBef>
                <a:spcPts val="500"/>
              </a:spcBef>
              <a:buFontTx/>
              <a:buNone/>
            </a:pPr>
            <a:r>
              <a:rPr lang="en-US" altLang="zh-CN" sz="2400" b="1" dirty="0"/>
              <a:t>            (2)</a:t>
            </a:r>
            <a:r>
              <a:rPr lang="zh-CN" altLang="en-US" sz="2400" b="1" dirty="0"/>
              <a:t>由文件系统管理数据。</a:t>
            </a:r>
            <a:r>
              <a:rPr lang="zh-CN" altLang="en-US" sz="2400" dirty="0"/>
              <a:t>文件系统把数据组织成独立的数据文件，利用</a:t>
            </a:r>
            <a:r>
              <a:rPr lang="zh-CN" altLang="en-US" sz="2400" dirty="0">
                <a:latin typeface="Courier New" panose="02070309020205020404" pitchFamily="49" charset="0"/>
              </a:rPr>
              <a:t>“</a:t>
            </a:r>
            <a:r>
              <a:rPr lang="zh-CN" altLang="en-US" sz="2400" dirty="0"/>
              <a:t>按文件名访问，按记录进行存取</a:t>
            </a:r>
            <a:r>
              <a:rPr lang="zh-CN" altLang="en-US" sz="2400" dirty="0">
                <a:latin typeface="Courier New" panose="02070309020205020404" pitchFamily="49" charset="0"/>
              </a:rPr>
              <a:t>”</a:t>
            </a:r>
            <a:r>
              <a:rPr lang="zh-CN" altLang="en-US" sz="2400" dirty="0"/>
              <a:t>的管理技术，对文件进行修改、插入和删除的操作。</a:t>
            </a:r>
            <a:endParaRPr lang="en-US" altLang="zh-CN" sz="2400" dirty="0"/>
          </a:p>
          <a:p>
            <a:pPr marL="179388" algn="just" eaLnBrk="1" hangingPunct="1">
              <a:lnSpc>
                <a:spcPct val="110000"/>
              </a:lnSpc>
              <a:spcBef>
                <a:spcPts val="500"/>
              </a:spcBef>
              <a:buFontTx/>
              <a:buNone/>
            </a:pPr>
            <a:r>
              <a:rPr lang="zh-CN" altLang="en-US" sz="2400" dirty="0"/>
              <a:t>           </a:t>
            </a:r>
            <a:r>
              <a:rPr lang="en-US" altLang="zh-CN" sz="2400" b="1" dirty="0"/>
              <a:t>(3)</a:t>
            </a:r>
            <a:r>
              <a:rPr lang="zh-CN" altLang="en-US" sz="2400" b="1" dirty="0"/>
              <a:t>数据共享性差，冗余度大。</a:t>
            </a:r>
            <a:r>
              <a:rPr lang="zh-CN" altLang="en-US" sz="2400" dirty="0"/>
              <a:t>一个文件基本对应一个应用程序，当不同的应用程序具有部分相同的数据时，也必须建立各自的文件，不能共享相同的数据。同时由于相同数据的重复存储、各自管理，易造成数据的不一致。</a:t>
            </a:r>
            <a:endParaRPr lang="en-US" altLang="zh-CN" sz="2400" dirty="0"/>
          </a:p>
          <a:p>
            <a:pPr marL="179388" algn="just" eaLnBrk="1" hangingPunct="1">
              <a:lnSpc>
                <a:spcPct val="110000"/>
              </a:lnSpc>
              <a:spcBef>
                <a:spcPts val="500"/>
              </a:spcBef>
              <a:buFontTx/>
              <a:buNone/>
            </a:pPr>
            <a:r>
              <a:rPr lang="en-US" altLang="zh-CN" sz="2400" b="1" dirty="0"/>
              <a:t>          (4)</a:t>
            </a:r>
            <a:r>
              <a:rPr lang="zh-CN" altLang="en-US" sz="2400" b="1" dirty="0"/>
              <a:t>数据和程序缺乏独立性。</a:t>
            </a:r>
            <a:r>
              <a:rPr lang="zh-CN" altLang="en-US" sz="2400" dirty="0"/>
              <a:t>文件是为特定程序服务的，改变数据的逻辑结构就必须修改程序。应用程序若有改变，就可能影响文件的数据结构。</a:t>
            </a:r>
            <a:r>
              <a:rPr lang="zh-CN" altLang="en-US" dirty="0"/>
              <a:t>           </a:t>
            </a:r>
          </a:p>
        </p:txBody>
      </p:sp>
      <p:sp>
        <p:nvSpPr>
          <p:cNvPr id="3" name="Rectangle 3">
            <a:extLst>
              <a:ext uri="{FF2B5EF4-FFF2-40B4-BE49-F238E27FC236}">
                <a16:creationId xmlns:a16="http://schemas.microsoft.com/office/drawing/2014/main" id="{3BA106D5-0CEC-4438-BE2F-4832B20F4ABD}"/>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23122265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strips(downRight)">
                                      <p:cBhvr>
                                        <p:cTn id="7" dur="500"/>
                                        <p:tgtEl>
                                          <p:spTgt spid="219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9139">
                                            <p:txEl>
                                              <p:pRg st="1" end="1"/>
                                            </p:txEl>
                                          </p:spTgt>
                                        </p:tgtEl>
                                        <p:attrNameLst>
                                          <p:attrName>style.visibility</p:attrName>
                                        </p:attrNameLst>
                                      </p:cBhvr>
                                      <p:to>
                                        <p:strVal val="visible"/>
                                      </p:to>
                                    </p:set>
                                    <p:animEffect transition="in" filter="strips(downRight)">
                                      <p:cBhvr>
                                        <p:cTn id="12" dur="500"/>
                                        <p:tgtEl>
                                          <p:spTgt spid="2191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9139">
                                            <p:txEl>
                                              <p:pRg st="2" end="2"/>
                                            </p:txEl>
                                          </p:spTgt>
                                        </p:tgtEl>
                                        <p:attrNameLst>
                                          <p:attrName>style.visibility</p:attrName>
                                        </p:attrNameLst>
                                      </p:cBhvr>
                                      <p:to>
                                        <p:strVal val="visible"/>
                                      </p:to>
                                    </p:set>
                                    <p:animEffect transition="in" filter="strips(downRight)">
                                      <p:cBhvr>
                                        <p:cTn id="17" dur="500"/>
                                        <p:tgtEl>
                                          <p:spTgt spid="2191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9139">
                                            <p:txEl>
                                              <p:pRg st="3" end="3"/>
                                            </p:txEl>
                                          </p:spTgt>
                                        </p:tgtEl>
                                        <p:attrNameLst>
                                          <p:attrName>style.visibility</p:attrName>
                                        </p:attrNameLst>
                                      </p:cBhvr>
                                      <p:to>
                                        <p:strVal val="visible"/>
                                      </p:to>
                                    </p:set>
                                    <p:animEffect transition="in" filter="strips(downRight)">
                                      <p:cBhvr>
                                        <p:cTn id="22" dur="500"/>
                                        <p:tgtEl>
                                          <p:spTgt spid="2191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9139">
                                            <p:txEl>
                                              <p:pRg st="4" end="4"/>
                                            </p:txEl>
                                          </p:spTgt>
                                        </p:tgtEl>
                                        <p:attrNameLst>
                                          <p:attrName>style.visibility</p:attrName>
                                        </p:attrNameLst>
                                      </p:cBhvr>
                                      <p:to>
                                        <p:strVal val="visible"/>
                                      </p:to>
                                    </p:set>
                                    <p:animEffect transition="in" filter="strips(downRight)">
                                      <p:cBhvr>
                                        <p:cTn id="27" dur="500"/>
                                        <p:tgtEl>
                                          <p:spTgt spid="219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45701A05-86AD-46A9-B3C4-D768E0EE1D63}"/>
              </a:ext>
            </a:extLst>
          </p:cNvPr>
          <p:cNvSpPr>
            <a:spLocks noGrp="1" noChangeArrowheads="1"/>
          </p:cNvSpPr>
          <p:nvPr>
            <p:ph type="title"/>
          </p:nvPr>
        </p:nvSpPr>
        <p:spPr>
          <a:xfrm>
            <a:off x="285750" y="714375"/>
            <a:ext cx="7772400" cy="857250"/>
          </a:xfrm>
        </p:spPr>
        <p:txBody>
          <a:bodyPr/>
          <a:lstStyle/>
          <a:p>
            <a:pPr algn="l" eaLnBrk="1" hangingPunct="1">
              <a:defRPr/>
            </a:pPr>
            <a:r>
              <a:rPr lang="zh-CN" altLang="en-US" sz="2400" dirty="0">
                <a:solidFill>
                  <a:schemeClr val="tx1"/>
                </a:solidFill>
                <a:latin typeface="+mn-lt"/>
                <a:ea typeface="+mn-ea"/>
                <a:cs typeface="+mn-cs"/>
              </a:rPr>
              <a:t>文件管理系统示例</a:t>
            </a:r>
          </a:p>
        </p:txBody>
      </p:sp>
      <p:grpSp>
        <p:nvGrpSpPr>
          <p:cNvPr id="19459" name="Group 4">
            <a:extLst>
              <a:ext uri="{FF2B5EF4-FFF2-40B4-BE49-F238E27FC236}">
                <a16:creationId xmlns:a16="http://schemas.microsoft.com/office/drawing/2014/main" id="{F761BC59-2851-4452-BE17-F8BB6C665F6A}"/>
              </a:ext>
            </a:extLst>
          </p:cNvPr>
          <p:cNvGrpSpPr>
            <a:grpSpLocks/>
          </p:cNvGrpSpPr>
          <p:nvPr/>
        </p:nvGrpSpPr>
        <p:grpSpPr bwMode="auto">
          <a:xfrm>
            <a:off x="990600" y="1657350"/>
            <a:ext cx="7162800" cy="4772025"/>
            <a:chOff x="3240" y="1284"/>
            <a:chExt cx="4680" cy="3276"/>
          </a:xfrm>
        </p:grpSpPr>
        <p:sp>
          <p:nvSpPr>
            <p:cNvPr id="19460" name="Text Box 5">
              <a:extLst>
                <a:ext uri="{FF2B5EF4-FFF2-40B4-BE49-F238E27FC236}">
                  <a16:creationId xmlns:a16="http://schemas.microsoft.com/office/drawing/2014/main" id="{527BEC5A-5072-4DB1-B4EC-F14CEF4EDA1F}"/>
                </a:ext>
              </a:extLst>
            </p:cNvPr>
            <p:cNvSpPr txBox="1">
              <a:spLocks noChangeArrowheads="1"/>
            </p:cNvSpPr>
            <p:nvPr/>
          </p:nvSpPr>
          <p:spPr bwMode="auto">
            <a:xfrm>
              <a:off x="6120" y="1284"/>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solidFill>
                    <a:srgbClr val="FF0000"/>
                  </a:solidFill>
                </a:rPr>
                <a:t>应用程序</a:t>
              </a:r>
              <a:r>
                <a:rPr lang="en-US" altLang="zh-CN" b="1" i="1" dirty="0">
                  <a:solidFill>
                    <a:srgbClr val="FF0000"/>
                  </a:solidFill>
                </a:rPr>
                <a:t>A</a:t>
              </a:r>
              <a:r>
                <a:rPr lang="en-US" altLang="zh-CN" b="1" baseline="-25000" dirty="0">
                  <a:solidFill>
                    <a:srgbClr val="FF0000"/>
                  </a:solidFill>
                </a:rPr>
                <a:t>2</a:t>
              </a:r>
              <a:endParaRPr lang="en-US" altLang="zh-CN" sz="2800" b="1" baseline="-25000" dirty="0">
                <a:solidFill>
                  <a:srgbClr val="FF0000"/>
                </a:solidFill>
              </a:endParaRPr>
            </a:p>
          </p:txBody>
        </p:sp>
        <p:sp>
          <p:nvSpPr>
            <p:cNvPr id="19461" name="Text Box 6">
              <a:extLst>
                <a:ext uri="{FF2B5EF4-FFF2-40B4-BE49-F238E27FC236}">
                  <a16:creationId xmlns:a16="http://schemas.microsoft.com/office/drawing/2014/main" id="{D63DF75E-3202-4CC6-BD5A-0DC7AC483F88}"/>
                </a:ext>
              </a:extLst>
            </p:cNvPr>
            <p:cNvSpPr txBox="1">
              <a:spLocks noChangeArrowheads="1"/>
            </p:cNvSpPr>
            <p:nvPr/>
          </p:nvSpPr>
          <p:spPr bwMode="auto">
            <a:xfrm>
              <a:off x="3600" y="1284"/>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solidFill>
                    <a:srgbClr val="FF0000"/>
                  </a:solidFill>
                </a:rPr>
                <a:t>应用程序</a:t>
              </a:r>
              <a:r>
                <a:rPr lang="en-US" altLang="zh-CN" b="1" i="1" dirty="0">
                  <a:solidFill>
                    <a:srgbClr val="FF0000"/>
                  </a:solidFill>
                </a:rPr>
                <a:t>A</a:t>
              </a:r>
              <a:r>
                <a:rPr lang="en-US" altLang="zh-CN" b="1" baseline="-25000" dirty="0">
                  <a:solidFill>
                    <a:srgbClr val="FF0000"/>
                  </a:solidFill>
                </a:rPr>
                <a:t>1</a:t>
              </a:r>
              <a:endParaRPr lang="en-US" altLang="zh-CN" sz="2800" b="1" baseline="-25000" dirty="0">
                <a:solidFill>
                  <a:srgbClr val="FF0000"/>
                </a:solidFill>
              </a:endParaRPr>
            </a:p>
          </p:txBody>
        </p:sp>
        <p:sp>
          <p:nvSpPr>
            <p:cNvPr id="19462" name="Text Box 7">
              <a:extLst>
                <a:ext uri="{FF2B5EF4-FFF2-40B4-BE49-F238E27FC236}">
                  <a16:creationId xmlns:a16="http://schemas.microsoft.com/office/drawing/2014/main" id="{A394DF0A-6CFA-48E4-925A-2C62A247A555}"/>
                </a:ext>
              </a:extLst>
            </p:cNvPr>
            <p:cNvSpPr txBox="1">
              <a:spLocks noChangeArrowheads="1"/>
            </p:cNvSpPr>
            <p:nvPr/>
          </p:nvSpPr>
          <p:spPr bwMode="auto">
            <a:xfrm>
              <a:off x="3240" y="1752"/>
              <a:ext cx="198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009900"/>
                  </a:solidFill>
                </a:rPr>
                <a:t>学生基本信息管理</a:t>
              </a:r>
            </a:p>
          </p:txBody>
        </p:sp>
        <p:sp>
          <p:nvSpPr>
            <p:cNvPr id="19463" name="Text Box 8">
              <a:extLst>
                <a:ext uri="{FF2B5EF4-FFF2-40B4-BE49-F238E27FC236}">
                  <a16:creationId xmlns:a16="http://schemas.microsoft.com/office/drawing/2014/main" id="{296BDD27-B3C9-4853-A1DA-0C999C9B40CC}"/>
                </a:ext>
              </a:extLst>
            </p:cNvPr>
            <p:cNvSpPr txBox="1">
              <a:spLocks noChangeArrowheads="1"/>
            </p:cNvSpPr>
            <p:nvPr/>
          </p:nvSpPr>
          <p:spPr bwMode="auto">
            <a:xfrm>
              <a:off x="5760" y="1752"/>
              <a:ext cx="198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009900"/>
                  </a:solidFill>
                </a:rPr>
                <a:t>学生选课管理</a:t>
              </a:r>
            </a:p>
          </p:txBody>
        </p:sp>
        <p:sp>
          <p:nvSpPr>
            <p:cNvPr id="19464" name="AutoShape 9">
              <a:extLst>
                <a:ext uri="{FF2B5EF4-FFF2-40B4-BE49-F238E27FC236}">
                  <a16:creationId xmlns:a16="http://schemas.microsoft.com/office/drawing/2014/main" id="{9FFD671C-9DAB-4044-A059-1290B0D5435B}"/>
                </a:ext>
              </a:extLst>
            </p:cNvPr>
            <p:cNvSpPr>
              <a:spLocks noChangeArrowheads="1"/>
            </p:cNvSpPr>
            <p:nvPr/>
          </p:nvSpPr>
          <p:spPr bwMode="auto">
            <a:xfrm>
              <a:off x="3420" y="2844"/>
              <a:ext cx="1080" cy="1092"/>
            </a:xfrm>
            <a:prstGeom prst="can">
              <a:avLst>
                <a:gd name="adj" fmla="val 25278"/>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t>学生信息文件</a:t>
              </a:r>
              <a:r>
                <a:rPr lang="en-US" altLang="zh-CN" b="1" i="1" dirty="0"/>
                <a:t>F</a:t>
              </a:r>
              <a:r>
                <a:rPr lang="en-US" altLang="zh-CN" b="1" baseline="-25000" dirty="0"/>
                <a:t>1</a:t>
              </a:r>
            </a:p>
          </p:txBody>
        </p:sp>
        <p:sp>
          <p:nvSpPr>
            <p:cNvPr id="19465" name="AutoShape 10">
              <a:extLst>
                <a:ext uri="{FF2B5EF4-FFF2-40B4-BE49-F238E27FC236}">
                  <a16:creationId xmlns:a16="http://schemas.microsoft.com/office/drawing/2014/main" id="{EA4E70A3-F326-4C0A-8FD6-8C5DE5E9C9B0}"/>
                </a:ext>
              </a:extLst>
            </p:cNvPr>
            <p:cNvSpPr>
              <a:spLocks noChangeArrowheads="1"/>
            </p:cNvSpPr>
            <p:nvPr/>
          </p:nvSpPr>
          <p:spPr bwMode="auto">
            <a:xfrm>
              <a:off x="5040" y="2844"/>
              <a:ext cx="1080" cy="1092"/>
            </a:xfrm>
            <a:prstGeom prst="can">
              <a:avLst>
                <a:gd name="adj" fmla="val 25278"/>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t>课程信息文件</a:t>
              </a:r>
              <a:r>
                <a:rPr lang="en-US" altLang="zh-CN" b="1" i="1" dirty="0"/>
                <a:t>F</a:t>
              </a:r>
              <a:r>
                <a:rPr lang="en-US" altLang="zh-CN" b="1" baseline="-25000" dirty="0"/>
                <a:t>2</a:t>
              </a:r>
            </a:p>
          </p:txBody>
        </p:sp>
        <p:sp>
          <p:nvSpPr>
            <p:cNvPr id="19466" name="AutoShape 11">
              <a:extLst>
                <a:ext uri="{FF2B5EF4-FFF2-40B4-BE49-F238E27FC236}">
                  <a16:creationId xmlns:a16="http://schemas.microsoft.com/office/drawing/2014/main" id="{003053FD-F651-427E-9C4E-C16C7E4DCB83}"/>
                </a:ext>
              </a:extLst>
            </p:cNvPr>
            <p:cNvSpPr>
              <a:spLocks noChangeArrowheads="1"/>
            </p:cNvSpPr>
            <p:nvPr/>
          </p:nvSpPr>
          <p:spPr bwMode="auto">
            <a:xfrm>
              <a:off x="6660" y="2844"/>
              <a:ext cx="1260" cy="1092"/>
            </a:xfrm>
            <a:prstGeom prst="can">
              <a:avLst>
                <a:gd name="adj" fmla="val 25000"/>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t>学生选课信息文件</a:t>
              </a:r>
              <a:r>
                <a:rPr lang="en-US" altLang="zh-CN" b="1" i="1" dirty="0"/>
                <a:t>F</a:t>
              </a:r>
              <a:r>
                <a:rPr lang="en-US" altLang="zh-CN" b="1" baseline="-25000" dirty="0"/>
                <a:t>3</a:t>
              </a:r>
            </a:p>
          </p:txBody>
        </p:sp>
        <p:sp>
          <p:nvSpPr>
            <p:cNvPr id="19467" name="Line 12">
              <a:extLst>
                <a:ext uri="{FF2B5EF4-FFF2-40B4-BE49-F238E27FC236}">
                  <a16:creationId xmlns:a16="http://schemas.microsoft.com/office/drawing/2014/main" id="{47675EDE-763C-47D7-B8F7-2FACF4A1DC57}"/>
                </a:ext>
              </a:extLst>
            </p:cNvPr>
            <p:cNvSpPr>
              <a:spLocks noChangeShapeType="1"/>
            </p:cNvSpPr>
            <p:nvPr/>
          </p:nvSpPr>
          <p:spPr bwMode="auto">
            <a:xfrm flipH="1">
              <a:off x="3600" y="2220"/>
              <a:ext cx="36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8" name="Line 13">
              <a:extLst>
                <a:ext uri="{FF2B5EF4-FFF2-40B4-BE49-F238E27FC236}">
                  <a16:creationId xmlns:a16="http://schemas.microsoft.com/office/drawing/2014/main" id="{98AB5003-364E-4DA8-B7F2-D504E8AB75E6}"/>
                </a:ext>
              </a:extLst>
            </p:cNvPr>
            <p:cNvSpPr>
              <a:spLocks noChangeShapeType="1"/>
            </p:cNvSpPr>
            <p:nvPr/>
          </p:nvSpPr>
          <p:spPr bwMode="auto">
            <a:xfrm flipH="1">
              <a:off x="3960" y="2220"/>
              <a:ext cx="216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9" name="Line 14">
              <a:extLst>
                <a:ext uri="{FF2B5EF4-FFF2-40B4-BE49-F238E27FC236}">
                  <a16:creationId xmlns:a16="http://schemas.microsoft.com/office/drawing/2014/main" id="{D70BC520-E3CF-4549-8539-399736A6D967}"/>
                </a:ext>
              </a:extLst>
            </p:cNvPr>
            <p:cNvSpPr>
              <a:spLocks noChangeShapeType="1"/>
            </p:cNvSpPr>
            <p:nvPr/>
          </p:nvSpPr>
          <p:spPr bwMode="auto">
            <a:xfrm flipH="1">
              <a:off x="5580" y="2220"/>
              <a:ext cx="126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0" name="Line 15">
              <a:extLst>
                <a:ext uri="{FF2B5EF4-FFF2-40B4-BE49-F238E27FC236}">
                  <a16:creationId xmlns:a16="http://schemas.microsoft.com/office/drawing/2014/main" id="{CC176C7C-C63D-4404-A9A1-8E830CB9DE21}"/>
                </a:ext>
              </a:extLst>
            </p:cNvPr>
            <p:cNvSpPr>
              <a:spLocks noChangeShapeType="1"/>
            </p:cNvSpPr>
            <p:nvPr/>
          </p:nvSpPr>
          <p:spPr bwMode="auto">
            <a:xfrm flipH="1">
              <a:off x="7200" y="2220"/>
              <a:ext cx="18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1" name="Text Box 16">
              <a:extLst>
                <a:ext uri="{FF2B5EF4-FFF2-40B4-BE49-F238E27FC236}">
                  <a16:creationId xmlns:a16="http://schemas.microsoft.com/office/drawing/2014/main" id="{CE29A6DA-1A80-46C6-AF4E-9F7C50A0A59C}"/>
                </a:ext>
              </a:extLst>
            </p:cNvPr>
            <p:cNvSpPr txBox="1">
              <a:spLocks noChangeArrowheads="1"/>
            </p:cNvSpPr>
            <p:nvPr/>
          </p:nvSpPr>
          <p:spPr bwMode="auto">
            <a:xfrm>
              <a:off x="4140" y="4092"/>
              <a:ext cx="27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en-US" b="1">
                <a:solidFill>
                  <a:srgbClr val="000000"/>
                </a:solidFill>
              </a:endParaRPr>
            </a:p>
          </p:txBody>
        </p:sp>
      </p:grpSp>
      <p:sp>
        <p:nvSpPr>
          <p:cNvPr id="16" name="Rectangle 3">
            <a:extLst>
              <a:ext uri="{FF2B5EF4-FFF2-40B4-BE49-F238E27FC236}">
                <a16:creationId xmlns:a16="http://schemas.microsoft.com/office/drawing/2014/main" id="{51E15F52-745E-477D-B49E-E4E59CB214CD}"/>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404188615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9C877E1-BF26-4B2D-892F-1A5C94BF59AC}"/>
              </a:ext>
            </a:extLst>
          </p:cNvPr>
          <p:cNvSpPr>
            <a:spLocks noGrp="1" noChangeArrowheads="1"/>
          </p:cNvSpPr>
          <p:nvPr>
            <p:ph type="title"/>
          </p:nvPr>
        </p:nvSpPr>
        <p:spPr>
          <a:xfrm>
            <a:off x="538152" y="835812"/>
            <a:ext cx="6781800" cy="685800"/>
          </a:xfrm>
        </p:spPr>
        <p:txBody>
          <a:bodyPr/>
          <a:lstStyle/>
          <a:p>
            <a:pPr algn="l" eaLnBrk="1" hangingPunct="1">
              <a:defRPr/>
            </a:pPr>
            <a:r>
              <a:rPr lang="zh-CN" altLang="en-US" sz="2400" b="0" dirty="0">
                <a:solidFill>
                  <a:schemeClr val="tx1"/>
                </a:solidFill>
                <a:latin typeface="+mn-lt"/>
                <a:ea typeface="+mn-ea"/>
                <a:cs typeface="+mn-cs"/>
              </a:rPr>
              <a:t>文件系统管理阶段的</a:t>
            </a:r>
            <a:r>
              <a:rPr lang="zh-CN" altLang="en-US" sz="2400" dirty="0">
                <a:solidFill>
                  <a:schemeClr val="tx1"/>
                </a:solidFill>
                <a:latin typeface="+mn-lt"/>
                <a:ea typeface="+mn-ea"/>
                <a:cs typeface="+mn-cs"/>
              </a:rPr>
              <a:t>缺点 ：</a:t>
            </a:r>
          </a:p>
        </p:txBody>
      </p:sp>
      <p:sp>
        <p:nvSpPr>
          <p:cNvPr id="7" name="Rectangle 3">
            <a:extLst>
              <a:ext uri="{FF2B5EF4-FFF2-40B4-BE49-F238E27FC236}">
                <a16:creationId xmlns:a16="http://schemas.microsoft.com/office/drawing/2014/main" id="{848BEEC5-92FB-44E3-9113-F28F532D429B}"/>
              </a:ext>
            </a:extLst>
          </p:cNvPr>
          <p:cNvSpPr txBox="1">
            <a:spLocks noChangeArrowheads="1"/>
          </p:cNvSpPr>
          <p:nvPr/>
        </p:nvSpPr>
        <p:spPr bwMode="auto">
          <a:xfrm>
            <a:off x="1042383" y="1521612"/>
            <a:ext cx="7356285" cy="4327926"/>
          </a:xfrm>
          <a:prstGeom prst="rect">
            <a:avLst/>
          </a:prstGeom>
          <a:noFill/>
          <a:ln w="9525">
            <a:noFill/>
            <a:miter lim="800000"/>
            <a:headEnd/>
            <a:tailEnd/>
          </a:ln>
          <a:effectLst/>
        </p:spPr>
        <p:txBody>
          <a:bodyPr/>
          <a:lstStyle/>
          <a:p>
            <a:pPr marL="342900" indent="-342900">
              <a:lnSpc>
                <a:spcPct val="130000"/>
              </a:lnSpc>
              <a:spcBef>
                <a:spcPct val="20000"/>
              </a:spcBef>
              <a:buFont typeface="Wingdings" pitchFamily="2" charset="2"/>
              <a:buChar char="l"/>
              <a:defRPr/>
            </a:pPr>
            <a:r>
              <a:rPr lang="zh-CN" altLang="en-US" sz="2000" b="1" dirty="0">
                <a:latin typeface="+mn-lt"/>
                <a:ea typeface="+mn-ea"/>
              </a:rPr>
              <a:t>编写应用程序不方便 </a:t>
            </a:r>
          </a:p>
          <a:p>
            <a:pPr marL="342900" indent="-342900">
              <a:lnSpc>
                <a:spcPct val="130000"/>
              </a:lnSpc>
              <a:spcBef>
                <a:spcPct val="20000"/>
              </a:spcBef>
              <a:buFont typeface="Wingdings" pitchFamily="2" charset="2"/>
              <a:buChar char="l"/>
              <a:defRPr/>
            </a:pPr>
            <a:r>
              <a:rPr lang="zh-CN" altLang="en-US" sz="2000" b="1" dirty="0">
                <a:latin typeface="+mn-lt"/>
                <a:ea typeface="+mn-ea"/>
              </a:rPr>
              <a:t>数据冗余不可避免</a:t>
            </a:r>
          </a:p>
          <a:p>
            <a:pPr marL="342900" indent="-342900">
              <a:lnSpc>
                <a:spcPct val="130000"/>
              </a:lnSpc>
              <a:spcBef>
                <a:spcPct val="20000"/>
              </a:spcBef>
              <a:buFont typeface="Wingdings" pitchFamily="2" charset="2"/>
              <a:buChar char="l"/>
              <a:defRPr/>
            </a:pPr>
            <a:r>
              <a:rPr lang="zh-CN" altLang="en-US" sz="2000" b="1" dirty="0">
                <a:latin typeface="+mn-lt"/>
                <a:ea typeface="+mn-ea"/>
              </a:rPr>
              <a:t>应用程序依赖性 </a:t>
            </a:r>
          </a:p>
          <a:p>
            <a:pPr marL="342900" indent="-342900">
              <a:lnSpc>
                <a:spcPct val="130000"/>
              </a:lnSpc>
              <a:spcBef>
                <a:spcPct val="20000"/>
              </a:spcBef>
              <a:buFont typeface="Wingdings" pitchFamily="2" charset="2"/>
              <a:buChar char="l"/>
              <a:defRPr/>
            </a:pPr>
            <a:r>
              <a:rPr lang="zh-CN" altLang="en-US" sz="2000" b="1" dirty="0">
                <a:latin typeface="+mn-lt"/>
                <a:ea typeface="+mn-ea"/>
              </a:rPr>
              <a:t>不支持对文件的并发访问 </a:t>
            </a:r>
          </a:p>
          <a:p>
            <a:pPr marL="342900" indent="-342900">
              <a:lnSpc>
                <a:spcPct val="130000"/>
              </a:lnSpc>
              <a:spcBef>
                <a:spcPct val="20000"/>
              </a:spcBef>
              <a:buFont typeface="Wingdings" pitchFamily="2" charset="2"/>
              <a:buChar char="l"/>
              <a:defRPr/>
            </a:pPr>
            <a:r>
              <a:rPr lang="zh-CN" altLang="en-US" sz="2000" b="1" dirty="0">
                <a:latin typeface="+mn-lt"/>
                <a:ea typeface="+mn-ea"/>
              </a:rPr>
              <a:t>数据间联系弱 </a:t>
            </a:r>
          </a:p>
          <a:p>
            <a:pPr marL="342900" indent="-342900">
              <a:lnSpc>
                <a:spcPct val="130000"/>
              </a:lnSpc>
              <a:spcBef>
                <a:spcPct val="20000"/>
              </a:spcBef>
              <a:buFont typeface="Wingdings" pitchFamily="2" charset="2"/>
              <a:buChar char="l"/>
              <a:defRPr/>
            </a:pPr>
            <a:r>
              <a:rPr lang="zh-CN" altLang="en-US" sz="2000" b="1" dirty="0">
                <a:latin typeface="+mn-lt"/>
                <a:ea typeface="+mn-ea"/>
              </a:rPr>
              <a:t>难以按用户视图表示数据  </a:t>
            </a:r>
          </a:p>
          <a:p>
            <a:pPr marL="342900" indent="-342900">
              <a:lnSpc>
                <a:spcPct val="130000"/>
              </a:lnSpc>
              <a:spcBef>
                <a:spcPct val="20000"/>
              </a:spcBef>
              <a:buFont typeface="Wingdings" pitchFamily="2" charset="2"/>
              <a:buChar char="l"/>
              <a:defRPr/>
            </a:pPr>
            <a:r>
              <a:rPr lang="zh-CN" altLang="en-US" sz="2000" b="1" dirty="0">
                <a:latin typeface="+mn-lt"/>
                <a:ea typeface="+mn-ea"/>
              </a:rPr>
              <a:t>无安全控制功能</a:t>
            </a:r>
          </a:p>
        </p:txBody>
      </p:sp>
      <p:sp>
        <p:nvSpPr>
          <p:cNvPr id="4" name="Rectangle 3">
            <a:extLst>
              <a:ext uri="{FF2B5EF4-FFF2-40B4-BE49-F238E27FC236}">
                <a16:creationId xmlns:a16="http://schemas.microsoft.com/office/drawing/2014/main" id="{D5A382E0-3D04-4398-9D5F-9A7A549EB2D7}"/>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3866272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anim calcmode="lin" valueType="num">
                                      <p:cBhvr>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anim calcmode="lin" valueType="num">
                                      <p:cBhvr>
                                        <p:cTn id="3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7">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anim calcmode="lin" valueType="num">
                                      <p:cBhvr>
                                        <p:cTn id="4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7">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4" presetClass="entr" presetSubtype="0" fill="hold" grpId="0" nodeType="clickEffect">
                                  <p:stCondLst>
                                    <p:cond delay="0"/>
                                  </p:stCondLst>
                                  <p:childTnLst>
                                    <p:set>
                                      <p:cBhvr>
                                        <p:cTn id="48" dur="0" fill="hold">
                                          <p:stCondLst>
                                            <p:cond delay="0"/>
                                          </p:stCondLst>
                                        </p:cTn>
                                        <p:tgtEl>
                                          <p:spTgt spid="7">
                                            <p:txEl>
                                              <p:pRg st="5" end="5"/>
                                            </p:txEl>
                                          </p:spTgt>
                                        </p:tgtEl>
                                        <p:attrNameLst>
                                          <p:attrName>style.visibility</p:attrName>
                                        </p:attrNameLst>
                                      </p:cBhvr>
                                      <p:to>
                                        <p:strVal val="visible"/>
                                      </p:to>
                                    </p:set>
                                    <p:animEffect transition="in" filter="fade">
                                      <p:cBhvr>
                                        <p:cTn id="49" dur="500"/>
                                        <p:tgtEl>
                                          <p:spTgt spid="7">
                                            <p:txEl>
                                              <p:pRg st="5" end="5"/>
                                            </p:txEl>
                                          </p:spTgt>
                                        </p:tgtEl>
                                      </p:cBhvr>
                                    </p:animEffect>
                                    <p:anim calcmode="lin" valueType="num">
                                      <p:cBhvr>
                                        <p:cTn id="50"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1" dur="500" fill="hold"/>
                                        <p:tgtEl>
                                          <p:spTgt spid="7">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4" presetClass="entr" presetSubtype="0" fill="hold" grpId="0" nodeType="clickEffect">
                                  <p:stCondLst>
                                    <p:cond delay="0"/>
                                  </p:stCondLst>
                                  <p:childTnLst>
                                    <p:set>
                                      <p:cBhvr>
                                        <p:cTn id="55" dur="0" fill="hold">
                                          <p:stCondLst>
                                            <p:cond delay="0"/>
                                          </p:stCondLst>
                                        </p:cTn>
                                        <p:tgtEl>
                                          <p:spTgt spid="7">
                                            <p:txEl>
                                              <p:pRg st="6" end="6"/>
                                            </p:txEl>
                                          </p:spTgt>
                                        </p:tgtEl>
                                        <p:attrNameLst>
                                          <p:attrName>style.visibility</p:attrName>
                                        </p:attrNameLst>
                                      </p:cBhvr>
                                      <p:to>
                                        <p:strVal val="visible"/>
                                      </p:to>
                                    </p:set>
                                    <p:animEffect transition="in" filter="fade">
                                      <p:cBhvr>
                                        <p:cTn id="56" dur="500"/>
                                        <p:tgtEl>
                                          <p:spTgt spid="7">
                                            <p:txEl>
                                              <p:pRg st="6" end="6"/>
                                            </p:txEl>
                                          </p:spTgt>
                                        </p:tgtEl>
                                      </p:cBhvr>
                                    </p:animEffect>
                                    <p:anim calcmode="lin" valueType="num">
                                      <p:cBhvr>
                                        <p:cTn id="5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8" dur="500" fill="hold"/>
                                        <p:tgtEl>
                                          <p:spTgt spid="7">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026">
            <a:extLst>
              <a:ext uri="{FF2B5EF4-FFF2-40B4-BE49-F238E27FC236}">
                <a16:creationId xmlns:a16="http://schemas.microsoft.com/office/drawing/2014/main" id="{F83DB1B2-A674-4FC1-A2A7-DBF425DC82A1}"/>
              </a:ext>
            </a:extLst>
          </p:cNvPr>
          <p:cNvSpPr>
            <a:spLocks noChangeArrowheads="1"/>
          </p:cNvSpPr>
          <p:nvPr/>
        </p:nvSpPr>
        <p:spPr bwMode="auto">
          <a:xfrm>
            <a:off x="250020" y="907845"/>
            <a:ext cx="8215313"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pPr>
            <a:endParaRPr lang="en-US" altLang="zh-CN" dirty="0"/>
          </a:p>
          <a:p>
            <a:pPr algn="just" eaLnBrk="1" hangingPunct="1">
              <a:lnSpc>
                <a:spcPct val="120000"/>
              </a:lnSpc>
              <a:spcBef>
                <a:spcPct val="20000"/>
              </a:spcBef>
            </a:pPr>
            <a:r>
              <a:rPr lang="en-US" altLang="zh-CN" dirty="0"/>
              <a:t>20</a:t>
            </a:r>
            <a:r>
              <a:rPr lang="zh-CN" altLang="en-US" dirty="0"/>
              <a:t>世纪</a:t>
            </a:r>
            <a:r>
              <a:rPr lang="en-US" altLang="zh-CN" dirty="0"/>
              <a:t>60</a:t>
            </a:r>
            <a:r>
              <a:rPr lang="zh-CN" altLang="en-US" dirty="0"/>
              <a:t>年代后期，计算机软硬件进一步发展。随着管理数据规模的增大，文件系统的缺点越来越令人难以忍受。迫切盼望能有数据冗余度小，可共享数据的系统。</a:t>
            </a:r>
          </a:p>
          <a:p>
            <a:pPr algn="just" eaLnBrk="1" hangingPunct="1">
              <a:lnSpc>
                <a:spcPct val="130000"/>
              </a:lnSpc>
              <a:spcBef>
                <a:spcPct val="20000"/>
              </a:spcBef>
            </a:pPr>
            <a:r>
              <a:rPr lang="zh-CN" altLang="en-US" dirty="0"/>
              <a:t>            </a:t>
            </a:r>
          </a:p>
        </p:txBody>
      </p:sp>
      <p:sp>
        <p:nvSpPr>
          <p:cNvPr id="3" name="Text Box 4">
            <a:extLst>
              <a:ext uri="{FF2B5EF4-FFF2-40B4-BE49-F238E27FC236}">
                <a16:creationId xmlns:a16="http://schemas.microsoft.com/office/drawing/2014/main" id="{D9A54C02-ACA6-45AB-9813-28243479201D}"/>
              </a:ext>
            </a:extLst>
          </p:cNvPr>
          <p:cNvSpPr txBox="1">
            <a:spLocks noChangeArrowheads="1"/>
          </p:cNvSpPr>
          <p:nvPr/>
        </p:nvSpPr>
        <p:spPr bwMode="auto">
          <a:xfrm>
            <a:off x="2133600" y="6357938"/>
            <a:ext cx="480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数据库系统阶段数据与程序的关系 </a:t>
            </a:r>
          </a:p>
        </p:txBody>
      </p:sp>
      <p:graphicFrame>
        <p:nvGraphicFramePr>
          <p:cNvPr id="4" name="Object 1027">
            <a:extLst>
              <a:ext uri="{FF2B5EF4-FFF2-40B4-BE49-F238E27FC236}">
                <a16:creationId xmlns:a16="http://schemas.microsoft.com/office/drawing/2014/main" id="{69E1B0C3-886B-4C03-9FB7-CC544AA3990E}"/>
              </a:ext>
            </a:extLst>
          </p:cNvPr>
          <p:cNvGraphicFramePr>
            <a:graphicFrameLocks noChangeAspect="1"/>
          </p:cNvGraphicFramePr>
          <p:nvPr>
            <p:extLst>
              <p:ext uri="{D42A27DB-BD31-4B8C-83A1-F6EECF244321}">
                <p14:modId xmlns:p14="http://schemas.microsoft.com/office/powerpoint/2010/main" val="3131096382"/>
              </p:ext>
            </p:extLst>
          </p:nvPr>
        </p:nvGraphicFramePr>
        <p:xfrm>
          <a:off x="957253" y="2984186"/>
          <a:ext cx="6010275" cy="3144770"/>
        </p:xfrm>
        <a:graphic>
          <a:graphicData uri="http://schemas.openxmlformats.org/presentationml/2006/ole">
            <mc:AlternateContent xmlns:mc="http://schemas.openxmlformats.org/markup-compatibility/2006">
              <mc:Choice xmlns:v="urn:schemas-microsoft-com:vml" Requires="v">
                <p:oleObj spid="_x0000_s53271" name="VISIO" r:id="rId4" imgW="2876040" imgH="1505160" progId="Visio.Drawing.4">
                  <p:embed/>
                </p:oleObj>
              </mc:Choice>
              <mc:Fallback>
                <p:oleObj name="VISIO" r:id="rId4" imgW="2876040" imgH="1505160" progId="Visio.Drawing.4">
                  <p:embed/>
                  <p:pic>
                    <p:nvPicPr>
                      <p:cNvPr id="4" name="Object 1027">
                        <a:extLst>
                          <a:ext uri="{FF2B5EF4-FFF2-40B4-BE49-F238E27FC236}">
                            <a16:creationId xmlns:a16="http://schemas.microsoft.com/office/drawing/2014/main" id="{69E1B0C3-886B-4C03-9FB7-CC544AA39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53" y="2984186"/>
                        <a:ext cx="6010275" cy="3144770"/>
                      </a:xfrm>
                      <a:prstGeom prst="rect">
                        <a:avLst/>
                      </a:prstGeom>
                      <a:noFill/>
                      <a:ln>
                        <a:noFill/>
                      </a:ln>
                      <a:effectLst/>
                    </p:spPr>
                  </p:pic>
                </p:oleObj>
              </mc:Fallback>
            </mc:AlternateContent>
          </a:graphicData>
        </a:graphic>
      </p:graphicFrame>
      <p:sp>
        <p:nvSpPr>
          <p:cNvPr id="5" name="Rectangle 3">
            <a:extLst>
              <a:ext uri="{FF2B5EF4-FFF2-40B4-BE49-F238E27FC236}">
                <a16:creationId xmlns:a16="http://schemas.microsoft.com/office/drawing/2014/main" id="{995AD8F0-3EF9-4D25-979A-B8AAA1604EED}"/>
              </a:ext>
            </a:extLst>
          </p:cNvPr>
          <p:cNvSpPr txBox="1">
            <a:spLocks/>
          </p:cNvSpPr>
          <p:nvPr>
            <p:custDataLst>
              <p:tags r:id="rId2"/>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6" name="标题 1">
            <a:extLst>
              <a:ext uri="{FF2B5EF4-FFF2-40B4-BE49-F238E27FC236}">
                <a16:creationId xmlns:a16="http://schemas.microsoft.com/office/drawing/2014/main" id="{06407DCB-80C9-4547-AC3E-391A2D8FAB4E}"/>
              </a:ext>
            </a:extLst>
          </p:cNvPr>
          <p:cNvSpPr>
            <a:spLocks noGrp="1"/>
          </p:cNvSpPr>
          <p:nvPr>
            <p:ph type="title"/>
          </p:nvPr>
        </p:nvSpPr>
        <p:spPr>
          <a:xfrm>
            <a:off x="235733" y="902599"/>
            <a:ext cx="8229600" cy="571504"/>
          </a:xfrm>
        </p:spPr>
        <p:txBody>
          <a:bodyPr rtlCol="0">
            <a:normAutofit/>
          </a:bodyPr>
          <a:lstStyle/>
          <a:p>
            <a:pPr algn="l" fontAlgn="auto">
              <a:spcBef>
                <a:spcPts val="0"/>
              </a:spcBef>
              <a:spcAft>
                <a:spcPts val="0"/>
              </a:spcAft>
              <a:defRPr/>
            </a:pPr>
            <a:r>
              <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三、数据库系统阶段</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a:t>
            </a:r>
            <a:r>
              <a:rPr lang="en-US" altLang="zh-CN"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60</a:t>
            </a: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年代后期）</a:t>
            </a:r>
            <a:endPar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endParaRPr>
          </a:p>
        </p:txBody>
      </p:sp>
      <p:pic>
        <p:nvPicPr>
          <p:cNvPr id="7" name="图片 6">
            <a:extLst>
              <a:ext uri="{FF2B5EF4-FFF2-40B4-BE49-F238E27FC236}">
                <a16:creationId xmlns:a16="http://schemas.microsoft.com/office/drawing/2014/main" id="{C3AD1411-9036-4675-81ED-9B1D4553D0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0625" y="4308238"/>
            <a:ext cx="2241674" cy="2217593"/>
          </a:xfrm>
          <a:prstGeom prst="rect">
            <a:avLst/>
          </a:prstGeom>
        </p:spPr>
      </p:pic>
    </p:spTree>
    <p:extLst>
      <p:ext uri="{BB962C8B-B14F-4D97-AF65-F5344CB8AC3E}">
        <p14:creationId xmlns:p14="http://schemas.microsoft.com/office/powerpoint/2010/main" val="34401157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20514">
                                            <p:txEl>
                                              <p:pRg st="1" end="1"/>
                                            </p:txEl>
                                          </p:spTgt>
                                        </p:tgtEl>
                                        <p:attrNameLst>
                                          <p:attrName>style.visibility</p:attrName>
                                        </p:attrNameLst>
                                      </p:cBhvr>
                                      <p:to>
                                        <p:strVal val="visible"/>
                                      </p:to>
                                    </p:set>
                                    <p:animEffect transition="in" filter="strips(downRight)">
                                      <p:cBhvr>
                                        <p:cTn id="7" dur="500"/>
                                        <p:tgtEl>
                                          <p:spTgt spid="32051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20514">
                                            <p:txEl>
                                              <p:pRg st="2" end="2"/>
                                            </p:txEl>
                                          </p:spTgt>
                                        </p:tgtEl>
                                        <p:attrNameLst>
                                          <p:attrName>style.visibility</p:attrName>
                                        </p:attrNameLst>
                                      </p:cBhvr>
                                      <p:to>
                                        <p:strVal val="visible"/>
                                      </p:to>
                                    </p:set>
                                    <p:animEffect transition="in" filter="strips(downRight)">
                                      <p:cBhvr>
                                        <p:cTn id="12" dur="500"/>
                                        <p:tgtEl>
                                          <p:spTgt spid="320514">
                                            <p:txEl>
                                              <p:pRg st="2" end="2"/>
                                            </p:txEl>
                                          </p:spTgt>
                                        </p:tgtEl>
                                      </p:cBhvr>
                                    </p:animEffect>
                                  </p:childTnLst>
                                </p:cTn>
                              </p:par>
                            </p:childTnLst>
                          </p:cTn>
                        </p:par>
                        <p:par>
                          <p:cTn id="13" fill="hold" nodeType="with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par>
                          <p:cTn id="16" fill="hold" nodeType="withGroup">
                            <p:stCondLst>
                              <p:cond delay="10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uiExpand="1" build="p" autoUpdateAnimBg="0"/>
      <p:bldP spid="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23" name="Rectangle 3">
            <a:extLst>
              <a:ext uri="{FF2B5EF4-FFF2-40B4-BE49-F238E27FC236}">
                <a16:creationId xmlns:a16="http://schemas.microsoft.com/office/drawing/2014/main" id="{4B243AFE-4FF9-477F-BC19-1D7DB407D29A}"/>
              </a:ext>
            </a:extLst>
          </p:cNvPr>
          <p:cNvSpPr>
            <a:spLocks noGrp="1" noChangeArrowheads="1"/>
          </p:cNvSpPr>
          <p:nvPr>
            <p:ph type="body" idx="1"/>
          </p:nvPr>
        </p:nvSpPr>
        <p:spPr>
          <a:xfrm>
            <a:off x="177987" y="979878"/>
            <a:ext cx="8534400" cy="5715000"/>
          </a:xfrm>
        </p:spPr>
        <p:txBody>
          <a:bodyPr/>
          <a:lstStyle/>
          <a:p>
            <a:pPr algn="just" eaLnBrk="1" hangingPunct="1">
              <a:lnSpc>
                <a:spcPct val="110000"/>
              </a:lnSpc>
              <a:spcBef>
                <a:spcPts val="500"/>
              </a:spcBef>
              <a:buFontTx/>
              <a:buNone/>
            </a:pPr>
            <a:r>
              <a:rPr lang="en-US" altLang="zh-CN" sz="2400" dirty="0"/>
              <a:t>            DBMS</a:t>
            </a:r>
            <a:r>
              <a:rPr lang="zh-CN" altLang="en-US" sz="2400" dirty="0"/>
              <a:t>是</a:t>
            </a:r>
            <a:r>
              <a:rPr lang="en-US" altLang="zh-CN" sz="2400" dirty="0"/>
              <a:t>DBS</a:t>
            </a:r>
            <a:r>
              <a:rPr lang="zh-CN" altLang="en-US" sz="2400" dirty="0"/>
              <a:t>的关键内容。只有采用高质量的</a:t>
            </a:r>
            <a:r>
              <a:rPr lang="en-US" altLang="zh-CN" sz="2400" dirty="0"/>
              <a:t>DBMS</a:t>
            </a:r>
            <a:r>
              <a:rPr lang="zh-CN" altLang="en-US" sz="2400" dirty="0"/>
              <a:t>，才有可能建立高质量的</a:t>
            </a:r>
            <a:r>
              <a:rPr lang="en-US" altLang="zh-CN" sz="2400" dirty="0"/>
              <a:t>DBS</a:t>
            </a:r>
            <a:r>
              <a:rPr lang="zh-CN" altLang="en-US" sz="2400" dirty="0"/>
              <a:t>。与文件系统相比，</a:t>
            </a:r>
            <a:r>
              <a:rPr lang="en-US" altLang="zh-CN" sz="2400" dirty="0"/>
              <a:t>DBS</a:t>
            </a:r>
            <a:r>
              <a:rPr lang="zh-CN" altLang="en-US" sz="2400" dirty="0"/>
              <a:t>有如下</a:t>
            </a:r>
            <a:r>
              <a:rPr lang="en-US" altLang="zh-CN" sz="2400" dirty="0"/>
              <a:t>4</a:t>
            </a:r>
            <a:r>
              <a:rPr lang="zh-CN" altLang="en-US" sz="2400" dirty="0"/>
              <a:t>个主要特点：</a:t>
            </a:r>
          </a:p>
          <a:p>
            <a:pPr algn="just" eaLnBrk="1" hangingPunct="1">
              <a:lnSpc>
                <a:spcPct val="110000"/>
              </a:lnSpc>
              <a:spcBef>
                <a:spcPts val="500"/>
              </a:spcBef>
              <a:buFontTx/>
              <a:buNone/>
            </a:pPr>
            <a:r>
              <a:rPr lang="zh-CN" altLang="en-US" sz="2400" b="1" dirty="0"/>
              <a:t>             </a:t>
            </a:r>
            <a:r>
              <a:rPr lang="en-US" altLang="zh-CN" sz="2400" b="1" dirty="0"/>
              <a:t>(1)</a:t>
            </a:r>
            <a:r>
              <a:rPr lang="zh-CN" altLang="en-US" sz="2400" b="1" dirty="0"/>
              <a:t>整体数据结构化</a:t>
            </a:r>
            <a:endParaRPr lang="en-US" altLang="zh-CN" sz="2400" b="1" dirty="0"/>
          </a:p>
          <a:p>
            <a:pPr algn="just" eaLnBrk="1" hangingPunct="1">
              <a:lnSpc>
                <a:spcPct val="110000"/>
              </a:lnSpc>
              <a:spcBef>
                <a:spcPts val="500"/>
              </a:spcBef>
              <a:buFontTx/>
              <a:buNone/>
            </a:pPr>
            <a:r>
              <a:rPr lang="en-US" altLang="zh-CN" sz="2400" b="1" dirty="0"/>
              <a:t>            </a:t>
            </a:r>
            <a:r>
              <a:rPr lang="zh-CN" altLang="en-US" sz="2400" dirty="0"/>
              <a:t> </a:t>
            </a:r>
            <a:r>
              <a:rPr lang="en-US" altLang="zh-CN" sz="2400" b="1" dirty="0"/>
              <a:t>(2)</a:t>
            </a:r>
            <a:r>
              <a:rPr lang="zh-CN" altLang="en-US" sz="2400" b="1" dirty="0"/>
              <a:t>数据的共享性高</a:t>
            </a:r>
            <a:endParaRPr lang="en-US" altLang="zh-CN" sz="2400" b="1" dirty="0"/>
          </a:p>
          <a:p>
            <a:pPr algn="just" eaLnBrk="1" hangingPunct="1">
              <a:lnSpc>
                <a:spcPct val="110000"/>
              </a:lnSpc>
              <a:spcBef>
                <a:spcPts val="500"/>
              </a:spcBef>
              <a:buFontTx/>
              <a:buNone/>
            </a:pPr>
            <a:r>
              <a:rPr lang="en-US" altLang="zh-CN" sz="2400" dirty="0"/>
              <a:t>             </a:t>
            </a:r>
            <a:r>
              <a:rPr lang="en-US" altLang="zh-CN" sz="2400" b="1" dirty="0"/>
              <a:t>(3)</a:t>
            </a:r>
            <a:r>
              <a:rPr lang="zh-CN" altLang="en-US" sz="2400" b="1" dirty="0"/>
              <a:t>数据独立性高</a:t>
            </a:r>
            <a:endParaRPr lang="en-US" altLang="zh-CN" sz="2400" b="1" dirty="0"/>
          </a:p>
          <a:p>
            <a:pPr algn="just" eaLnBrk="1" hangingPunct="1">
              <a:lnSpc>
                <a:spcPct val="110000"/>
              </a:lnSpc>
              <a:spcBef>
                <a:spcPts val="500"/>
              </a:spcBef>
              <a:buFontTx/>
              <a:buNone/>
            </a:pPr>
            <a:r>
              <a:rPr lang="en-US" altLang="zh-CN" sz="2400" b="1" dirty="0"/>
              <a:t>             (4)</a:t>
            </a:r>
            <a:r>
              <a:rPr lang="en-US" altLang="zh-CN" sz="2400" dirty="0"/>
              <a:t> </a:t>
            </a:r>
            <a:r>
              <a:rPr lang="zh-CN" altLang="en-US" sz="2400" b="1" dirty="0"/>
              <a:t>数据由</a:t>
            </a:r>
            <a:r>
              <a:rPr lang="en-US" altLang="zh-CN" sz="2400" b="1" dirty="0"/>
              <a:t>DBMS</a:t>
            </a:r>
            <a:r>
              <a:rPr lang="zh-CN" altLang="en-US" sz="2400" b="1" dirty="0"/>
              <a:t>统一管理和控制</a:t>
            </a:r>
          </a:p>
          <a:p>
            <a:pPr algn="just" eaLnBrk="1" hangingPunct="1">
              <a:lnSpc>
                <a:spcPct val="110000"/>
              </a:lnSpc>
              <a:spcBef>
                <a:spcPts val="500"/>
              </a:spcBef>
              <a:buFontTx/>
              <a:buNone/>
            </a:pPr>
            <a:r>
              <a:rPr lang="zh-CN" altLang="en-US" sz="2400" dirty="0"/>
              <a:t>                    </a:t>
            </a:r>
            <a:r>
              <a:rPr lang="en-US" altLang="zh-CN" sz="2400" dirty="0"/>
              <a:t>DBMS</a:t>
            </a:r>
            <a:r>
              <a:rPr lang="zh-CN" altLang="en-US" sz="2400" dirty="0"/>
              <a:t>来提供各种数据控制功能：</a:t>
            </a:r>
          </a:p>
          <a:p>
            <a:pPr algn="just" eaLnBrk="1" hangingPunct="1">
              <a:lnSpc>
                <a:spcPct val="110000"/>
              </a:lnSpc>
              <a:spcBef>
                <a:spcPts val="500"/>
              </a:spcBef>
              <a:buFontTx/>
              <a:buNone/>
            </a:pPr>
            <a:r>
              <a:rPr lang="zh-CN" altLang="en-US" sz="2400" dirty="0"/>
              <a:t>                    </a:t>
            </a:r>
            <a:r>
              <a:rPr lang="en-US" altLang="zh-CN" sz="2400" b="1" dirty="0"/>
              <a:t>1) </a:t>
            </a:r>
            <a:r>
              <a:rPr lang="zh-CN" altLang="en-US" sz="2400" b="1" dirty="0"/>
              <a:t>数据的安全性（</a:t>
            </a:r>
            <a:r>
              <a:rPr lang="en-US" altLang="zh-CN" sz="2400" b="1" dirty="0"/>
              <a:t>Security</a:t>
            </a:r>
            <a:r>
              <a:rPr lang="zh-CN" altLang="en-US" sz="2400" b="1" dirty="0"/>
              <a:t>）保护</a:t>
            </a:r>
            <a:endParaRPr lang="zh-CN" altLang="en-US" sz="2400" dirty="0"/>
          </a:p>
          <a:p>
            <a:pPr algn="just" eaLnBrk="1" hangingPunct="1">
              <a:lnSpc>
                <a:spcPct val="110000"/>
              </a:lnSpc>
              <a:spcBef>
                <a:spcPts val="500"/>
              </a:spcBef>
              <a:buFontTx/>
              <a:buNone/>
            </a:pPr>
            <a:r>
              <a:rPr lang="zh-CN" altLang="en-US" sz="2400" dirty="0"/>
              <a:t>                    </a:t>
            </a:r>
            <a:r>
              <a:rPr lang="en-US" altLang="zh-CN" sz="2400" b="1" dirty="0"/>
              <a:t>2) </a:t>
            </a:r>
            <a:r>
              <a:rPr lang="zh-CN" altLang="en-US" sz="2400" b="1" dirty="0"/>
              <a:t>数据的完整性（</a:t>
            </a:r>
            <a:r>
              <a:rPr lang="en-US" altLang="zh-CN" sz="2400" b="1" dirty="0"/>
              <a:t>Integrity</a:t>
            </a:r>
            <a:r>
              <a:rPr lang="zh-CN" altLang="en-US" sz="2400" b="1" dirty="0"/>
              <a:t>）保护</a:t>
            </a:r>
            <a:endParaRPr lang="zh-CN" altLang="en-US" sz="2400" dirty="0"/>
          </a:p>
          <a:p>
            <a:pPr algn="just" eaLnBrk="1" hangingPunct="1">
              <a:lnSpc>
                <a:spcPct val="110000"/>
              </a:lnSpc>
              <a:spcBef>
                <a:spcPts val="500"/>
              </a:spcBef>
              <a:buFontTx/>
              <a:buNone/>
            </a:pPr>
            <a:r>
              <a:rPr lang="zh-CN" altLang="en-US" sz="2400" dirty="0"/>
              <a:t>                    </a:t>
            </a:r>
            <a:r>
              <a:rPr lang="en-US" altLang="zh-CN" sz="2400" b="1" dirty="0"/>
              <a:t>3) </a:t>
            </a:r>
            <a:r>
              <a:rPr lang="zh-CN" altLang="en-US" sz="2400" b="1" dirty="0"/>
              <a:t>并发（</a:t>
            </a:r>
            <a:r>
              <a:rPr lang="en-US" altLang="zh-CN" sz="2400" b="1" dirty="0"/>
              <a:t>Concurrency</a:t>
            </a:r>
            <a:r>
              <a:rPr lang="zh-CN" altLang="en-US" sz="2400" b="1" dirty="0"/>
              <a:t>）控制</a:t>
            </a:r>
            <a:endParaRPr lang="zh-CN" altLang="en-US" sz="2400" dirty="0"/>
          </a:p>
          <a:p>
            <a:pPr algn="just" eaLnBrk="1" hangingPunct="1">
              <a:lnSpc>
                <a:spcPct val="110000"/>
              </a:lnSpc>
              <a:spcBef>
                <a:spcPts val="500"/>
              </a:spcBef>
              <a:buFontTx/>
              <a:buNone/>
            </a:pPr>
            <a:r>
              <a:rPr lang="zh-CN" altLang="en-US" sz="2400" dirty="0"/>
              <a:t>                   </a:t>
            </a:r>
            <a:r>
              <a:rPr lang="en-US" altLang="zh-CN" sz="2400" b="1" dirty="0"/>
              <a:t>4) </a:t>
            </a:r>
            <a:r>
              <a:rPr lang="zh-CN" altLang="en-US" sz="2400" b="1" dirty="0"/>
              <a:t>数据库恢复（</a:t>
            </a:r>
            <a:r>
              <a:rPr lang="en-US" altLang="zh-CN" sz="2400" b="1" dirty="0"/>
              <a:t>Recovery</a:t>
            </a:r>
            <a:r>
              <a:rPr lang="zh-CN" altLang="en-US" sz="2400" b="1" dirty="0"/>
              <a:t>）</a:t>
            </a:r>
            <a:endParaRPr lang="zh-CN" altLang="en-US" sz="2400" dirty="0"/>
          </a:p>
          <a:p>
            <a:pPr algn="just" eaLnBrk="1" hangingPunct="1">
              <a:lnSpc>
                <a:spcPct val="110000"/>
              </a:lnSpc>
              <a:spcBef>
                <a:spcPts val="500"/>
              </a:spcBef>
              <a:buFontTx/>
              <a:buNone/>
            </a:pPr>
            <a:endParaRPr lang="en-US" altLang="zh-CN" sz="2400" dirty="0"/>
          </a:p>
        </p:txBody>
      </p:sp>
      <p:sp>
        <p:nvSpPr>
          <p:cNvPr id="3" name="Rectangle 3">
            <a:extLst>
              <a:ext uri="{FF2B5EF4-FFF2-40B4-BE49-F238E27FC236}">
                <a16:creationId xmlns:a16="http://schemas.microsoft.com/office/drawing/2014/main" id="{58A3A574-B310-48CA-B572-7839C51DC431}"/>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31456372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Effect transition="in" filter="strips(downRight)">
                                      <p:cBhvr>
                                        <p:cTn id="7" dur="500"/>
                                        <p:tgtEl>
                                          <p:spTgt spid="235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5523">
                                            <p:txEl>
                                              <p:pRg st="1" end="1"/>
                                            </p:txEl>
                                          </p:spTgt>
                                        </p:tgtEl>
                                        <p:attrNameLst>
                                          <p:attrName>style.visibility</p:attrName>
                                        </p:attrNameLst>
                                      </p:cBhvr>
                                      <p:to>
                                        <p:strVal val="visible"/>
                                      </p:to>
                                    </p:set>
                                    <p:animEffect transition="in" filter="strips(downRight)">
                                      <p:cBhvr>
                                        <p:cTn id="12" dur="500"/>
                                        <p:tgtEl>
                                          <p:spTgt spid="235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5523">
                                            <p:txEl>
                                              <p:pRg st="2" end="2"/>
                                            </p:txEl>
                                          </p:spTgt>
                                        </p:tgtEl>
                                        <p:attrNameLst>
                                          <p:attrName>style.visibility</p:attrName>
                                        </p:attrNameLst>
                                      </p:cBhvr>
                                      <p:to>
                                        <p:strVal val="visible"/>
                                      </p:to>
                                    </p:set>
                                    <p:animEffect transition="in" filter="strips(downRight)">
                                      <p:cBhvr>
                                        <p:cTn id="17" dur="500"/>
                                        <p:tgtEl>
                                          <p:spTgt spid="235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5523">
                                            <p:txEl>
                                              <p:pRg st="3" end="3"/>
                                            </p:txEl>
                                          </p:spTgt>
                                        </p:tgtEl>
                                        <p:attrNameLst>
                                          <p:attrName>style.visibility</p:attrName>
                                        </p:attrNameLst>
                                      </p:cBhvr>
                                      <p:to>
                                        <p:strVal val="visible"/>
                                      </p:to>
                                    </p:set>
                                    <p:animEffect transition="in" filter="strips(downRight)">
                                      <p:cBhvr>
                                        <p:cTn id="22" dur="500"/>
                                        <p:tgtEl>
                                          <p:spTgt spid="235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5523">
                                            <p:txEl>
                                              <p:pRg st="4" end="4"/>
                                            </p:txEl>
                                          </p:spTgt>
                                        </p:tgtEl>
                                        <p:attrNameLst>
                                          <p:attrName>style.visibility</p:attrName>
                                        </p:attrNameLst>
                                      </p:cBhvr>
                                      <p:to>
                                        <p:strVal val="visible"/>
                                      </p:to>
                                    </p:set>
                                    <p:animEffect transition="in" filter="strips(downRight)">
                                      <p:cBhvr>
                                        <p:cTn id="27" dur="500"/>
                                        <p:tgtEl>
                                          <p:spTgt spid="2355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5523">
                                            <p:txEl>
                                              <p:pRg st="5" end="5"/>
                                            </p:txEl>
                                          </p:spTgt>
                                        </p:tgtEl>
                                        <p:attrNameLst>
                                          <p:attrName>style.visibility</p:attrName>
                                        </p:attrNameLst>
                                      </p:cBhvr>
                                      <p:to>
                                        <p:strVal val="visible"/>
                                      </p:to>
                                    </p:set>
                                    <p:animEffect transition="in" filter="strips(downRight)">
                                      <p:cBhvr>
                                        <p:cTn id="32" dur="500"/>
                                        <p:tgtEl>
                                          <p:spTgt spid="2355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35523">
                                            <p:txEl>
                                              <p:pRg st="6" end="6"/>
                                            </p:txEl>
                                          </p:spTgt>
                                        </p:tgtEl>
                                        <p:attrNameLst>
                                          <p:attrName>style.visibility</p:attrName>
                                        </p:attrNameLst>
                                      </p:cBhvr>
                                      <p:to>
                                        <p:strVal val="visible"/>
                                      </p:to>
                                    </p:set>
                                    <p:animEffect transition="in" filter="strips(downRight)">
                                      <p:cBhvr>
                                        <p:cTn id="37" dur="500"/>
                                        <p:tgtEl>
                                          <p:spTgt spid="2355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5523">
                                            <p:txEl>
                                              <p:pRg st="7" end="7"/>
                                            </p:txEl>
                                          </p:spTgt>
                                        </p:tgtEl>
                                        <p:attrNameLst>
                                          <p:attrName>style.visibility</p:attrName>
                                        </p:attrNameLst>
                                      </p:cBhvr>
                                      <p:to>
                                        <p:strVal val="visible"/>
                                      </p:to>
                                    </p:set>
                                    <p:animEffect transition="in" filter="strips(downRight)">
                                      <p:cBhvr>
                                        <p:cTn id="42" dur="500"/>
                                        <p:tgtEl>
                                          <p:spTgt spid="23552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35523">
                                            <p:txEl>
                                              <p:pRg st="8" end="8"/>
                                            </p:txEl>
                                          </p:spTgt>
                                        </p:tgtEl>
                                        <p:attrNameLst>
                                          <p:attrName>style.visibility</p:attrName>
                                        </p:attrNameLst>
                                      </p:cBhvr>
                                      <p:to>
                                        <p:strVal val="visible"/>
                                      </p:to>
                                    </p:set>
                                    <p:animEffect transition="in" filter="strips(downRight)">
                                      <p:cBhvr>
                                        <p:cTn id="47" dur="500"/>
                                        <p:tgtEl>
                                          <p:spTgt spid="23552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35523">
                                            <p:txEl>
                                              <p:pRg st="9" end="9"/>
                                            </p:txEl>
                                          </p:spTgt>
                                        </p:tgtEl>
                                        <p:attrNameLst>
                                          <p:attrName>style.visibility</p:attrName>
                                        </p:attrNameLst>
                                      </p:cBhvr>
                                      <p:to>
                                        <p:strVal val="visible"/>
                                      </p:to>
                                    </p:set>
                                    <p:animEffect transition="in" filter="strips(downRight)">
                                      <p:cBhvr>
                                        <p:cTn id="52" dur="500"/>
                                        <p:tgtEl>
                                          <p:spTgt spid="2355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A34D9942-545F-4FBA-83C9-B1B7052235ED}"/>
              </a:ext>
            </a:extLst>
          </p:cNvPr>
          <p:cNvSpPr>
            <a:spLocks noGrp="1" noChangeArrowheads="1"/>
          </p:cNvSpPr>
          <p:nvPr>
            <p:ph type="title"/>
          </p:nvPr>
        </p:nvSpPr>
        <p:spPr>
          <a:xfrm>
            <a:off x="457200" y="845610"/>
            <a:ext cx="8229600" cy="705240"/>
          </a:xfrm>
        </p:spPr>
        <p:txBody>
          <a:bodyPr/>
          <a:lstStyle/>
          <a:p>
            <a:pPr algn="l" eaLnBrk="1" hangingPunct="1">
              <a:defRPr/>
            </a:pPr>
            <a:r>
              <a:rPr lang="zh-CN" altLang="en-US" sz="2400" dirty="0">
                <a:solidFill>
                  <a:schemeClr val="tx1"/>
                </a:solidFill>
                <a:latin typeface="+mn-lt"/>
                <a:ea typeface="+mn-ea"/>
                <a:cs typeface="+mn-cs"/>
              </a:rPr>
              <a:t>数据库管理系统实现示例</a:t>
            </a:r>
          </a:p>
        </p:txBody>
      </p:sp>
      <p:grpSp>
        <p:nvGrpSpPr>
          <p:cNvPr id="22531" name="Group 4">
            <a:extLst>
              <a:ext uri="{FF2B5EF4-FFF2-40B4-BE49-F238E27FC236}">
                <a16:creationId xmlns:a16="http://schemas.microsoft.com/office/drawing/2014/main" id="{A1DB3C88-8E9A-405B-BF61-6A71B8AC968B}"/>
              </a:ext>
            </a:extLst>
          </p:cNvPr>
          <p:cNvGrpSpPr>
            <a:grpSpLocks/>
          </p:cNvGrpSpPr>
          <p:nvPr/>
        </p:nvGrpSpPr>
        <p:grpSpPr bwMode="auto">
          <a:xfrm>
            <a:off x="539750" y="1916307"/>
            <a:ext cx="7705933" cy="2088957"/>
            <a:chOff x="2137" y="12048"/>
            <a:chExt cx="6503" cy="1560"/>
          </a:xfrm>
        </p:grpSpPr>
        <p:sp>
          <p:nvSpPr>
            <p:cNvPr id="22532" name="Text Box 5">
              <a:extLst>
                <a:ext uri="{FF2B5EF4-FFF2-40B4-BE49-F238E27FC236}">
                  <a16:creationId xmlns:a16="http://schemas.microsoft.com/office/drawing/2014/main" id="{2BA71428-21A9-4B1C-9549-56A3E5445940}"/>
                </a:ext>
              </a:extLst>
            </p:cNvPr>
            <p:cNvSpPr txBox="1">
              <a:spLocks noChangeArrowheads="1"/>
            </p:cNvSpPr>
            <p:nvPr/>
          </p:nvSpPr>
          <p:spPr bwMode="auto">
            <a:xfrm>
              <a:off x="2137" y="12048"/>
              <a:ext cx="1283"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1800" b="1" dirty="0">
                  <a:solidFill>
                    <a:srgbClr val="FF0000"/>
                  </a:solidFill>
                </a:rPr>
                <a:t>应用程序</a:t>
              </a:r>
              <a:r>
                <a:rPr lang="en-US" altLang="zh-CN" sz="1800" b="1" dirty="0">
                  <a:solidFill>
                    <a:srgbClr val="FF0000"/>
                  </a:solidFill>
                </a:rPr>
                <a:t>A</a:t>
              </a:r>
              <a:r>
                <a:rPr lang="en-US" altLang="zh-CN" sz="1800" b="1" baseline="-25000" dirty="0">
                  <a:solidFill>
                    <a:srgbClr val="FF0000"/>
                  </a:solidFill>
                </a:rPr>
                <a:t>1</a:t>
              </a:r>
            </a:p>
          </p:txBody>
        </p:sp>
        <p:sp>
          <p:nvSpPr>
            <p:cNvPr id="22533" name="Text Box 6">
              <a:extLst>
                <a:ext uri="{FF2B5EF4-FFF2-40B4-BE49-F238E27FC236}">
                  <a16:creationId xmlns:a16="http://schemas.microsoft.com/office/drawing/2014/main" id="{23A2FA11-C63F-4354-8D70-5272D9807535}"/>
                </a:ext>
              </a:extLst>
            </p:cNvPr>
            <p:cNvSpPr txBox="1">
              <a:spLocks noChangeArrowheads="1"/>
            </p:cNvSpPr>
            <p:nvPr/>
          </p:nvSpPr>
          <p:spPr bwMode="auto">
            <a:xfrm>
              <a:off x="3351" y="12048"/>
              <a:ext cx="1885" cy="468"/>
            </a:xfrm>
            <a:prstGeom prst="rect">
              <a:avLst/>
            </a:prstGeom>
            <a:solidFill>
              <a:schemeClr val="accent2">
                <a:lumMod val="40000"/>
                <a:lumOff val="60000"/>
              </a:schemeClr>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solidFill>
                    <a:srgbClr val="009900"/>
                  </a:solidFill>
                </a:rPr>
                <a:t>学生基本信息管理</a:t>
              </a:r>
            </a:p>
          </p:txBody>
        </p:sp>
        <p:sp>
          <p:nvSpPr>
            <p:cNvPr id="22534" name="AutoShape 7">
              <a:extLst>
                <a:ext uri="{FF2B5EF4-FFF2-40B4-BE49-F238E27FC236}">
                  <a16:creationId xmlns:a16="http://schemas.microsoft.com/office/drawing/2014/main" id="{C744F610-AC43-4EAC-97EC-26E78C1101D8}"/>
                </a:ext>
              </a:extLst>
            </p:cNvPr>
            <p:cNvSpPr>
              <a:spLocks noChangeArrowheads="1"/>
            </p:cNvSpPr>
            <p:nvPr/>
          </p:nvSpPr>
          <p:spPr bwMode="auto">
            <a:xfrm>
              <a:off x="7560" y="12204"/>
              <a:ext cx="1080" cy="1092"/>
            </a:xfrm>
            <a:prstGeom prst="can">
              <a:avLst>
                <a:gd name="adj" fmla="val 25278"/>
              </a:avLst>
            </a:prstGeom>
            <a:solidFill>
              <a:schemeClr val="accent4">
                <a:lumMod val="40000"/>
                <a:lumOff val="60000"/>
              </a:schemeClr>
            </a:solidFill>
            <a:ln w="9525">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2000" b="1" dirty="0"/>
                <a:t>学生有关的数据库</a:t>
              </a:r>
            </a:p>
          </p:txBody>
        </p:sp>
        <p:sp>
          <p:nvSpPr>
            <p:cNvPr id="22535" name="Text Box 8">
              <a:extLst>
                <a:ext uri="{FF2B5EF4-FFF2-40B4-BE49-F238E27FC236}">
                  <a16:creationId xmlns:a16="http://schemas.microsoft.com/office/drawing/2014/main" id="{E821641F-3AF2-4B67-8DD9-F4DEE85A4804}"/>
                </a:ext>
              </a:extLst>
            </p:cNvPr>
            <p:cNvSpPr txBox="1">
              <a:spLocks noChangeArrowheads="1"/>
            </p:cNvSpPr>
            <p:nvPr/>
          </p:nvSpPr>
          <p:spPr bwMode="auto">
            <a:xfrm>
              <a:off x="2160" y="13140"/>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1800" b="1" dirty="0">
                  <a:solidFill>
                    <a:srgbClr val="FF0000"/>
                  </a:solidFill>
                </a:rPr>
                <a:t>应用程序</a:t>
              </a:r>
              <a:r>
                <a:rPr lang="en-US" altLang="zh-CN" sz="1800" b="1" dirty="0">
                  <a:solidFill>
                    <a:srgbClr val="FF0000"/>
                  </a:solidFill>
                </a:rPr>
                <a:t>A</a:t>
              </a:r>
              <a:r>
                <a:rPr lang="en-US" altLang="zh-CN" sz="1800" b="1" baseline="-25000" dirty="0">
                  <a:solidFill>
                    <a:srgbClr val="FF0000"/>
                  </a:solidFill>
                </a:rPr>
                <a:t>2</a:t>
              </a:r>
            </a:p>
          </p:txBody>
        </p:sp>
        <p:sp>
          <p:nvSpPr>
            <p:cNvPr id="22536" name="Text Box 9">
              <a:extLst>
                <a:ext uri="{FF2B5EF4-FFF2-40B4-BE49-F238E27FC236}">
                  <a16:creationId xmlns:a16="http://schemas.microsoft.com/office/drawing/2014/main" id="{3BC9D489-B424-495C-82FA-5CF064797FCC}"/>
                </a:ext>
              </a:extLst>
            </p:cNvPr>
            <p:cNvSpPr txBox="1">
              <a:spLocks noChangeArrowheads="1"/>
            </p:cNvSpPr>
            <p:nvPr/>
          </p:nvSpPr>
          <p:spPr bwMode="auto">
            <a:xfrm>
              <a:off x="3420" y="13140"/>
              <a:ext cx="1800" cy="468"/>
            </a:xfrm>
            <a:prstGeom prst="rect">
              <a:avLst/>
            </a:prstGeom>
            <a:solidFill>
              <a:schemeClr val="accent2">
                <a:lumMod val="40000"/>
                <a:lumOff val="60000"/>
              </a:schemeClr>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solidFill>
                    <a:srgbClr val="009900"/>
                  </a:solidFill>
                </a:rPr>
                <a:t>学生选课管理</a:t>
              </a:r>
            </a:p>
          </p:txBody>
        </p:sp>
        <p:sp>
          <p:nvSpPr>
            <p:cNvPr id="402443" name="Text Box 11">
              <a:extLst>
                <a:ext uri="{FF2B5EF4-FFF2-40B4-BE49-F238E27FC236}">
                  <a16:creationId xmlns:a16="http://schemas.microsoft.com/office/drawing/2014/main" id="{6504AB29-7051-41F7-BA1E-D89E5C92AEA1}"/>
                </a:ext>
              </a:extLst>
            </p:cNvPr>
            <p:cNvSpPr txBox="1">
              <a:spLocks noChangeArrowheads="1"/>
            </p:cNvSpPr>
            <p:nvPr/>
          </p:nvSpPr>
          <p:spPr bwMode="auto">
            <a:xfrm>
              <a:off x="5760" y="12360"/>
              <a:ext cx="1260" cy="782"/>
            </a:xfrm>
            <a:prstGeom prst="rect">
              <a:avLst/>
            </a:prstGeom>
            <a:solidFill>
              <a:schemeClr val="tx2">
                <a:lumMod val="20000"/>
                <a:lumOff val="80000"/>
              </a:schemeClr>
            </a:solidFill>
            <a:ln w="9525">
              <a:solidFill>
                <a:srgbClr val="000000"/>
              </a:solidFill>
              <a:miter lim="800000"/>
              <a:headEnd/>
              <a:tailEnd/>
            </a:ln>
            <a:effectLst>
              <a:outerShdw dist="35921" dir="2700000" algn="ctr" rotWithShape="0">
                <a:srgbClr val="808080"/>
              </a:outerShdw>
            </a:effectLst>
          </p:spPr>
          <p:txBody>
            <a:bodyPr/>
            <a:lstStyle/>
            <a:p>
              <a:pPr algn="ctr" eaLnBrk="0" hangingPunct="0">
                <a:defRPr/>
              </a:pPr>
              <a:r>
                <a:rPr lang="zh-CN" altLang="en-US" sz="2000" b="1" dirty="0"/>
                <a:t>数据库</a:t>
              </a:r>
            </a:p>
            <a:p>
              <a:pPr algn="ctr" eaLnBrk="0" hangingPunct="0">
                <a:defRPr/>
              </a:pPr>
              <a:r>
                <a:rPr lang="zh-CN" altLang="en-US" sz="2000" b="1" dirty="0"/>
                <a:t>管理系统</a:t>
              </a:r>
            </a:p>
          </p:txBody>
        </p:sp>
        <p:sp>
          <p:nvSpPr>
            <p:cNvPr id="22539" name="Line 12">
              <a:extLst>
                <a:ext uri="{FF2B5EF4-FFF2-40B4-BE49-F238E27FC236}">
                  <a16:creationId xmlns:a16="http://schemas.microsoft.com/office/drawing/2014/main" id="{27C42254-95D5-4460-9ABD-391E19CD62A3}"/>
                </a:ext>
              </a:extLst>
            </p:cNvPr>
            <p:cNvSpPr>
              <a:spLocks noChangeShapeType="1"/>
            </p:cNvSpPr>
            <p:nvPr/>
          </p:nvSpPr>
          <p:spPr bwMode="auto">
            <a:xfrm>
              <a:off x="5220" y="12204"/>
              <a:ext cx="5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0" name="Line 13">
              <a:extLst>
                <a:ext uri="{FF2B5EF4-FFF2-40B4-BE49-F238E27FC236}">
                  <a16:creationId xmlns:a16="http://schemas.microsoft.com/office/drawing/2014/main" id="{E85FE721-2535-44E1-BA57-B0EFBCE8D2AA}"/>
                </a:ext>
              </a:extLst>
            </p:cNvPr>
            <p:cNvSpPr>
              <a:spLocks noChangeShapeType="1"/>
            </p:cNvSpPr>
            <p:nvPr/>
          </p:nvSpPr>
          <p:spPr bwMode="auto">
            <a:xfrm flipV="1">
              <a:off x="5220" y="12984"/>
              <a:ext cx="5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Line 14">
              <a:extLst>
                <a:ext uri="{FF2B5EF4-FFF2-40B4-BE49-F238E27FC236}">
                  <a16:creationId xmlns:a16="http://schemas.microsoft.com/office/drawing/2014/main" id="{0AA6EDB1-659E-41E6-9BB9-D7D2E0CB6B1B}"/>
                </a:ext>
              </a:extLst>
            </p:cNvPr>
            <p:cNvSpPr>
              <a:spLocks noChangeShapeType="1"/>
            </p:cNvSpPr>
            <p:nvPr/>
          </p:nvSpPr>
          <p:spPr bwMode="auto">
            <a:xfrm>
              <a:off x="7020" y="12828"/>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 name="Rectangle 3">
            <a:extLst>
              <a:ext uri="{FF2B5EF4-FFF2-40B4-BE49-F238E27FC236}">
                <a16:creationId xmlns:a16="http://schemas.microsoft.com/office/drawing/2014/main" id="{1806C0AD-336B-472A-8650-CB8D393BF003}"/>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pic>
        <p:nvPicPr>
          <p:cNvPr id="15" name="图片 14">
            <a:extLst>
              <a:ext uri="{FF2B5EF4-FFF2-40B4-BE49-F238E27FC236}">
                <a16:creationId xmlns:a16="http://schemas.microsoft.com/office/drawing/2014/main" id="{2B1A41FF-B4AD-4961-8016-87691E0EB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835" y="4391047"/>
            <a:ext cx="4324350" cy="2181225"/>
          </a:xfrm>
          <a:prstGeom prst="rect">
            <a:avLst/>
          </a:prstGeom>
        </p:spPr>
      </p:pic>
    </p:spTree>
    <p:extLst>
      <p:ext uri="{BB962C8B-B14F-4D97-AF65-F5344CB8AC3E}">
        <p14:creationId xmlns:p14="http://schemas.microsoft.com/office/powerpoint/2010/main" val="17683734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40241974-6C1F-4B23-997B-AF696AA2E89D}"/>
              </a:ext>
            </a:extLst>
          </p:cNvPr>
          <p:cNvSpPr>
            <a:spLocks noGrp="1" noChangeArrowheads="1"/>
          </p:cNvSpPr>
          <p:nvPr>
            <p:ph type="title"/>
          </p:nvPr>
        </p:nvSpPr>
        <p:spPr>
          <a:xfrm>
            <a:off x="434146" y="907845"/>
            <a:ext cx="8229600" cy="705240"/>
          </a:xfrm>
        </p:spPr>
        <p:txBody>
          <a:bodyPr/>
          <a:lstStyle/>
          <a:p>
            <a:pPr algn="l" eaLnBrk="1" hangingPunct="1">
              <a:defRPr/>
            </a:pPr>
            <a:r>
              <a:rPr lang="zh-CN" altLang="en-US" sz="2400" b="1" dirty="0">
                <a:solidFill>
                  <a:schemeClr val="tx1"/>
                </a:solidFill>
                <a:latin typeface="+mn-lt"/>
                <a:ea typeface="+mn-ea"/>
                <a:cs typeface="+mn-cs"/>
              </a:rPr>
              <a:t>数据库管理系统的优点： </a:t>
            </a:r>
          </a:p>
        </p:txBody>
      </p:sp>
      <p:sp>
        <p:nvSpPr>
          <p:cNvPr id="288771" name="Rectangle 3">
            <a:extLst>
              <a:ext uri="{FF2B5EF4-FFF2-40B4-BE49-F238E27FC236}">
                <a16:creationId xmlns:a16="http://schemas.microsoft.com/office/drawing/2014/main" id="{8991F3B0-E3AF-43E5-BFD6-1C9E37F1F7AA}"/>
              </a:ext>
            </a:extLst>
          </p:cNvPr>
          <p:cNvSpPr>
            <a:spLocks noGrp="1" noChangeArrowheads="1"/>
          </p:cNvSpPr>
          <p:nvPr>
            <p:ph type="body" idx="1"/>
          </p:nvPr>
        </p:nvSpPr>
        <p:spPr>
          <a:xfrm>
            <a:off x="603250" y="1700208"/>
            <a:ext cx="8083550" cy="4471992"/>
          </a:xfrm>
        </p:spPr>
        <p:txBody>
          <a:bodyPr/>
          <a:lstStyle/>
          <a:p>
            <a:pPr eaLnBrk="1" hangingPunct="1">
              <a:buFont typeface="Wingdings" pitchFamily="2" charset="2"/>
              <a:buChar char="l"/>
              <a:defRPr/>
            </a:pPr>
            <a:r>
              <a:rPr lang="zh-CN" altLang="en-US" sz="2400" b="1" kern="1200" dirty="0"/>
              <a:t>相互关联的数据的集合 </a:t>
            </a:r>
          </a:p>
          <a:p>
            <a:pPr eaLnBrk="1" hangingPunct="1">
              <a:buFont typeface="Wingdings" pitchFamily="2" charset="2"/>
              <a:buChar char="l"/>
              <a:defRPr/>
            </a:pPr>
            <a:r>
              <a:rPr lang="zh-CN" altLang="en-US" sz="2400" b="1" kern="1200" dirty="0"/>
              <a:t>较少的数据冗余 </a:t>
            </a:r>
          </a:p>
          <a:p>
            <a:pPr eaLnBrk="1" hangingPunct="1">
              <a:buFont typeface="Wingdings" pitchFamily="2" charset="2"/>
              <a:buChar char="l"/>
              <a:defRPr/>
            </a:pPr>
            <a:r>
              <a:rPr lang="zh-CN" altLang="en-US" sz="2400" b="1" kern="1200" dirty="0"/>
              <a:t>程序与数据相互对立</a:t>
            </a:r>
          </a:p>
          <a:p>
            <a:pPr eaLnBrk="1" hangingPunct="1">
              <a:buFont typeface="Wingdings" pitchFamily="2" charset="2"/>
              <a:buChar char="l"/>
              <a:defRPr/>
            </a:pPr>
            <a:r>
              <a:rPr lang="zh-CN" altLang="en-US" sz="2400" b="1" kern="1200" dirty="0"/>
              <a:t>保证数据的安全、可靠</a:t>
            </a:r>
          </a:p>
          <a:p>
            <a:pPr eaLnBrk="1" hangingPunct="1">
              <a:buFont typeface="Wingdings" pitchFamily="2" charset="2"/>
              <a:buChar char="l"/>
              <a:defRPr/>
            </a:pPr>
            <a:r>
              <a:rPr lang="zh-CN" altLang="en-US" sz="2400" b="1" kern="1200" dirty="0"/>
              <a:t>最大限度地保证数据的正确性</a:t>
            </a:r>
          </a:p>
          <a:p>
            <a:pPr eaLnBrk="1" hangingPunct="1">
              <a:buFont typeface="Wingdings" pitchFamily="2" charset="2"/>
              <a:buChar char="l"/>
              <a:defRPr/>
            </a:pPr>
            <a:r>
              <a:rPr lang="zh-CN" altLang="en-US" sz="2400" b="1" kern="1200" dirty="0"/>
              <a:t>数据可以并发使用并能保证一致性</a:t>
            </a:r>
          </a:p>
          <a:p>
            <a:pPr eaLnBrk="1" hangingPunct="1">
              <a:buFontTx/>
              <a:buNone/>
              <a:defRPr/>
            </a:pPr>
            <a:endParaRPr lang="zh-CN" altLang="en-US" b="1" kern="1200" dirty="0"/>
          </a:p>
        </p:txBody>
      </p:sp>
      <p:sp>
        <p:nvSpPr>
          <p:cNvPr id="4" name="Rectangle 3">
            <a:extLst>
              <a:ext uri="{FF2B5EF4-FFF2-40B4-BE49-F238E27FC236}">
                <a16:creationId xmlns:a16="http://schemas.microsoft.com/office/drawing/2014/main" id="{4DE799D8-1453-4E95-9033-B2A7FB646914}"/>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37114899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0" fill="hold">
                                          <p:stCondLst>
                                            <p:cond delay="0"/>
                                          </p:stCondLst>
                                        </p:cTn>
                                        <p:tgtEl>
                                          <p:spTgt spid="288770"/>
                                        </p:tgtEl>
                                        <p:attrNameLst>
                                          <p:attrName>style.visibility</p:attrName>
                                        </p:attrNameLst>
                                      </p:cBhvr>
                                      <p:to>
                                        <p:strVal val="visible"/>
                                      </p:to>
                                    </p:set>
                                    <p:animEffect transition="in" filter="fade">
                                      <p:cBhvr>
                                        <p:cTn id="7" dur="1000"/>
                                        <p:tgtEl>
                                          <p:spTgt spid="288770"/>
                                        </p:tgtEl>
                                      </p:cBhvr>
                                    </p:animEffect>
                                    <p:anim calcmode="lin" valueType="num">
                                      <p:cBhvr>
                                        <p:cTn id="8" dur="1000" fill="hold"/>
                                        <p:tgtEl>
                                          <p:spTgt spid="288770"/>
                                        </p:tgtEl>
                                        <p:attrNameLst>
                                          <p:attrName>ppt_x</p:attrName>
                                        </p:attrNameLst>
                                      </p:cBhvr>
                                      <p:tavLst>
                                        <p:tav tm="0">
                                          <p:val>
                                            <p:strVal val="#ppt_x"/>
                                          </p:val>
                                        </p:tav>
                                        <p:tav tm="100000">
                                          <p:val>
                                            <p:strVal val="#ppt_x"/>
                                          </p:val>
                                        </p:tav>
                                      </p:tavLst>
                                    </p:anim>
                                    <p:anim calcmode="lin" valueType="num">
                                      <p:cBhvr>
                                        <p:cTn id="9" dur="897" decel="100000" fill="hold"/>
                                        <p:tgtEl>
                                          <p:spTgt spid="288770"/>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288770"/>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0" fill="hold">
                                          <p:stCondLst>
                                            <p:cond delay="0"/>
                                          </p:stCondLst>
                                        </p:cTn>
                                        <p:tgtEl>
                                          <p:spTgt spid="288771">
                                            <p:txEl>
                                              <p:pRg st="0" end="0"/>
                                            </p:txEl>
                                          </p:spTgt>
                                        </p:tgtEl>
                                        <p:attrNameLst>
                                          <p:attrName>style.visibility</p:attrName>
                                        </p:attrNameLst>
                                      </p:cBhvr>
                                      <p:to>
                                        <p:strVal val="visible"/>
                                      </p:to>
                                    </p:set>
                                    <p:animEffect transition="in" filter="fade">
                                      <p:cBhvr>
                                        <p:cTn id="15" dur="1000"/>
                                        <p:tgtEl>
                                          <p:spTgt spid="288771">
                                            <p:txEl>
                                              <p:pRg st="0" end="0"/>
                                            </p:txEl>
                                          </p:spTgt>
                                        </p:tgtEl>
                                      </p:cBhvr>
                                    </p:animEffect>
                                    <p:anim calcmode="lin" valueType="num">
                                      <p:cBhvr>
                                        <p:cTn id="16" dur="1000" fill="hold"/>
                                        <p:tgtEl>
                                          <p:spTgt spid="288771">
                                            <p:txEl>
                                              <p:pRg st="0" end="0"/>
                                            </p:txEl>
                                          </p:spTgt>
                                        </p:tgtEl>
                                        <p:attrNameLst>
                                          <p:attrName>ppt_x</p:attrName>
                                        </p:attrNameLst>
                                      </p:cBhvr>
                                      <p:tavLst>
                                        <p:tav tm="0">
                                          <p:val>
                                            <p:strVal val="#ppt_x"/>
                                          </p:val>
                                        </p:tav>
                                        <p:tav tm="100000">
                                          <p:val>
                                            <p:strVal val="#ppt_x"/>
                                          </p:val>
                                        </p:tav>
                                      </p:tavLst>
                                    </p:anim>
                                    <p:anim calcmode="lin" valueType="num">
                                      <p:cBhvr>
                                        <p:cTn id="17" dur="897" decel="100000" fill="hold"/>
                                        <p:tgtEl>
                                          <p:spTgt spid="288771">
                                            <p:txEl>
                                              <p:pRg st="0" end="0"/>
                                            </p:txEl>
                                          </p:spTgt>
                                        </p:tgtEl>
                                        <p:attrNameLst>
                                          <p:attrName>ppt_y</p:attrName>
                                        </p:attrNameLst>
                                      </p:cBhvr>
                                      <p:tavLst>
                                        <p:tav tm="0">
                                          <p:val>
                                            <p:strVal val="#ppt_y+1"/>
                                          </p:val>
                                        </p:tav>
                                        <p:tav tm="100000">
                                          <p:val>
                                            <p:strVal val="#ppt_y-.03"/>
                                          </p:val>
                                        </p:tav>
                                      </p:tavLst>
                                    </p:anim>
                                    <p:anim calcmode="lin" valueType="num">
                                      <p:cBhvr>
                                        <p:cTn id="18" dur="97" accel="100000" fill="hold">
                                          <p:stCondLst>
                                            <p:cond delay="897"/>
                                          </p:stCondLst>
                                        </p:cTn>
                                        <p:tgtEl>
                                          <p:spTgt spid="28877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0" fill="hold">
                                          <p:stCondLst>
                                            <p:cond delay="0"/>
                                          </p:stCondLst>
                                        </p:cTn>
                                        <p:tgtEl>
                                          <p:spTgt spid="288771">
                                            <p:txEl>
                                              <p:pRg st="1" end="1"/>
                                            </p:txEl>
                                          </p:spTgt>
                                        </p:tgtEl>
                                        <p:attrNameLst>
                                          <p:attrName>style.visibility</p:attrName>
                                        </p:attrNameLst>
                                      </p:cBhvr>
                                      <p:to>
                                        <p:strVal val="visible"/>
                                      </p:to>
                                    </p:set>
                                    <p:animEffect transition="in" filter="fade">
                                      <p:cBhvr>
                                        <p:cTn id="23" dur="1000"/>
                                        <p:tgtEl>
                                          <p:spTgt spid="288771">
                                            <p:txEl>
                                              <p:pRg st="1" end="1"/>
                                            </p:txEl>
                                          </p:spTgt>
                                        </p:tgtEl>
                                      </p:cBhvr>
                                    </p:animEffect>
                                    <p:anim calcmode="lin" valueType="num">
                                      <p:cBhvr>
                                        <p:cTn id="24" dur="1000" fill="hold"/>
                                        <p:tgtEl>
                                          <p:spTgt spid="288771">
                                            <p:txEl>
                                              <p:pRg st="1" end="1"/>
                                            </p:txEl>
                                          </p:spTgt>
                                        </p:tgtEl>
                                        <p:attrNameLst>
                                          <p:attrName>ppt_x</p:attrName>
                                        </p:attrNameLst>
                                      </p:cBhvr>
                                      <p:tavLst>
                                        <p:tav tm="0">
                                          <p:val>
                                            <p:strVal val="#ppt_x"/>
                                          </p:val>
                                        </p:tav>
                                        <p:tav tm="100000">
                                          <p:val>
                                            <p:strVal val="#ppt_x"/>
                                          </p:val>
                                        </p:tav>
                                      </p:tavLst>
                                    </p:anim>
                                    <p:anim calcmode="lin" valueType="num">
                                      <p:cBhvr>
                                        <p:cTn id="25" dur="897" decel="100000" fill="hold"/>
                                        <p:tgtEl>
                                          <p:spTgt spid="288771">
                                            <p:txEl>
                                              <p:pRg st="1" end="1"/>
                                            </p:txEl>
                                          </p:spTgt>
                                        </p:tgtEl>
                                        <p:attrNameLst>
                                          <p:attrName>ppt_y</p:attrName>
                                        </p:attrNameLst>
                                      </p:cBhvr>
                                      <p:tavLst>
                                        <p:tav tm="0">
                                          <p:val>
                                            <p:strVal val="#ppt_y+1"/>
                                          </p:val>
                                        </p:tav>
                                        <p:tav tm="100000">
                                          <p:val>
                                            <p:strVal val="#ppt_y-.03"/>
                                          </p:val>
                                        </p:tav>
                                      </p:tavLst>
                                    </p:anim>
                                    <p:anim calcmode="lin" valueType="num">
                                      <p:cBhvr>
                                        <p:cTn id="26" dur="97" accel="100000" fill="hold">
                                          <p:stCondLst>
                                            <p:cond delay="897"/>
                                          </p:stCondLst>
                                        </p:cTn>
                                        <p:tgtEl>
                                          <p:spTgt spid="288771">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0" fill="hold">
                                          <p:stCondLst>
                                            <p:cond delay="0"/>
                                          </p:stCondLst>
                                        </p:cTn>
                                        <p:tgtEl>
                                          <p:spTgt spid="288771">
                                            <p:txEl>
                                              <p:pRg st="2" end="2"/>
                                            </p:txEl>
                                          </p:spTgt>
                                        </p:tgtEl>
                                        <p:attrNameLst>
                                          <p:attrName>style.visibility</p:attrName>
                                        </p:attrNameLst>
                                      </p:cBhvr>
                                      <p:to>
                                        <p:strVal val="visible"/>
                                      </p:to>
                                    </p:set>
                                    <p:animEffect transition="in" filter="fade">
                                      <p:cBhvr>
                                        <p:cTn id="31" dur="1000"/>
                                        <p:tgtEl>
                                          <p:spTgt spid="288771">
                                            <p:txEl>
                                              <p:pRg st="2" end="2"/>
                                            </p:txEl>
                                          </p:spTgt>
                                        </p:tgtEl>
                                      </p:cBhvr>
                                    </p:animEffect>
                                    <p:anim calcmode="lin" valueType="num">
                                      <p:cBhvr>
                                        <p:cTn id="32" dur="1000" fill="hold"/>
                                        <p:tgtEl>
                                          <p:spTgt spid="288771">
                                            <p:txEl>
                                              <p:pRg st="2" end="2"/>
                                            </p:txEl>
                                          </p:spTgt>
                                        </p:tgtEl>
                                        <p:attrNameLst>
                                          <p:attrName>ppt_x</p:attrName>
                                        </p:attrNameLst>
                                      </p:cBhvr>
                                      <p:tavLst>
                                        <p:tav tm="0">
                                          <p:val>
                                            <p:strVal val="#ppt_x"/>
                                          </p:val>
                                        </p:tav>
                                        <p:tav tm="100000">
                                          <p:val>
                                            <p:strVal val="#ppt_x"/>
                                          </p:val>
                                        </p:tav>
                                      </p:tavLst>
                                    </p:anim>
                                    <p:anim calcmode="lin" valueType="num">
                                      <p:cBhvr>
                                        <p:cTn id="33" dur="897" decel="100000" fill="hold"/>
                                        <p:tgtEl>
                                          <p:spTgt spid="288771">
                                            <p:txEl>
                                              <p:pRg st="2" end="2"/>
                                            </p:txEl>
                                          </p:spTgt>
                                        </p:tgtEl>
                                        <p:attrNameLst>
                                          <p:attrName>ppt_y</p:attrName>
                                        </p:attrNameLst>
                                      </p:cBhvr>
                                      <p:tavLst>
                                        <p:tav tm="0">
                                          <p:val>
                                            <p:strVal val="#ppt_y+1"/>
                                          </p:val>
                                        </p:tav>
                                        <p:tav tm="100000">
                                          <p:val>
                                            <p:strVal val="#ppt_y-.03"/>
                                          </p:val>
                                        </p:tav>
                                      </p:tavLst>
                                    </p:anim>
                                    <p:anim calcmode="lin" valueType="num">
                                      <p:cBhvr>
                                        <p:cTn id="34" dur="97" accel="100000" fill="hold">
                                          <p:stCondLst>
                                            <p:cond delay="897"/>
                                          </p:stCondLst>
                                        </p:cTn>
                                        <p:tgtEl>
                                          <p:spTgt spid="288771">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0" fill="hold">
                                          <p:stCondLst>
                                            <p:cond delay="0"/>
                                          </p:stCondLst>
                                        </p:cTn>
                                        <p:tgtEl>
                                          <p:spTgt spid="288771">
                                            <p:txEl>
                                              <p:pRg st="3" end="3"/>
                                            </p:txEl>
                                          </p:spTgt>
                                        </p:tgtEl>
                                        <p:attrNameLst>
                                          <p:attrName>style.visibility</p:attrName>
                                        </p:attrNameLst>
                                      </p:cBhvr>
                                      <p:to>
                                        <p:strVal val="visible"/>
                                      </p:to>
                                    </p:set>
                                    <p:animEffect transition="in" filter="fade">
                                      <p:cBhvr>
                                        <p:cTn id="39" dur="1000"/>
                                        <p:tgtEl>
                                          <p:spTgt spid="288771">
                                            <p:txEl>
                                              <p:pRg st="3" end="3"/>
                                            </p:txEl>
                                          </p:spTgt>
                                        </p:tgtEl>
                                      </p:cBhvr>
                                    </p:animEffect>
                                    <p:anim calcmode="lin" valueType="num">
                                      <p:cBhvr>
                                        <p:cTn id="40" dur="1000" fill="hold"/>
                                        <p:tgtEl>
                                          <p:spTgt spid="288771">
                                            <p:txEl>
                                              <p:pRg st="3" end="3"/>
                                            </p:txEl>
                                          </p:spTgt>
                                        </p:tgtEl>
                                        <p:attrNameLst>
                                          <p:attrName>ppt_x</p:attrName>
                                        </p:attrNameLst>
                                      </p:cBhvr>
                                      <p:tavLst>
                                        <p:tav tm="0">
                                          <p:val>
                                            <p:strVal val="#ppt_x"/>
                                          </p:val>
                                        </p:tav>
                                        <p:tav tm="100000">
                                          <p:val>
                                            <p:strVal val="#ppt_x"/>
                                          </p:val>
                                        </p:tav>
                                      </p:tavLst>
                                    </p:anim>
                                    <p:anim calcmode="lin" valueType="num">
                                      <p:cBhvr>
                                        <p:cTn id="41" dur="897" decel="100000" fill="hold"/>
                                        <p:tgtEl>
                                          <p:spTgt spid="288771">
                                            <p:txEl>
                                              <p:pRg st="3" end="3"/>
                                            </p:txEl>
                                          </p:spTgt>
                                        </p:tgtEl>
                                        <p:attrNameLst>
                                          <p:attrName>ppt_y</p:attrName>
                                        </p:attrNameLst>
                                      </p:cBhvr>
                                      <p:tavLst>
                                        <p:tav tm="0">
                                          <p:val>
                                            <p:strVal val="#ppt_y+1"/>
                                          </p:val>
                                        </p:tav>
                                        <p:tav tm="100000">
                                          <p:val>
                                            <p:strVal val="#ppt_y-.03"/>
                                          </p:val>
                                        </p:tav>
                                      </p:tavLst>
                                    </p:anim>
                                    <p:anim calcmode="lin" valueType="num">
                                      <p:cBhvr>
                                        <p:cTn id="42" dur="97" accel="100000" fill="hold">
                                          <p:stCondLst>
                                            <p:cond delay="897"/>
                                          </p:stCondLst>
                                        </p:cTn>
                                        <p:tgtEl>
                                          <p:spTgt spid="288771">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7" presetClass="entr" presetSubtype="0" fill="hold" grpId="0" nodeType="clickEffect">
                                  <p:stCondLst>
                                    <p:cond delay="0"/>
                                  </p:stCondLst>
                                  <p:childTnLst>
                                    <p:set>
                                      <p:cBhvr>
                                        <p:cTn id="46" dur="0" fill="hold">
                                          <p:stCondLst>
                                            <p:cond delay="0"/>
                                          </p:stCondLst>
                                        </p:cTn>
                                        <p:tgtEl>
                                          <p:spTgt spid="288771">
                                            <p:txEl>
                                              <p:pRg st="4" end="4"/>
                                            </p:txEl>
                                          </p:spTgt>
                                        </p:tgtEl>
                                        <p:attrNameLst>
                                          <p:attrName>style.visibility</p:attrName>
                                        </p:attrNameLst>
                                      </p:cBhvr>
                                      <p:to>
                                        <p:strVal val="visible"/>
                                      </p:to>
                                    </p:set>
                                    <p:animEffect transition="in" filter="fade">
                                      <p:cBhvr>
                                        <p:cTn id="47" dur="1000"/>
                                        <p:tgtEl>
                                          <p:spTgt spid="288771">
                                            <p:txEl>
                                              <p:pRg st="4" end="4"/>
                                            </p:txEl>
                                          </p:spTgt>
                                        </p:tgtEl>
                                      </p:cBhvr>
                                    </p:animEffect>
                                    <p:anim calcmode="lin" valueType="num">
                                      <p:cBhvr>
                                        <p:cTn id="48" dur="1000" fill="hold"/>
                                        <p:tgtEl>
                                          <p:spTgt spid="288771">
                                            <p:txEl>
                                              <p:pRg st="4" end="4"/>
                                            </p:txEl>
                                          </p:spTgt>
                                        </p:tgtEl>
                                        <p:attrNameLst>
                                          <p:attrName>ppt_x</p:attrName>
                                        </p:attrNameLst>
                                      </p:cBhvr>
                                      <p:tavLst>
                                        <p:tav tm="0">
                                          <p:val>
                                            <p:strVal val="#ppt_x"/>
                                          </p:val>
                                        </p:tav>
                                        <p:tav tm="100000">
                                          <p:val>
                                            <p:strVal val="#ppt_x"/>
                                          </p:val>
                                        </p:tav>
                                      </p:tavLst>
                                    </p:anim>
                                    <p:anim calcmode="lin" valueType="num">
                                      <p:cBhvr>
                                        <p:cTn id="49" dur="897" decel="100000" fill="hold"/>
                                        <p:tgtEl>
                                          <p:spTgt spid="288771">
                                            <p:txEl>
                                              <p:pRg st="4" end="4"/>
                                            </p:txEl>
                                          </p:spTgt>
                                        </p:tgtEl>
                                        <p:attrNameLst>
                                          <p:attrName>ppt_y</p:attrName>
                                        </p:attrNameLst>
                                      </p:cBhvr>
                                      <p:tavLst>
                                        <p:tav tm="0">
                                          <p:val>
                                            <p:strVal val="#ppt_y+1"/>
                                          </p:val>
                                        </p:tav>
                                        <p:tav tm="100000">
                                          <p:val>
                                            <p:strVal val="#ppt_y-.03"/>
                                          </p:val>
                                        </p:tav>
                                      </p:tavLst>
                                    </p:anim>
                                    <p:anim calcmode="lin" valueType="num">
                                      <p:cBhvr>
                                        <p:cTn id="50" dur="97" accel="100000" fill="hold">
                                          <p:stCondLst>
                                            <p:cond delay="897"/>
                                          </p:stCondLst>
                                        </p:cTn>
                                        <p:tgtEl>
                                          <p:spTgt spid="288771">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7" presetClass="entr" presetSubtype="0" fill="hold" grpId="0" nodeType="clickEffect">
                                  <p:stCondLst>
                                    <p:cond delay="0"/>
                                  </p:stCondLst>
                                  <p:childTnLst>
                                    <p:set>
                                      <p:cBhvr>
                                        <p:cTn id="54" dur="0" fill="hold">
                                          <p:stCondLst>
                                            <p:cond delay="0"/>
                                          </p:stCondLst>
                                        </p:cTn>
                                        <p:tgtEl>
                                          <p:spTgt spid="288771">
                                            <p:txEl>
                                              <p:pRg st="5" end="5"/>
                                            </p:txEl>
                                          </p:spTgt>
                                        </p:tgtEl>
                                        <p:attrNameLst>
                                          <p:attrName>style.visibility</p:attrName>
                                        </p:attrNameLst>
                                      </p:cBhvr>
                                      <p:to>
                                        <p:strVal val="visible"/>
                                      </p:to>
                                    </p:set>
                                    <p:animEffect transition="in" filter="fade">
                                      <p:cBhvr>
                                        <p:cTn id="55" dur="1000"/>
                                        <p:tgtEl>
                                          <p:spTgt spid="288771">
                                            <p:txEl>
                                              <p:pRg st="5" end="5"/>
                                            </p:txEl>
                                          </p:spTgt>
                                        </p:tgtEl>
                                      </p:cBhvr>
                                    </p:animEffect>
                                    <p:anim calcmode="lin" valueType="num">
                                      <p:cBhvr>
                                        <p:cTn id="56" dur="1000" fill="hold"/>
                                        <p:tgtEl>
                                          <p:spTgt spid="288771">
                                            <p:txEl>
                                              <p:pRg st="5" end="5"/>
                                            </p:txEl>
                                          </p:spTgt>
                                        </p:tgtEl>
                                        <p:attrNameLst>
                                          <p:attrName>ppt_x</p:attrName>
                                        </p:attrNameLst>
                                      </p:cBhvr>
                                      <p:tavLst>
                                        <p:tav tm="0">
                                          <p:val>
                                            <p:strVal val="#ppt_x"/>
                                          </p:val>
                                        </p:tav>
                                        <p:tav tm="100000">
                                          <p:val>
                                            <p:strVal val="#ppt_x"/>
                                          </p:val>
                                        </p:tav>
                                      </p:tavLst>
                                    </p:anim>
                                    <p:anim calcmode="lin" valueType="num">
                                      <p:cBhvr>
                                        <p:cTn id="57" dur="897" decel="100000" fill="hold"/>
                                        <p:tgtEl>
                                          <p:spTgt spid="288771">
                                            <p:txEl>
                                              <p:pRg st="5" end="5"/>
                                            </p:txEl>
                                          </p:spTgt>
                                        </p:tgtEl>
                                        <p:attrNameLst>
                                          <p:attrName>ppt_y</p:attrName>
                                        </p:attrNameLst>
                                      </p:cBhvr>
                                      <p:tavLst>
                                        <p:tav tm="0">
                                          <p:val>
                                            <p:strVal val="#ppt_y+1"/>
                                          </p:val>
                                        </p:tav>
                                        <p:tav tm="100000">
                                          <p:val>
                                            <p:strVal val="#ppt_y-.03"/>
                                          </p:val>
                                        </p:tav>
                                      </p:tavLst>
                                    </p:anim>
                                    <p:anim calcmode="lin" valueType="num">
                                      <p:cBhvr>
                                        <p:cTn id="58" dur="97" accel="100000" fill="hold">
                                          <p:stCondLst>
                                            <p:cond delay="897"/>
                                          </p:stCondLst>
                                        </p:cTn>
                                        <p:tgtEl>
                                          <p:spTgt spid="288771">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0" grpId="0"/>
      <p:bldP spid="28877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FFE193"/>
        </a:solidFill>
        <a:effectLst/>
      </p:bgPr>
    </p:bg>
    <p:spTree>
      <p:nvGrpSpPr>
        <p:cNvPr id="1" name=""/>
        <p:cNvGrpSpPr/>
        <p:nvPr/>
      </p:nvGrpSpPr>
      <p:grpSpPr>
        <a:xfrm>
          <a:off x="0" y="0"/>
          <a:ext cx="0" cy="0"/>
          <a:chOff x="0" y="0"/>
          <a:chExt cx="0" cy="0"/>
        </a:xfrm>
      </p:grpSpPr>
      <p:sp>
        <p:nvSpPr>
          <p:cNvPr id="19458" name="Freeform 21"/>
          <p:cNvSpPr>
            <a:spLocks/>
          </p:cNvSpPr>
          <p:nvPr/>
        </p:nvSpPr>
        <p:spPr bwMode="auto">
          <a:xfrm rot="10800000">
            <a:off x="682625" y="836613"/>
            <a:ext cx="4537075" cy="5113337"/>
          </a:xfrm>
          <a:custGeom>
            <a:avLst/>
            <a:gdLst/>
            <a:ahLst/>
            <a:cxnLst/>
            <a:rect l="0" t="0" r="0" b="0"/>
            <a:pathLst/>
          </a:custGeom>
          <a:solidFill>
            <a:schemeClr val="bg1"/>
          </a:solidFill>
          <a:ln>
            <a:noFill/>
          </a:ln>
          <a:extLst>
            <a:ext uri="{91240B29-F687-4F45-9708-019B960494DF}">
              <a14:hiddenLine xmlns:a14="http://schemas.microsoft.com/office/drawing/2010/main" w="9525" cmpd="sng">
                <a:solidFill>
                  <a:srgbClr val="000000"/>
                </a:solidFill>
                <a:round/>
                <a:headEnd/>
                <a:tailEnd/>
              </a14:hiddenLine>
            </a:ext>
          </a:extLst>
        </p:spPr>
        <p:txBody>
          <a:bodyPr/>
          <a:lstStyle/>
          <a:p>
            <a:endParaRPr lang="zh-CN" altLang="en-US"/>
          </a:p>
        </p:txBody>
      </p:sp>
      <p:sp>
        <p:nvSpPr>
          <p:cNvPr id="19459" name="标题 1"/>
          <p:cNvSpPr>
            <a:spLocks noGrp="1" noChangeArrowheads="1"/>
          </p:cNvSpPr>
          <p:nvPr>
            <p:ph type="title" idx="4294967295"/>
          </p:nvPr>
        </p:nvSpPr>
        <p:spPr>
          <a:xfrm>
            <a:off x="466725" y="260350"/>
            <a:ext cx="7275513" cy="1295400"/>
          </a:xfrm>
        </p:spPr>
        <p:txBody>
          <a:bodyPr/>
          <a:lstStyle/>
          <a:p>
            <a:pPr algn="r" eaLnBrk="1" hangingPunct="1"/>
            <a:r>
              <a:rPr lang="zh-CN" altLang="en-US">
                <a:latin typeface="黑体" panose="02010609060101010101" pitchFamily="49" charset="-122"/>
                <a:ea typeface="黑体" panose="02010609060101010101" pitchFamily="49" charset="-122"/>
              </a:rPr>
              <a:t>实验课学习内容</a:t>
            </a:r>
            <a:r>
              <a:rPr lang="en-US" altLang="zh-CN">
                <a:latin typeface="黑体" panose="02010609060101010101" pitchFamily="49" charset="-122"/>
                <a:ea typeface="黑体" panose="02010609060101010101" pitchFamily="49" charset="-122"/>
              </a:rPr>
              <a:t/>
            </a:r>
            <a:br>
              <a:rPr lang="en-US" altLang="zh-CN">
                <a:latin typeface="黑体" panose="02010609060101010101" pitchFamily="49" charset="-122"/>
                <a:ea typeface="黑体" panose="02010609060101010101" pitchFamily="49" charset="-122"/>
              </a:rPr>
            </a:br>
            <a:r>
              <a:rPr lang="zh-CN" altLang="en-US" sz="2800">
                <a:latin typeface="黑体" panose="02010609060101010101" pitchFamily="49" charset="-122"/>
                <a:ea typeface="黑体" panose="02010609060101010101" pitchFamily="49" charset="-122"/>
              </a:rPr>
              <a:t>了解和掌握一定的多媒体软件开发技术</a:t>
            </a:r>
          </a:p>
        </p:txBody>
      </p:sp>
      <p:sp>
        <p:nvSpPr>
          <p:cNvPr id="16388" name="矩形 6"/>
          <p:cNvSpPr>
            <a:spLocks noChangeArrowheads="1"/>
          </p:cNvSpPr>
          <p:nvPr/>
        </p:nvSpPr>
        <p:spPr bwMode="auto">
          <a:xfrm>
            <a:off x="282575" y="2312988"/>
            <a:ext cx="55864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宋体" panose="02010600030101010101" pitchFamily="2" charset="-122"/>
              <a:buAutoNum type="ea1JpnChsDbPeriod"/>
            </a:pPr>
            <a:r>
              <a:rPr lang="zh-CN" altLang="en-US" sz="2800" b="1" dirty="0" smtClean="0">
                <a:solidFill>
                  <a:srgbClr val="C00000"/>
                </a:solidFill>
                <a:latin typeface="幼圆" panose="02010509060101010101" pitchFamily="49" charset="-122"/>
                <a:ea typeface="幼圆" panose="02010509060101010101" pitchFamily="49" charset="-122"/>
              </a:rPr>
              <a:t>基于</a:t>
            </a:r>
            <a:r>
              <a:rPr lang="en-US" altLang="zh-CN" sz="2800" b="1" dirty="0" smtClean="0">
                <a:solidFill>
                  <a:srgbClr val="C00000"/>
                </a:solidFill>
                <a:latin typeface="幼圆" panose="02010509060101010101" pitchFamily="49" charset="-122"/>
                <a:ea typeface="幼圆" panose="02010509060101010101" pitchFamily="49" charset="-122"/>
              </a:rPr>
              <a:t>Django</a:t>
            </a:r>
            <a:r>
              <a:rPr lang="zh-CN" altLang="en-US" sz="2800" b="1" dirty="0" smtClean="0">
                <a:solidFill>
                  <a:srgbClr val="C00000"/>
                </a:solidFill>
                <a:latin typeface="幼圆" panose="02010509060101010101" pitchFamily="49" charset="-122"/>
                <a:ea typeface="幼圆" panose="02010509060101010101" pitchFamily="49" charset="-122"/>
              </a:rPr>
              <a:t>的</a:t>
            </a:r>
            <a:r>
              <a:rPr lang="zh-CN" altLang="en-US" sz="2800" b="1" dirty="0">
                <a:solidFill>
                  <a:srgbClr val="C00000"/>
                </a:solidFill>
                <a:latin typeface="幼圆" panose="02010509060101010101" pitchFamily="49" charset="-122"/>
                <a:ea typeface="幼圆" panose="02010509060101010101" pitchFamily="49" charset="-122"/>
              </a:rPr>
              <a:t>数据库设计</a:t>
            </a:r>
            <a:endParaRPr lang="en-US" altLang="zh-CN" sz="2800" b="1" dirty="0">
              <a:solidFill>
                <a:srgbClr val="C00000"/>
              </a:solidFill>
              <a:latin typeface="幼圆" panose="02010509060101010101" pitchFamily="49" charset="-122"/>
              <a:ea typeface="幼圆" panose="02010509060101010101" pitchFamily="49" charset="-122"/>
            </a:endParaRPr>
          </a:p>
          <a:p>
            <a:pPr eaLnBrk="1" hangingPunct="1">
              <a:lnSpc>
                <a:spcPct val="150000"/>
              </a:lnSpc>
              <a:spcBef>
                <a:spcPct val="0"/>
              </a:spcBef>
              <a:buFont typeface="宋体" panose="02010600030101010101" pitchFamily="2" charset="-122"/>
              <a:buAutoNum type="ea1JpnChsDbPeriod"/>
            </a:pPr>
            <a:r>
              <a:rPr lang="zh-CN" altLang="en-US" sz="2800" b="1" dirty="0" smtClean="0">
                <a:solidFill>
                  <a:srgbClr val="C00000"/>
                </a:solidFill>
                <a:latin typeface="幼圆" panose="02010509060101010101" pitchFamily="49" charset="-122"/>
                <a:ea typeface="幼圆" panose="02010509060101010101" pitchFamily="49" charset="-122"/>
              </a:rPr>
              <a:t>基于</a:t>
            </a:r>
            <a:r>
              <a:rPr lang="en-US" altLang="zh-CN" sz="2800" b="1" dirty="0">
                <a:solidFill>
                  <a:srgbClr val="C00000"/>
                </a:solidFill>
                <a:latin typeface="幼圆" panose="02010509060101010101" pitchFamily="49" charset="-122"/>
                <a:ea typeface="幼圆" panose="02010509060101010101" pitchFamily="49" charset="-122"/>
              </a:rPr>
              <a:t>Django</a:t>
            </a:r>
            <a:r>
              <a:rPr lang="zh-CN" altLang="en-US" sz="2800" b="1" dirty="0" smtClean="0">
                <a:solidFill>
                  <a:srgbClr val="C00000"/>
                </a:solidFill>
                <a:latin typeface="幼圆" panose="02010509060101010101" pitchFamily="49" charset="-122"/>
                <a:ea typeface="幼圆" panose="02010509060101010101" pitchFamily="49" charset="-122"/>
              </a:rPr>
              <a:t>的网络系统</a:t>
            </a:r>
            <a:endParaRPr lang="en-US" altLang="zh-CN" sz="2800" b="1" dirty="0">
              <a:solidFill>
                <a:srgbClr val="C00000"/>
              </a:solidFill>
              <a:latin typeface="幼圆" panose="02010509060101010101" pitchFamily="49" charset="-122"/>
              <a:ea typeface="幼圆" panose="02010509060101010101" pitchFamily="49" charset="-122"/>
            </a:endParaRPr>
          </a:p>
          <a:p>
            <a:pPr eaLnBrk="1" hangingPunct="1">
              <a:lnSpc>
                <a:spcPct val="150000"/>
              </a:lnSpc>
              <a:spcBef>
                <a:spcPct val="0"/>
              </a:spcBef>
              <a:buFont typeface="宋体" panose="02010600030101010101" pitchFamily="2" charset="-122"/>
              <a:buAutoNum type="ea1JpnChsDbPeriod"/>
            </a:pPr>
            <a:r>
              <a:rPr lang="zh-CN" altLang="en-US" sz="2800" b="1" dirty="0" smtClean="0">
                <a:solidFill>
                  <a:srgbClr val="C00000"/>
                </a:solidFill>
                <a:latin typeface="幼圆" panose="02010509060101010101" pitchFamily="49" charset="-122"/>
                <a:ea typeface="幼圆" panose="02010509060101010101" pitchFamily="49" charset="-122"/>
              </a:rPr>
              <a:t>基于</a:t>
            </a:r>
            <a:r>
              <a:rPr lang="en-US" altLang="zh-CN" sz="2800" b="1" dirty="0" smtClean="0">
                <a:solidFill>
                  <a:srgbClr val="C00000"/>
                </a:solidFill>
                <a:latin typeface="幼圆" panose="02010509060101010101" pitchFamily="49" charset="-122"/>
                <a:ea typeface="幼圆" panose="02010509060101010101" pitchFamily="49" charset="-122"/>
              </a:rPr>
              <a:t>Python</a:t>
            </a:r>
            <a:r>
              <a:rPr lang="zh-CN" altLang="en-US" sz="2800" b="1" dirty="0" smtClean="0">
                <a:solidFill>
                  <a:srgbClr val="C00000"/>
                </a:solidFill>
                <a:latin typeface="幼圆" panose="02010509060101010101" pitchFamily="49" charset="-122"/>
                <a:ea typeface="幼圆" panose="02010509060101010101" pitchFamily="49" charset="-122"/>
              </a:rPr>
              <a:t>的系统设计</a:t>
            </a:r>
            <a:endParaRPr lang="en-US" altLang="zh-CN" sz="2800" b="1" dirty="0">
              <a:solidFill>
                <a:srgbClr val="C00000"/>
              </a:solidFill>
              <a:latin typeface="幼圆" panose="02010509060101010101" pitchFamily="49" charset="-122"/>
              <a:ea typeface="幼圆" panose="02010509060101010101" pitchFamily="49" charset="-122"/>
            </a:endParaRPr>
          </a:p>
          <a:p>
            <a:pPr eaLnBrk="1" hangingPunct="1">
              <a:lnSpc>
                <a:spcPct val="150000"/>
              </a:lnSpc>
              <a:spcBef>
                <a:spcPct val="0"/>
              </a:spcBef>
              <a:buFont typeface="宋体" panose="02010600030101010101" pitchFamily="2" charset="-122"/>
              <a:buAutoNum type="ea1JpnChsDbPeriod"/>
            </a:pPr>
            <a:r>
              <a:rPr lang="en-US" altLang="zh-CN" sz="2800" b="1" dirty="0">
                <a:solidFill>
                  <a:srgbClr val="C00000"/>
                </a:solidFill>
                <a:latin typeface="幼圆" panose="02010509060101010101" pitchFamily="49" charset="-122"/>
                <a:ea typeface="幼圆" panose="02010509060101010101" pitchFamily="49" charset="-122"/>
              </a:rPr>
              <a:t>Html5</a:t>
            </a:r>
            <a:r>
              <a:rPr lang="zh-CN" altLang="en-US" sz="2800" b="1" dirty="0" smtClean="0">
                <a:solidFill>
                  <a:srgbClr val="C00000"/>
                </a:solidFill>
                <a:latin typeface="幼圆" panose="02010509060101010101" pitchFamily="49" charset="-122"/>
                <a:ea typeface="幼圆" panose="02010509060101010101" pitchFamily="49" charset="-122"/>
              </a:rPr>
              <a:t>界面</a:t>
            </a:r>
            <a:r>
              <a:rPr lang="zh-CN" altLang="en-US" sz="2800" b="1" dirty="0">
                <a:solidFill>
                  <a:srgbClr val="C00000"/>
                </a:solidFill>
                <a:latin typeface="幼圆" panose="02010509060101010101" pitchFamily="49" charset="-122"/>
                <a:ea typeface="幼圆" panose="02010509060101010101" pitchFamily="49" charset="-122"/>
              </a:rPr>
              <a:t>设计</a:t>
            </a:r>
            <a:endParaRPr lang="en-US" altLang="zh-CN" sz="2800" b="1" dirty="0">
              <a:solidFill>
                <a:srgbClr val="C0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56E3E938-4B21-4CEE-BC9C-318C32C0D1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826" y="3549650"/>
            <a:ext cx="3044952"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1000"/>
                                        <p:tgtEl>
                                          <p:spTgt spid="16388"/>
                                        </p:tgtEl>
                                      </p:cBhvr>
                                    </p:animEffect>
                                    <p:anim calcmode="lin" valueType="num">
                                      <p:cBhvr>
                                        <p:cTn id="8" dur="1000" fill="hold"/>
                                        <p:tgtEl>
                                          <p:spTgt spid="16388"/>
                                        </p:tgtEl>
                                        <p:attrNameLst>
                                          <p:attrName>ppt_x</p:attrName>
                                        </p:attrNameLst>
                                      </p:cBhvr>
                                      <p:tavLst>
                                        <p:tav tm="0">
                                          <p:val>
                                            <p:strVal val="#ppt_x"/>
                                          </p:val>
                                        </p:tav>
                                        <p:tav tm="100000">
                                          <p:val>
                                            <p:strVal val="#ppt_x"/>
                                          </p:val>
                                        </p:tav>
                                      </p:tavLst>
                                    </p:anim>
                                    <p:anim calcmode="lin" valueType="num">
                                      <p:cBhvr>
                                        <p:cTn id="9" dur="1000" fill="hold"/>
                                        <p:tgtEl>
                                          <p:spTgt spid="163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497AD9FF-6617-40E0-A5D4-AA8C9CB469CC}"/>
              </a:ext>
            </a:extLst>
          </p:cNvPr>
          <p:cNvSpPr>
            <a:spLocks noGrp="1" noChangeArrowheads="1"/>
          </p:cNvSpPr>
          <p:nvPr>
            <p:ph type="title"/>
          </p:nvPr>
        </p:nvSpPr>
        <p:spPr>
          <a:xfrm>
            <a:off x="785813" y="714375"/>
            <a:ext cx="7772400" cy="1143000"/>
          </a:xfrm>
        </p:spPr>
        <p:txBody>
          <a:bodyPr/>
          <a:lstStyle/>
          <a:p>
            <a:pPr marL="0" indent="0" algn="l" eaLnBrk="1" hangingPunct="1">
              <a:defRPr/>
            </a:pPr>
            <a:r>
              <a:rPr lang="zh-CN" altLang="en-US" sz="2400" b="1" dirty="0">
                <a:solidFill>
                  <a:schemeClr val="tx1"/>
                </a:solidFill>
                <a:latin typeface="+mn-lt"/>
                <a:ea typeface="+mn-ea"/>
                <a:cs typeface="+mn-cs"/>
              </a:rPr>
              <a:t>相互关联的数据的集合</a:t>
            </a:r>
          </a:p>
        </p:txBody>
      </p:sp>
      <p:sp>
        <p:nvSpPr>
          <p:cNvPr id="289795" name="Rectangle 3">
            <a:extLst>
              <a:ext uri="{FF2B5EF4-FFF2-40B4-BE49-F238E27FC236}">
                <a16:creationId xmlns:a16="http://schemas.microsoft.com/office/drawing/2014/main" id="{C4504333-36F3-4D3F-AE73-7B9BBE1A7ACC}"/>
              </a:ext>
            </a:extLst>
          </p:cNvPr>
          <p:cNvSpPr>
            <a:spLocks noGrp="1" noChangeArrowheads="1"/>
          </p:cNvSpPr>
          <p:nvPr>
            <p:ph type="body" idx="1"/>
          </p:nvPr>
        </p:nvSpPr>
        <p:spPr/>
        <p:txBody>
          <a:bodyPr/>
          <a:lstStyle/>
          <a:p>
            <a:pPr indent="342900" eaLnBrk="1" hangingPunct="1">
              <a:buFontTx/>
              <a:buNone/>
            </a:pPr>
            <a:r>
              <a:rPr lang="zh-CN" altLang="en-US" sz="2400" b="1" dirty="0"/>
              <a:t>   </a:t>
            </a:r>
            <a:r>
              <a:rPr lang="zh-CN" altLang="en-US" sz="2400" dirty="0"/>
              <a:t>数据库中的数据不是孤立的，数据与数据之间是相互关联的。也就是说，在数据库中不仅要能够表示数据本身，还要能够表示数据与数据之间的联系。</a:t>
            </a:r>
          </a:p>
        </p:txBody>
      </p:sp>
      <p:grpSp>
        <p:nvGrpSpPr>
          <p:cNvPr id="2" name="Group 4">
            <a:extLst>
              <a:ext uri="{FF2B5EF4-FFF2-40B4-BE49-F238E27FC236}">
                <a16:creationId xmlns:a16="http://schemas.microsoft.com/office/drawing/2014/main" id="{EFE8A6D9-887E-4B2A-873F-11F6F27DC734}"/>
              </a:ext>
            </a:extLst>
          </p:cNvPr>
          <p:cNvGrpSpPr>
            <a:grpSpLocks/>
          </p:cNvGrpSpPr>
          <p:nvPr/>
        </p:nvGrpSpPr>
        <p:grpSpPr bwMode="auto">
          <a:xfrm>
            <a:off x="7235825" y="3429000"/>
            <a:ext cx="1143000" cy="1143000"/>
            <a:chOff x="4320" y="192"/>
            <a:chExt cx="720" cy="720"/>
          </a:xfrm>
        </p:grpSpPr>
        <p:graphicFrame>
          <p:nvGraphicFramePr>
            <p:cNvPr id="4099" name="Object 3">
              <a:extLst>
                <a:ext uri="{FF2B5EF4-FFF2-40B4-BE49-F238E27FC236}">
                  <a16:creationId xmlns:a16="http://schemas.microsoft.com/office/drawing/2014/main" id="{48B78E5A-54EF-4677-B77A-A6B871F6A5AF}"/>
                </a:ext>
              </a:extLst>
            </p:cNvPr>
            <p:cNvGraphicFramePr>
              <a:graphicFrameLocks noChangeAspect="1"/>
            </p:cNvGraphicFramePr>
            <p:nvPr/>
          </p:nvGraphicFramePr>
          <p:xfrm>
            <a:off x="4320" y="432"/>
            <a:ext cx="594" cy="480"/>
          </p:xfrm>
          <a:graphic>
            <a:graphicData uri="http://schemas.openxmlformats.org/presentationml/2006/ole">
              <mc:AlternateContent xmlns:mc="http://schemas.openxmlformats.org/markup-compatibility/2006">
                <mc:Choice xmlns:v="urn:schemas-microsoft-com:vml" Requires="v">
                  <p:oleObj spid="_x0000_s54310" name="Clip" r:id="rId4" imgW="942857" imgH="761703" progId="MS_ClipArt_Gallery.2">
                    <p:embed/>
                  </p:oleObj>
                </mc:Choice>
                <mc:Fallback>
                  <p:oleObj name="Clip" r:id="rId4" imgW="942857" imgH="761703" progId="MS_ClipArt_Gallery.2">
                    <p:embed/>
                    <p:pic>
                      <p:nvPicPr>
                        <p:cNvPr id="4099" name="Object 3">
                          <a:extLst>
                            <a:ext uri="{FF2B5EF4-FFF2-40B4-BE49-F238E27FC236}">
                              <a16:creationId xmlns:a16="http://schemas.microsoft.com/office/drawing/2014/main" id="{48B78E5A-54EF-4677-B77A-A6B871F6A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432"/>
                          <a:ext cx="59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8" name="WordArt 6">
              <a:extLst>
                <a:ext uri="{FF2B5EF4-FFF2-40B4-BE49-F238E27FC236}">
                  <a16:creationId xmlns:a16="http://schemas.microsoft.com/office/drawing/2014/main" id="{1B382627-9D95-476C-B45B-C52D3F4E9D94}"/>
                </a:ext>
              </a:extLst>
            </p:cNvPr>
            <p:cNvSpPr>
              <a:spLocks noChangeArrowheads="1" noChangeShapeType="1" noTextEdit="1"/>
            </p:cNvSpPr>
            <p:nvPr/>
          </p:nvSpPr>
          <p:spPr bwMode="auto">
            <a:xfrm>
              <a:off x="4752" y="192"/>
              <a:ext cx="288" cy="432"/>
            </a:xfrm>
            <a:prstGeom prst="rect">
              <a:avLst/>
            </a:prstGeom>
          </p:spPr>
          <p:txBody>
            <a:bodyPr wrap="none" fromWordArt="1">
              <a:prstTxWarp prst="textSlantUp">
                <a:avLst>
                  <a:gd name="adj" fmla="val 42593"/>
                </a:avLst>
              </a:prstTxWarp>
            </a:bodyPr>
            <a:lstStyle/>
            <a:p>
              <a:pPr algn="ctr"/>
              <a:r>
                <a:rPr lang="zh-CN" altLang="en-US" sz="3600" kern="10">
                  <a:ln w="9525">
                    <a:solidFill>
                      <a:srgbClr val="000000"/>
                    </a:solidFill>
                    <a:round/>
                    <a:headEnd/>
                    <a:tailEnd/>
                  </a:ln>
                  <a:solidFill>
                    <a:srgbClr val="000000"/>
                  </a:solidFill>
                  <a:latin typeface="宋体" panose="02010600030101010101" pitchFamily="2" charset="-122"/>
                </a:rPr>
                <a:t>学生</a:t>
              </a:r>
            </a:p>
          </p:txBody>
        </p:sp>
      </p:grpSp>
      <p:grpSp>
        <p:nvGrpSpPr>
          <p:cNvPr id="3" name="Group 7">
            <a:extLst>
              <a:ext uri="{FF2B5EF4-FFF2-40B4-BE49-F238E27FC236}">
                <a16:creationId xmlns:a16="http://schemas.microsoft.com/office/drawing/2014/main" id="{6DA441B0-CF27-421A-A67B-D81AAF73F06B}"/>
              </a:ext>
            </a:extLst>
          </p:cNvPr>
          <p:cNvGrpSpPr>
            <a:grpSpLocks/>
          </p:cNvGrpSpPr>
          <p:nvPr/>
        </p:nvGrpSpPr>
        <p:grpSpPr bwMode="auto">
          <a:xfrm>
            <a:off x="685800" y="5057775"/>
            <a:ext cx="1066800" cy="885825"/>
            <a:chOff x="432" y="2784"/>
            <a:chExt cx="816" cy="606"/>
          </a:xfrm>
        </p:grpSpPr>
        <p:graphicFrame>
          <p:nvGraphicFramePr>
            <p:cNvPr id="4098" name="Object 2">
              <a:extLst>
                <a:ext uri="{FF2B5EF4-FFF2-40B4-BE49-F238E27FC236}">
                  <a16:creationId xmlns:a16="http://schemas.microsoft.com/office/drawing/2014/main" id="{D9A8B03C-841D-4572-8C89-B1DAF5CD5B40}"/>
                </a:ext>
              </a:extLst>
            </p:cNvPr>
            <p:cNvGraphicFramePr>
              <a:graphicFrameLocks noChangeAspect="1"/>
            </p:cNvGraphicFramePr>
            <p:nvPr/>
          </p:nvGraphicFramePr>
          <p:xfrm>
            <a:off x="432" y="2784"/>
            <a:ext cx="540" cy="606"/>
          </p:xfrm>
          <a:graphic>
            <a:graphicData uri="http://schemas.openxmlformats.org/presentationml/2006/ole">
              <mc:AlternateContent xmlns:mc="http://schemas.openxmlformats.org/markup-compatibility/2006">
                <mc:Choice xmlns:v="urn:schemas-microsoft-com:vml" Requires="v">
                  <p:oleObj spid="_x0000_s54311" name="Clip" r:id="rId6" imgW="857143" imgH="961905" progId="MS_ClipArt_Gallery.2">
                    <p:embed/>
                  </p:oleObj>
                </mc:Choice>
                <mc:Fallback>
                  <p:oleObj name="Clip" r:id="rId6" imgW="857143" imgH="961905" progId="MS_ClipArt_Gallery.2">
                    <p:embed/>
                    <p:pic>
                      <p:nvPicPr>
                        <p:cNvPr id="4098" name="Object 2">
                          <a:extLst>
                            <a:ext uri="{FF2B5EF4-FFF2-40B4-BE49-F238E27FC236}">
                              <a16:creationId xmlns:a16="http://schemas.microsoft.com/office/drawing/2014/main" id="{D9A8B03C-841D-4572-8C89-B1DAF5CD5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2784"/>
                          <a:ext cx="540" cy="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7" name="WordArt 9">
              <a:extLst>
                <a:ext uri="{FF2B5EF4-FFF2-40B4-BE49-F238E27FC236}">
                  <a16:creationId xmlns:a16="http://schemas.microsoft.com/office/drawing/2014/main" id="{2528C08B-6AA4-40D9-9755-A72DAE152EDF}"/>
                </a:ext>
              </a:extLst>
            </p:cNvPr>
            <p:cNvSpPr>
              <a:spLocks noChangeArrowheads="1" noChangeShapeType="1" noTextEdit="1"/>
            </p:cNvSpPr>
            <p:nvPr/>
          </p:nvSpPr>
          <p:spPr bwMode="auto">
            <a:xfrm>
              <a:off x="960" y="2832"/>
              <a:ext cx="288" cy="480"/>
            </a:xfrm>
            <a:prstGeom prst="rect">
              <a:avLst/>
            </a:prstGeom>
          </p:spPr>
          <p:txBody>
            <a:bodyPr wrap="none" fromWordArt="1">
              <a:prstTxWarp prst="textSlantUp">
                <a:avLst>
                  <a:gd name="adj" fmla="val 18958"/>
                </a:avLst>
              </a:prstTxWarp>
            </a:bodyPr>
            <a:lstStyle/>
            <a:p>
              <a:pPr algn="ctr"/>
              <a:r>
                <a:rPr lang="zh-CN" altLang="en-US" sz="3600" kern="10">
                  <a:ln w="9525">
                    <a:solidFill>
                      <a:srgbClr val="000000"/>
                    </a:solidFill>
                    <a:round/>
                    <a:headEnd/>
                    <a:tailEnd/>
                  </a:ln>
                  <a:solidFill>
                    <a:srgbClr val="000000"/>
                  </a:solidFill>
                  <a:latin typeface="宋体" panose="02010600030101010101" pitchFamily="2" charset="-122"/>
                </a:rPr>
                <a:t>课程</a:t>
              </a:r>
            </a:p>
          </p:txBody>
        </p:sp>
      </p:grpSp>
      <p:sp>
        <p:nvSpPr>
          <p:cNvPr id="289803" name="Line 11">
            <a:extLst>
              <a:ext uri="{FF2B5EF4-FFF2-40B4-BE49-F238E27FC236}">
                <a16:creationId xmlns:a16="http://schemas.microsoft.com/office/drawing/2014/main" id="{53477A65-2650-48B6-8B5D-C987FC97E879}"/>
              </a:ext>
            </a:extLst>
          </p:cNvPr>
          <p:cNvSpPr>
            <a:spLocks noChangeShapeType="1"/>
          </p:cNvSpPr>
          <p:nvPr/>
        </p:nvSpPr>
        <p:spPr bwMode="auto">
          <a:xfrm flipH="1">
            <a:off x="1979613" y="4213225"/>
            <a:ext cx="5184775" cy="1047750"/>
          </a:xfrm>
          <a:prstGeom prst="line">
            <a:avLst/>
          </a:prstGeom>
          <a:noFill/>
          <a:ln w="101600" cmpd="tri">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05" name="Line 13">
            <a:extLst>
              <a:ext uri="{FF2B5EF4-FFF2-40B4-BE49-F238E27FC236}">
                <a16:creationId xmlns:a16="http://schemas.microsoft.com/office/drawing/2014/main" id="{29B5513F-A64C-48AC-84B5-2BA4B4E8D359}"/>
              </a:ext>
            </a:extLst>
          </p:cNvPr>
          <p:cNvSpPr>
            <a:spLocks noChangeShapeType="1"/>
          </p:cNvSpPr>
          <p:nvPr/>
        </p:nvSpPr>
        <p:spPr bwMode="auto">
          <a:xfrm flipH="1" flipV="1">
            <a:off x="5292725" y="4789488"/>
            <a:ext cx="574675" cy="503237"/>
          </a:xfrm>
          <a:prstGeom prst="line">
            <a:avLst/>
          </a:prstGeom>
          <a:noFill/>
          <a:ln w="76200" cmpd="tri">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06" name="WordArt 14">
            <a:extLst>
              <a:ext uri="{FF2B5EF4-FFF2-40B4-BE49-F238E27FC236}">
                <a16:creationId xmlns:a16="http://schemas.microsoft.com/office/drawing/2014/main" id="{5C964075-0790-4773-866F-E2F88EB91EDF}"/>
              </a:ext>
            </a:extLst>
          </p:cNvPr>
          <p:cNvSpPr>
            <a:spLocks noChangeArrowheads="1" noChangeShapeType="1" noTextEdit="1"/>
          </p:cNvSpPr>
          <p:nvPr/>
        </p:nvSpPr>
        <p:spPr bwMode="auto">
          <a:xfrm>
            <a:off x="3886200" y="5438775"/>
            <a:ext cx="4210050" cy="349250"/>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3333CC"/>
                  </a:solidFill>
                  <a:round/>
                  <a:headEnd/>
                  <a:tailEnd/>
                </a:ln>
                <a:solidFill>
                  <a:schemeClr val="tx1">
                    <a:alpha val="50195"/>
                  </a:schemeClr>
                </a:solidFill>
                <a:effectLst>
                  <a:outerShdw dist="45791" dir="2021404" algn="ctr" rotWithShape="0">
                    <a:srgbClr val="9999FF"/>
                  </a:outerShdw>
                </a:effectLst>
                <a:latin typeface="宋体" panose="02010600030101010101" pitchFamily="2" charset="-122"/>
              </a:rPr>
              <a:t>学生与课程之间的联系</a:t>
            </a:r>
          </a:p>
        </p:txBody>
      </p:sp>
      <p:sp>
        <p:nvSpPr>
          <p:cNvPr id="13" name="Rectangle 3">
            <a:extLst>
              <a:ext uri="{FF2B5EF4-FFF2-40B4-BE49-F238E27FC236}">
                <a16:creationId xmlns:a16="http://schemas.microsoft.com/office/drawing/2014/main" id="{CED1927A-ECDD-4F87-8420-246667BC8E5B}"/>
              </a:ext>
            </a:extLst>
          </p:cNvPr>
          <p:cNvSpPr txBox="1">
            <a:spLocks/>
          </p:cNvSpPr>
          <p:nvPr>
            <p:custDataLst>
              <p:tags r:id="rId2"/>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2490397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9794"/>
                                        </p:tgtEl>
                                        <p:attrNameLst>
                                          <p:attrName>style.visibility</p:attrName>
                                        </p:attrNameLst>
                                      </p:cBhvr>
                                      <p:to>
                                        <p:strVal val="visible"/>
                                      </p:to>
                                    </p:set>
                                    <p:animEffect transition="in" filter="randombar(horizontal)">
                                      <p:cBhvr>
                                        <p:cTn id="7" dur="600">
                                          <p:stCondLst>
                                            <p:cond delay="0"/>
                                          </p:stCondLst>
                                        </p:cTn>
                                        <p:tgtEl>
                                          <p:spTgt spid="289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9795">
                                            <p:txEl>
                                              <p:pRg st="0" end="0"/>
                                            </p:txEl>
                                          </p:spTgt>
                                        </p:tgtEl>
                                        <p:attrNameLst>
                                          <p:attrName>style.visibility</p:attrName>
                                        </p:attrNameLst>
                                      </p:cBhvr>
                                      <p:to>
                                        <p:strVal val="visible"/>
                                      </p:to>
                                    </p:set>
                                    <p:animEffect transition="in" filter="randombar(horizontal)">
                                      <p:cBhvr>
                                        <p:cTn id="12" dur="500"/>
                                        <p:tgtEl>
                                          <p:spTgt spid="2897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289803"/>
                                        </p:tgtEl>
                                        <p:attrNameLst>
                                          <p:attrName>style.visibility</p:attrName>
                                        </p:attrNameLst>
                                      </p:cBhvr>
                                      <p:to>
                                        <p:strVal val="visible"/>
                                      </p:to>
                                    </p:set>
                                    <p:anim calcmode="lin" valueType="num">
                                      <p:cBhvr>
                                        <p:cTn id="25" dur="500" fill="hold"/>
                                        <p:tgtEl>
                                          <p:spTgt spid="289803"/>
                                        </p:tgtEl>
                                        <p:attrNameLst>
                                          <p:attrName>ppt_w</p:attrName>
                                        </p:attrNameLst>
                                      </p:cBhvr>
                                      <p:tavLst>
                                        <p:tav tm="0">
                                          <p:val>
                                            <p:fltVal val="0"/>
                                          </p:val>
                                        </p:tav>
                                        <p:tav tm="100000">
                                          <p:val>
                                            <p:strVal val="#ppt_w"/>
                                          </p:val>
                                        </p:tav>
                                      </p:tavLst>
                                    </p:anim>
                                    <p:anim calcmode="lin" valueType="num">
                                      <p:cBhvr>
                                        <p:cTn id="26" dur="500" fill="hold"/>
                                        <p:tgtEl>
                                          <p:spTgt spid="289803"/>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17" presetClass="entr" presetSubtype="10" fill="hold" nodeType="afterEffect">
                                  <p:stCondLst>
                                    <p:cond delay="0"/>
                                  </p:stCondLst>
                                  <p:childTnLst>
                                    <p:set>
                                      <p:cBhvr>
                                        <p:cTn id="29" dur="1" fill="hold">
                                          <p:stCondLst>
                                            <p:cond delay="0"/>
                                          </p:stCondLst>
                                        </p:cTn>
                                        <p:tgtEl>
                                          <p:spTgt spid="289805"/>
                                        </p:tgtEl>
                                        <p:attrNameLst>
                                          <p:attrName>style.visibility</p:attrName>
                                        </p:attrNameLst>
                                      </p:cBhvr>
                                      <p:to>
                                        <p:strVal val="visible"/>
                                      </p:to>
                                    </p:set>
                                    <p:anim calcmode="lin" valueType="num">
                                      <p:cBhvr>
                                        <p:cTn id="30" dur="500" fill="hold"/>
                                        <p:tgtEl>
                                          <p:spTgt spid="289805"/>
                                        </p:tgtEl>
                                        <p:attrNameLst>
                                          <p:attrName>ppt_w</p:attrName>
                                        </p:attrNameLst>
                                      </p:cBhvr>
                                      <p:tavLst>
                                        <p:tav tm="0">
                                          <p:val>
                                            <p:fltVal val="0"/>
                                          </p:val>
                                        </p:tav>
                                        <p:tav tm="100000">
                                          <p:val>
                                            <p:strVal val="#ppt_w"/>
                                          </p:val>
                                        </p:tav>
                                      </p:tavLst>
                                    </p:anim>
                                    <p:anim calcmode="lin" valueType="num">
                                      <p:cBhvr>
                                        <p:cTn id="31" dur="500" fill="hold"/>
                                        <p:tgtEl>
                                          <p:spTgt spid="289805"/>
                                        </p:tgtEl>
                                        <p:attrNameLst>
                                          <p:attrName>ppt_h</p:attrName>
                                        </p:attrNameLst>
                                      </p:cBhvr>
                                      <p:tavLst>
                                        <p:tav tm="0">
                                          <p:val>
                                            <p:strVal val="#ppt_h"/>
                                          </p:val>
                                        </p:tav>
                                        <p:tav tm="100000">
                                          <p:val>
                                            <p:strVal val="#ppt_h"/>
                                          </p:val>
                                        </p:tav>
                                      </p:tavLst>
                                    </p:anim>
                                  </p:childTnLst>
                                </p:cTn>
                              </p:par>
                            </p:childTnLst>
                          </p:cTn>
                        </p:par>
                        <p:par>
                          <p:cTn id="32" fill="hold" nodeType="afterGroup">
                            <p:stCondLst>
                              <p:cond delay="1000"/>
                            </p:stCondLst>
                            <p:childTnLst>
                              <p:par>
                                <p:cTn id="33" presetID="17" presetClass="entr" presetSubtype="10" fill="hold" nodeType="afterEffect">
                                  <p:stCondLst>
                                    <p:cond delay="0"/>
                                  </p:stCondLst>
                                  <p:childTnLst>
                                    <p:set>
                                      <p:cBhvr>
                                        <p:cTn id="34" dur="1" fill="hold">
                                          <p:stCondLst>
                                            <p:cond delay="0"/>
                                          </p:stCondLst>
                                        </p:cTn>
                                        <p:tgtEl>
                                          <p:spTgt spid="289806"/>
                                        </p:tgtEl>
                                        <p:attrNameLst>
                                          <p:attrName>style.visibility</p:attrName>
                                        </p:attrNameLst>
                                      </p:cBhvr>
                                      <p:to>
                                        <p:strVal val="visible"/>
                                      </p:to>
                                    </p:set>
                                    <p:anim calcmode="lin" valueType="num">
                                      <p:cBhvr>
                                        <p:cTn id="35" dur="500" fill="hold"/>
                                        <p:tgtEl>
                                          <p:spTgt spid="289806"/>
                                        </p:tgtEl>
                                        <p:attrNameLst>
                                          <p:attrName>ppt_w</p:attrName>
                                        </p:attrNameLst>
                                      </p:cBhvr>
                                      <p:tavLst>
                                        <p:tav tm="0">
                                          <p:val>
                                            <p:fltVal val="0"/>
                                          </p:val>
                                        </p:tav>
                                        <p:tav tm="100000">
                                          <p:val>
                                            <p:strVal val="#ppt_w"/>
                                          </p:val>
                                        </p:tav>
                                      </p:tavLst>
                                    </p:anim>
                                    <p:anim calcmode="lin" valueType="num">
                                      <p:cBhvr>
                                        <p:cTn id="36" dur="500" fill="hold"/>
                                        <p:tgtEl>
                                          <p:spTgt spid="2898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p:bldP spid="28979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3ED9C39C-8463-4EDF-815B-7A4973FC7DF3}"/>
              </a:ext>
            </a:extLst>
          </p:cNvPr>
          <p:cNvSpPr>
            <a:spLocks noGrp="1" noChangeArrowheads="1"/>
          </p:cNvSpPr>
          <p:nvPr>
            <p:ph type="title"/>
          </p:nvPr>
        </p:nvSpPr>
        <p:spPr>
          <a:xfrm>
            <a:off x="307975" y="891288"/>
            <a:ext cx="8229600" cy="705240"/>
          </a:xfrm>
        </p:spPr>
        <p:txBody>
          <a:bodyPr/>
          <a:lstStyle/>
          <a:p>
            <a:pPr algn="l" eaLnBrk="1" hangingPunct="1">
              <a:defRPr/>
            </a:pPr>
            <a:r>
              <a:rPr lang="zh-CN" altLang="en-US" sz="2400" b="1" dirty="0">
                <a:solidFill>
                  <a:schemeClr val="tx1"/>
                </a:solidFill>
                <a:latin typeface="+mn-lt"/>
                <a:ea typeface="+mn-ea"/>
                <a:cs typeface="+mn-cs"/>
              </a:rPr>
              <a:t>较少的数据冗余</a:t>
            </a:r>
            <a:r>
              <a:rPr lang="zh-CN" altLang="en-US" sz="2400" dirty="0">
                <a:solidFill>
                  <a:schemeClr val="tx1"/>
                </a:solidFill>
                <a:latin typeface="+mn-lt"/>
                <a:ea typeface="+mn-ea"/>
                <a:cs typeface="+mn-cs"/>
              </a:rPr>
              <a:t> </a:t>
            </a:r>
          </a:p>
        </p:txBody>
      </p:sp>
      <p:sp>
        <p:nvSpPr>
          <p:cNvPr id="290819" name="Rectangle 3">
            <a:extLst>
              <a:ext uri="{FF2B5EF4-FFF2-40B4-BE49-F238E27FC236}">
                <a16:creationId xmlns:a16="http://schemas.microsoft.com/office/drawing/2014/main" id="{A63376F9-87A6-4448-92D9-2CD10F061ED4}"/>
              </a:ext>
            </a:extLst>
          </p:cNvPr>
          <p:cNvSpPr>
            <a:spLocks noGrp="1" noChangeArrowheads="1"/>
          </p:cNvSpPr>
          <p:nvPr>
            <p:ph type="body" idx="1"/>
          </p:nvPr>
        </p:nvSpPr>
        <p:spPr>
          <a:xfrm>
            <a:off x="457200" y="1504950"/>
            <a:ext cx="7931150" cy="4667250"/>
          </a:xfrm>
        </p:spPr>
        <p:txBody>
          <a:bodyPr/>
          <a:lstStyle/>
          <a:p>
            <a:pPr indent="342900" eaLnBrk="1" hangingPunct="1">
              <a:buClr>
                <a:schemeClr val="bg1"/>
              </a:buClr>
              <a:buFont typeface="Wingdings" pitchFamily="2" charset="2"/>
              <a:buNone/>
              <a:defRPr/>
            </a:pPr>
            <a:r>
              <a:rPr lang="zh-CN" altLang="en-US" sz="2400" dirty="0">
                <a:solidFill>
                  <a:srgbClr val="000000"/>
                </a:solidFill>
              </a:rPr>
              <a:t>	</a:t>
            </a:r>
            <a:r>
              <a:rPr lang="zh-CN" altLang="en-US" sz="2400" dirty="0"/>
              <a:t>数据库中的数据被统一管理，合理组织，任何对数据的操作都由数据库管理系统</a:t>
            </a:r>
            <a:r>
              <a:rPr lang="en-US" altLang="zh-CN" sz="2400" dirty="0"/>
              <a:t>DBMS</a:t>
            </a:r>
            <a:r>
              <a:rPr lang="zh-CN" altLang="en-US" sz="2400" dirty="0"/>
              <a:t>完成。</a:t>
            </a:r>
          </a:p>
          <a:p>
            <a:pPr eaLnBrk="1" hangingPunct="1">
              <a:buFontTx/>
              <a:buNone/>
              <a:defRPr/>
            </a:pPr>
            <a:endParaRPr lang="zh-CN" altLang="en-US" sz="2400" dirty="0">
              <a:solidFill>
                <a:srgbClr val="000000"/>
              </a:solidFill>
              <a:effectLst>
                <a:outerShdw blurRad="38100" dist="38100" dir="2700000" algn="tl">
                  <a:srgbClr val="C0C0C0"/>
                </a:outerShdw>
              </a:effectLst>
              <a:latin typeface="宋体" pitchFamily="2" charset="-122"/>
            </a:endParaRPr>
          </a:p>
        </p:txBody>
      </p:sp>
      <p:grpSp>
        <p:nvGrpSpPr>
          <p:cNvPr id="2" name="Group 4">
            <a:extLst>
              <a:ext uri="{FF2B5EF4-FFF2-40B4-BE49-F238E27FC236}">
                <a16:creationId xmlns:a16="http://schemas.microsoft.com/office/drawing/2014/main" id="{AAD51338-67EB-4BD0-B60D-84C0AB1BB306}"/>
              </a:ext>
            </a:extLst>
          </p:cNvPr>
          <p:cNvGrpSpPr>
            <a:grpSpLocks/>
          </p:cNvGrpSpPr>
          <p:nvPr/>
        </p:nvGrpSpPr>
        <p:grpSpPr bwMode="auto">
          <a:xfrm>
            <a:off x="2508250" y="3371850"/>
            <a:ext cx="4800600" cy="2362200"/>
            <a:chOff x="1632" y="2304"/>
            <a:chExt cx="3024" cy="1488"/>
          </a:xfrm>
        </p:grpSpPr>
        <p:sp>
          <p:nvSpPr>
            <p:cNvPr id="24581" name="AutoShape 5">
              <a:extLst>
                <a:ext uri="{FF2B5EF4-FFF2-40B4-BE49-F238E27FC236}">
                  <a16:creationId xmlns:a16="http://schemas.microsoft.com/office/drawing/2014/main" id="{434C91FB-3411-4B04-BD21-77F2646D52E2}"/>
                </a:ext>
              </a:extLst>
            </p:cNvPr>
            <p:cNvSpPr>
              <a:spLocks noChangeArrowheads="1"/>
            </p:cNvSpPr>
            <p:nvPr/>
          </p:nvSpPr>
          <p:spPr bwMode="auto">
            <a:xfrm>
              <a:off x="4032" y="2544"/>
              <a:ext cx="624" cy="624"/>
            </a:xfrm>
            <a:prstGeom prst="flowChartMagneticDisk">
              <a:avLst/>
            </a:prstGeom>
            <a:solidFill>
              <a:schemeClr val="accent2"/>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2" name="AutoShape 6">
              <a:extLst>
                <a:ext uri="{FF2B5EF4-FFF2-40B4-BE49-F238E27FC236}">
                  <a16:creationId xmlns:a16="http://schemas.microsoft.com/office/drawing/2014/main" id="{40BD748B-73C3-43FB-8A4B-E502BCA034A5}"/>
                </a:ext>
              </a:extLst>
            </p:cNvPr>
            <p:cNvSpPr>
              <a:spLocks noChangeArrowheads="1"/>
            </p:cNvSpPr>
            <p:nvPr/>
          </p:nvSpPr>
          <p:spPr bwMode="auto">
            <a:xfrm>
              <a:off x="2976" y="2304"/>
              <a:ext cx="336" cy="1248"/>
            </a:xfrm>
            <a:prstGeom prst="roundRect">
              <a:avLst>
                <a:gd name="adj" fmla="val 16667"/>
              </a:avLst>
            </a:prstGeom>
            <a:solidFill>
              <a:srgbClr val="FFFFCC"/>
            </a:solidFill>
            <a:ln w="9525">
              <a:solidFill>
                <a:srgbClr val="FF00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a:t>D</a:t>
              </a:r>
            </a:p>
            <a:p>
              <a:pPr algn="ctr"/>
              <a:r>
                <a:rPr lang="en-US" altLang="zh-CN"/>
                <a:t>B</a:t>
              </a:r>
            </a:p>
            <a:p>
              <a:pPr algn="ctr"/>
              <a:r>
                <a:rPr lang="en-US" altLang="zh-CN"/>
                <a:t>M</a:t>
              </a:r>
            </a:p>
            <a:p>
              <a:pPr algn="ctr"/>
              <a:r>
                <a:rPr lang="en-US" altLang="zh-CN"/>
                <a:t>S</a:t>
              </a:r>
            </a:p>
          </p:txBody>
        </p:sp>
        <p:pic>
          <p:nvPicPr>
            <p:cNvPr id="24583" name="Picture 7" descr="BD07153_">
              <a:extLst>
                <a:ext uri="{FF2B5EF4-FFF2-40B4-BE49-F238E27FC236}">
                  <a16:creationId xmlns:a16="http://schemas.microsoft.com/office/drawing/2014/main" id="{A964A876-E8B0-436C-BB36-03367CB33E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8" y="3072"/>
              <a:ext cx="65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BS02064_">
              <a:extLst>
                <a:ext uri="{FF2B5EF4-FFF2-40B4-BE49-F238E27FC236}">
                  <a16:creationId xmlns:a16="http://schemas.microsoft.com/office/drawing/2014/main" id="{B2FE0C8B-60B1-43EF-83F1-84112B47FC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2" y="2304"/>
              <a:ext cx="652"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Line 9">
              <a:extLst>
                <a:ext uri="{FF2B5EF4-FFF2-40B4-BE49-F238E27FC236}">
                  <a16:creationId xmlns:a16="http://schemas.microsoft.com/office/drawing/2014/main" id="{147E162E-EC1B-450E-B818-034DAAFE8511}"/>
                </a:ext>
              </a:extLst>
            </p:cNvPr>
            <p:cNvSpPr>
              <a:spLocks noChangeShapeType="1"/>
            </p:cNvSpPr>
            <p:nvPr/>
          </p:nvSpPr>
          <p:spPr bwMode="auto">
            <a:xfrm>
              <a:off x="2304" y="2544"/>
              <a:ext cx="672" cy="14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6" name="Line 10">
              <a:extLst>
                <a:ext uri="{FF2B5EF4-FFF2-40B4-BE49-F238E27FC236}">
                  <a16:creationId xmlns:a16="http://schemas.microsoft.com/office/drawing/2014/main" id="{3F1DE4D9-2C7F-4F9F-8AAE-CDEC9F6F5377}"/>
                </a:ext>
              </a:extLst>
            </p:cNvPr>
            <p:cNvSpPr>
              <a:spLocks noChangeShapeType="1"/>
            </p:cNvSpPr>
            <p:nvPr/>
          </p:nvSpPr>
          <p:spPr bwMode="auto">
            <a:xfrm flipV="1">
              <a:off x="2400" y="3168"/>
              <a:ext cx="576" cy="2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Line 11">
              <a:extLst>
                <a:ext uri="{FF2B5EF4-FFF2-40B4-BE49-F238E27FC236}">
                  <a16:creationId xmlns:a16="http://schemas.microsoft.com/office/drawing/2014/main" id="{3479EC35-E466-4272-BF85-E3ED929A8230}"/>
                </a:ext>
              </a:extLst>
            </p:cNvPr>
            <p:cNvSpPr>
              <a:spLocks noChangeShapeType="1"/>
            </p:cNvSpPr>
            <p:nvPr/>
          </p:nvSpPr>
          <p:spPr bwMode="auto">
            <a:xfrm flipV="1">
              <a:off x="3312" y="2880"/>
              <a:ext cx="720" cy="0"/>
            </a:xfrm>
            <a:prstGeom prst="line">
              <a:avLst/>
            </a:prstGeom>
            <a:noFill/>
            <a:ln w="28575">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 name="Rectangle 3">
            <a:extLst>
              <a:ext uri="{FF2B5EF4-FFF2-40B4-BE49-F238E27FC236}">
                <a16:creationId xmlns:a16="http://schemas.microsoft.com/office/drawing/2014/main" id="{F60C5AA9-2C75-40F2-B5CF-8A5818283318}"/>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13502032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randombar(horizontal)">
                                      <p:cBhvr>
                                        <p:cTn id="7" dur="600">
                                          <p:stCondLst>
                                            <p:cond delay="0"/>
                                          </p:stCondLst>
                                        </p:cTn>
                                        <p:tgtEl>
                                          <p:spTgt spid="290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0819">
                                            <p:txEl>
                                              <p:pRg st="0" end="0"/>
                                            </p:txEl>
                                          </p:spTgt>
                                        </p:tgtEl>
                                        <p:attrNameLst>
                                          <p:attrName>style.visibility</p:attrName>
                                        </p:attrNameLst>
                                      </p:cBhvr>
                                      <p:to>
                                        <p:strVal val="visible"/>
                                      </p:to>
                                    </p:set>
                                    <p:animEffect transition="in" filter="randombar(horizontal)">
                                      <p:cBhvr>
                                        <p:cTn id="12" dur="500"/>
                                        <p:tgtEl>
                                          <p:spTgt spid="2908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p:bldP spid="290819"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4E5A8383-B69E-4C93-8AAF-BD330470AF54}"/>
              </a:ext>
            </a:extLst>
          </p:cNvPr>
          <p:cNvSpPr>
            <a:spLocks noGrp="1" noChangeArrowheads="1"/>
          </p:cNvSpPr>
          <p:nvPr>
            <p:ph type="title"/>
          </p:nvPr>
        </p:nvSpPr>
        <p:spPr>
          <a:xfrm>
            <a:off x="457200" y="961830"/>
            <a:ext cx="8229600" cy="705240"/>
          </a:xfrm>
        </p:spPr>
        <p:txBody>
          <a:bodyPr/>
          <a:lstStyle/>
          <a:p>
            <a:pPr algn="l" eaLnBrk="1" hangingPunct="1">
              <a:defRPr/>
            </a:pPr>
            <a:r>
              <a:rPr lang="zh-CN" altLang="en-US" sz="2400" b="1" dirty="0">
                <a:solidFill>
                  <a:schemeClr val="tx1"/>
                </a:solidFill>
                <a:latin typeface="+mn-lt"/>
                <a:ea typeface="+mn-ea"/>
                <a:cs typeface="+mn-cs"/>
              </a:rPr>
              <a:t>数据具有较高的独立性</a:t>
            </a:r>
          </a:p>
        </p:txBody>
      </p:sp>
      <p:sp>
        <p:nvSpPr>
          <p:cNvPr id="291843" name="Rectangle 3">
            <a:extLst>
              <a:ext uri="{FF2B5EF4-FFF2-40B4-BE49-F238E27FC236}">
                <a16:creationId xmlns:a16="http://schemas.microsoft.com/office/drawing/2014/main" id="{FF094478-2FA7-4C42-91E1-5D79CB4CEC85}"/>
              </a:ext>
            </a:extLst>
          </p:cNvPr>
          <p:cNvSpPr>
            <a:spLocks noGrp="1" noChangeArrowheads="1"/>
          </p:cNvSpPr>
          <p:nvPr>
            <p:ph type="body" idx="1"/>
          </p:nvPr>
        </p:nvSpPr>
        <p:spPr>
          <a:xfrm>
            <a:off x="542319" y="1667070"/>
            <a:ext cx="7889686" cy="1017587"/>
          </a:xfrm>
        </p:spPr>
        <p:txBody>
          <a:bodyPr/>
          <a:lstStyle/>
          <a:p>
            <a:pPr indent="342900" eaLnBrk="1" hangingPunct="1">
              <a:buFontTx/>
              <a:buNone/>
            </a:pPr>
            <a:r>
              <a:rPr lang="zh-CN" altLang="en-US" sz="2400" dirty="0"/>
              <a:t>数据独立性是指数据的组织和存储方法与应用程序互不依赖、彼此独立的特性。</a:t>
            </a:r>
          </a:p>
        </p:txBody>
      </p:sp>
      <p:sp>
        <p:nvSpPr>
          <p:cNvPr id="5" name="Rectangle 3">
            <a:extLst>
              <a:ext uri="{FF2B5EF4-FFF2-40B4-BE49-F238E27FC236}">
                <a16:creationId xmlns:a16="http://schemas.microsoft.com/office/drawing/2014/main" id="{9041D417-F47A-430B-BFF8-01A92780BB24}"/>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8" name="Rectangle 3">
            <a:extLst>
              <a:ext uri="{FF2B5EF4-FFF2-40B4-BE49-F238E27FC236}">
                <a16:creationId xmlns:a16="http://schemas.microsoft.com/office/drawing/2014/main" id="{B529B835-8F4C-44C3-BEE1-9199232F1132}"/>
              </a:ext>
            </a:extLst>
          </p:cNvPr>
          <p:cNvSpPr txBox="1">
            <a:spLocks noChangeArrowheads="1"/>
          </p:cNvSpPr>
          <p:nvPr/>
        </p:nvSpPr>
        <p:spPr bwMode="auto">
          <a:xfrm>
            <a:off x="542319" y="2732087"/>
            <a:ext cx="8144481" cy="365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a:lstStyle>
          <a:p>
            <a:pPr eaLnBrk="1" hangingPunct="1">
              <a:buFont typeface="Wingdings" panose="05000000000000000000" pitchFamily="2" charset="2"/>
              <a:buChar char="n"/>
            </a:pPr>
            <a:r>
              <a:rPr lang="zh-CN" altLang="en-US" sz="2400" b="1" kern="0" dirty="0"/>
              <a:t>数据独立性</a:t>
            </a:r>
            <a:r>
              <a:rPr lang="zh-CN" altLang="en-US" sz="2400" kern="0" dirty="0"/>
              <a:t>包含两个方面</a:t>
            </a:r>
          </a:p>
          <a:p>
            <a:pPr lvl="1" eaLnBrk="1" hangingPunct="1">
              <a:buFont typeface="Arial" panose="020B0604020202020204" pitchFamily="34" charset="0"/>
              <a:buChar char="•"/>
            </a:pPr>
            <a:r>
              <a:rPr lang="zh-CN" altLang="en-US" sz="2400" b="1" kern="0" dirty="0"/>
              <a:t>逻辑独立性</a:t>
            </a:r>
          </a:p>
          <a:p>
            <a:pPr lvl="1" eaLnBrk="1" hangingPunct="1">
              <a:buFont typeface="Arial" panose="020B0604020202020204" pitchFamily="34" charset="0"/>
              <a:buChar char="•"/>
            </a:pPr>
            <a:r>
              <a:rPr lang="zh-CN" altLang="en-US" sz="2400" b="1" kern="0" dirty="0"/>
              <a:t>物理独立性</a:t>
            </a:r>
          </a:p>
          <a:p>
            <a:pPr eaLnBrk="1" hangingPunct="1">
              <a:buFont typeface="Wingdings" panose="05000000000000000000" pitchFamily="2" charset="2"/>
              <a:buChar char="n"/>
            </a:pPr>
            <a:r>
              <a:rPr lang="zh-CN" altLang="en-US" sz="2400" b="1" kern="0" dirty="0"/>
              <a:t>物理独立性</a:t>
            </a:r>
            <a:r>
              <a:rPr lang="zh-CN" altLang="en-US" sz="2400" kern="0" dirty="0"/>
              <a:t>是指当数据的存储结构发生变化时，比如，从链表存储改为哈希表存储，不影响应用程序的特性；</a:t>
            </a:r>
          </a:p>
          <a:p>
            <a:pPr eaLnBrk="1" hangingPunct="1">
              <a:buFont typeface="Wingdings" panose="05000000000000000000" pitchFamily="2" charset="2"/>
              <a:buChar char="n"/>
            </a:pPr>
            <a:r>
              <a:rPr lang="zh-CN" altLang="en-US" sz="2400" b="1" kern="0" dirty="0"/>
              <a:t>逻辑独立性</a:t>
            </a:r>
            <a:r>
              <a:rPr lang="zh-CN" altLang="en-US" sz="2400" kern="0" dirty="0"/>
              <a:t>是指当表达现实世界的信息内容发生变化时，比如增加一些列、删除无用列等，也不影响应用程序的特性。</a:t>
            </a:r>
            <a:r>
              <a:rPr lang="zh-CN" altLang="en-US" kern="0" dirty="0"/>
              <a:t> </a:t>
            </a:r>
          </a:p>
        </p:txBody>
      </p:sp>
    </p:spTree>
    <p:extLst>
      <p:ext uri="{BB962C8B-B14F-4D97-AF65-F5344CB8AC3E}">
        <p14:creationId xmlns:p14="http://schemas.microsoft.com/office/powerpoint/2010/main" val="2865660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91842"/>
                                        </p:tgtEl>
                                        <p:attrNameLst>
                                          <p:attrName>style.visibility</p:attrName>
                                        </p:attrNameLst>
                                      </p:cBhvr>
                                      <p:to>
                                        <p:strVal val="visible"/>
                                      </p:to>
                                    </p:set>
                                    <p:anim calcmode="lin" valueType="num">
                                      <p:cBhvr>
                                        <p:cTn id="7" dur="500" fill="hold"/>
                                        <p:tgtEl>
                                          <p:spTgt spid="291842"/>
                                        </p:tgtEl>
                                        <p:attrNameLst>
                                          <p:attrName>ppt_w</p:attrName>
                                        </p:attrNameLst>
                                      </p:cBhvr>
                                      <p:tavLst>
                                        <p:tav tm="0">
                                          <p:val>
                                            <p:fltVal val="0"/>
                                          </p:val>
                                        </p:tav>
                                        <p:tav tm="100000">
                                          <p:val>
                                            <p:strVal val="#ppt_w"/>
                                          </p:val>
                                        </p:tav>
                                      </p:tavLst>
                                    </p:anim>
                                    <p:anim calcmode="lin" valueType="num">
                                      <p:cBhvr>
                                        <p:cTn id="8" dur="500" fill="hold"/>
                                        <p:tgtEl>
                                          <p:spTgt spid="291842"/>
                                        </p:tgtEl>
                                        <p:attrNameLst>
                                          <p:attrName>ppt_h</p:attrName>
                                        </p:attrNameLst>
                                      </p:cBhvr>
                                      <p:tavLst>
                                        <p:tav tm="0">
                                          <p:val>
                                            <p:fltVal val="0"/>
                                          </p:val>
                                        </p:tav>
                                        <p:tav tm="100000">
                                          <p:val>
                                            <p:strVal val="#ppt_h"/>
                                          </p:val>
                                        </p:tav>
                                      </p:tavLst>
                                    </p:anim>
                                    <p:animEffect transition="in" filter="fade">
                                      <p:cBhvr>
                                        <p:cTn id="9" dur="500"/>
                                        <p:tgtEl>
                                          <p:spTgt spid="2918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1843">
                                            <p:txEl>
                                              <p:pRg st="0" end="0"/>
                                            </p:txEl>
                                          </p:spTgt>
                                        </p:tgtEl>
                                        <p:attrNameLst>
                                          <p:attrName>style.visibility</p:attrName>
                                        </p:attrNameLst>
                                      </p:cBhvr>
                                      <p:to>
                                        <p:strVal val="visible"/>
                                      </p:to>
                                    </p:set>
                                    <p:animEffect transition="in" filter="fade">
                                      <p:cBhvr>
                                        <p:cTn id="14" dur="1000">
                                          <p:stCondLst>
                                            <p:cond delay="0"/>
                                          </p:stCondLst>
                                        </p:cTn>
                                        <p:tgtEl>
                                          <p:spTgt spid="29184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2" grpId="0"/>
      <p:bldP spid="291843" grpId="0"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D2E2F8F6-7312-4DD2-8220-4490E32D301E}"/>
              </a:ext>
            </a:extLst>
          </p:cNvPr>
          <p:cNvSpPr>
            <a:spLocks noGrp="1" noChangeArrowheads="1"/>
          </p:cNvSpPr>
          <p:nvPr>
            <p:ph type="title"/>
          </p:nvPr>
        </p:nvSpPr>
        <p:spPr>
          <a:xfrm>
            <a:off x="514368" y="624939"/>
            <a:ext cx="7772400" cy="1143000"/>
          </a:xfrm>
        </p:spPr>
        <p:txBody>
          <a:bodyPr/>
          <a:lstStyle/>
          <a:p>
            <a:pPr algn="l" eaLnBrk="1" hangingPunct="1">
              <a:defRPr/>
            </a:pPr>
            <a:r>
              <a:rPr lang="zh-CN" altLang="en-US" sz="2400" b="1" dirty="0">
                <a:solidFill>
                  <a:schemeClr val="tx1"/>
                </a:solidFill>
                <a:latin typeface="+mn-lt"/>
                <a:ea typeface="+mn-ea"/>
                <a:cs typeface="+mn-cs"/>
              </a:rPr>
              <a:t>保证数据的安全、可靠</a:t>
            </a:r>
          </a:p>
        </p:txBody>
      </p:sp>
      <p:sp>
        <p:nvSpPr>
          <p:cNvPr id="292868" name="Rectangle 4">
            <a:extLst>
              <a:ext uri="{FF2B5EF4-FFF2-40B4-BE49-F238E27FC236}">
                <a16:creationId xmlns:a16="http://schemas.microsoft.com/office/drawing/2014/main" id="{B36AC311-8948-4B1A-B873-DD3E5D028EDA}"/>
              </a:ext>
            </a:extLst>
          </p:cNvPr>
          <p:cNvSpPr>
            <a:spLocks noChangeArrowheads="1"/>
          </p:cNvSpPr>
          <p:nvPr/>
        </p:nvSpPr>
        <p:spPr bwMode="auto">
          <a:xfrm>
            <a:off x="357188" y="2681288"/>
            <a:ext cx="2743200" cy="1676400"/>
          </a:xfrm>
          <a:prstGeom prst="rect">
            <a:avLst/>
          </a:prstGeom>
          <a:noFill/>
          <a:ln w="9525">
            <a:noFill/>
            <a:miter lim="800000"/>
            <a:headEnd/>
            <a:tailEnd/>
          </a:ln>
          <a:effectLst/>
        </p:spPr>
        <p:txBody>
          <a:bodyPr/>
          <a:lstStyle/>
          <a:p>
            <a:pPr marL="342900">
              <a:spcBef>
                <a:spcPct val="20000"/>
              </a:spcBef>
              <a:defRPr/>
            </a:pPr>
            <a:r>
              <a:rPr lang="zh-CN" altLang="en-US" dirty="0">
                <a:latin typeface="+mn-lt"/>
                <a:ea typeface="+mn-ea"/>
              </a:rPr>
              <a:t>数据库技术要能够保证数据库中的数据是安全、可靠的。</a:t>
            </a:r>
          </a:p>
        </p:txBody>
      </p:sp>
      <p:sp>
        <p:nvSpPr>
          <p:cNvPr id="292869" name="Rectangle 5">
            <a:extLst>
              <a:ext uri="{FF2B5EF4-FFF2-40B4-BE49-F238E27FC236}">
                <a16:creationId xmlns:a16="http://schemas.microsoft.com/office/drawing/2014/main" id="{985C284B-2F2A-4BA8-B608-120DAD4FE785}"/>
              </a:ext>
            </a:extLst>
          </p:cNvPr>
          <p:cNvSpPr>
            <a:spLocks noChangeArrowheads="1"/>
          </p:cNvSpPr>
          <p:nvPr/>
        </p:nvSpPr>
        <p:spPr bwMode="auto">
          <a:xfrm>
            <a:off x="5614988" y="1428750"/>
            <a:ext cx="2743200" cy="1981200"/>
          </a:xfrm>
          <a:prstGeom prst="rect">
            <a:avLst/>
          </a:prstGeom>
          <a:noFill/>
          <a:ln w="9525">
            <a:noFill/>
            <a:miter lim="800000"/>
            <a:headEnd/>
            <a:tailEnd/>
          </a:ln>
          <a:effectLst/>
        </p:spPr>
        <p:txBody>
          <a:bodyPr/>
          <a:lstStyle/>
          <a:p>
            <a:pPr marL="342900" indent="-342900">
              <a:spcBef>
                <a:spcPct val="20000"/>
              </a:spcBef>
              <a:buClr>
                <a:schemeClr val="tx1"/>
              </a:buClr>
              <a:buFont typeface="Wingdings" pitchFamily="2" charset="2"/>
              <a:buNone/>
              <a:defRPr/>
            </a:pPr>
            <a:r>
              <a:rPr lang="zh-CN" altLang="en-US" sz="3200" b="1" dirty="0">
                <a:solidFill>
                  <a:srgbClr val="000000"/>
                </a:solidFill>
                <a:latin typeface="Verdana" pitchFamily="34" charset="0"/>
              </a:rPr>
              <a:t>   </a:t>
            </a:r>
            <a:r>
              <a:rPr lang="zh-CN" altLang="en-US" dirty="0">
                <a:latin typeface="+mn-lt"/>
                <a:ea typeface="+mn-ea"/>
              </a:rPr>
              <a:t>有效地防止数据库中的数据被非法使用或非法修改</a:t>
            </a:r>
          </a:p>
        </p:txBody>
      </p:sp>
      <p:sp>
        <p:nvSpPr>
          <p:cNvPr id="292870" name="Rectangle 6">
            <a:extLst>
              <a:ext uri="{FF2B5EF4-FFF2-40B4-BE49-F238E27FC236}">
                <a16:creationId xmlns:a16="http://schemas.microsoft.com/office/drawing/2014/main" id="{CF0D5747-AECA-406F-B9C3-1C45B04A9ED3}"/>
              </a:ext>
            </a:extLst>
          </p:cNvPr>
          <p:cNvSpPr>
            <a:spLocks noChangeArrowheads="1"/>
          </p:cNvSpPr>
          <p:nvPr/>
        </p:nvSpPr>
        <p:spPr bwMode="auto">
          <a:xfrm>
            <a:off x="5840413" y="4248150"/>
            <a:ext cx="2593975" cy="1749425"/>
          </a:xfrm>
          <a:prstGeom prst="rect">
            <a:avLst/>
          </a:prstGeom>
          <a:noFill/>
          <a:ln w="9525">
            <a:noFill/>
            <a:miter lim="800000"/>
            <a:headEnd/>
            <a:tailEnd/>
          </a:ln>
          <a:effectLst/>
        </p:spPr>
        <p:txBody>
          <a:bodyPr/>
          <a:lstStyle/>
          <a:p>
            <a:pPr marL="342900" indent="-342900">
              <a:spcBef>
                <a:spcPct val="20000"/>
              </a:spcBef>
              <a:buClr>
                <a:schemeClr val="tx1"/>
              </a:buClr>
              <a:buFont typeface="Wingdings" pitchFamily="2" charset="2"/>
              <a:buNone/>
              <a:defRPr/>
            </a:pPr>
            <a:r>
              <a:rPr lang="zh-CN" altLang="en-US" sz="2800" b="1" dirty="0">
                <a:solidFill>
                  <a:srgbClr val="000000"/>
                </a:solidFill>
                <a:latin typeface="Verdana" pitchFamily="34" charset="0"/>
              </a:rPr>
              <a:t>   </a:t>
            </a:r>
            <a:r>
              <a:rPr lang="zh-CN" altLang="en-US" dirty="0">
                <a:latin typeface="+mn-lt"/>
                <a:ea typeface="+mn-ea"/>
              </a:rPr>
              <a:t>数据遭到破坏时能立刻将数据完全恢复</a:t>
            </a:r>
          </a:p>
        </p:txBody>
      </p:sp>
      <p:grpSp>
        <p:nvGrpSpPr>
          <p:cNvPr id="2" name="Group 7">
            <a:extLst>
              <a:ext uri="{FF2B5EF4-FFF2-40B4-BE49-F238E27FC236}">
                <a16:creationId xmlns:a16="http://schemas.microsoft.com/office/drawing/2014/main" id="{52C80450-C071-4315-9422-976375FB63DE}"/>
              </a:ext>
            </a:extLst>
          </p:cNvPr>
          <p:cNvGrpSpPr>
            <a:grpSpLocks/>
          </p:cNvGrpSpPr>
          <p:nvPr/>
        </p:nvGrpSpPr>
        <p:grpSpPr bwMode="auto">
          <a:xfrm>
            <a:off x="3024188" y="2343150"/>
            <a:ext cx="2895600" cy="838200"/>
            <a:chOff x="1968" y="1536"/>
            <a:chExt cx="1824" cy="528"/>
          </a:xfrm>
        </p:grpSpPr>
        <p:sp>
          <p:nvSpPr>
            <p:cNvPr id="26636" name="Line 8">
              <a:extLst>
                <a:ext uri="{FF2B5EF4-FFF2-40B4-BE49-F238E27FC236}">
                  <a16:creationId xmlns:a16="http://schemas.microsoft.com/office/drawing/2014/main" id="{D5BA77BD-DAAC-42C5-8BAE-C9027E12F22E}"/>
                </a:ext>
              </a:extLst>
            </p:cNvPr>
            <p:cNvSpPr>
              <a:spLocks noChangeShapeType="1"/>
            </p:cNvSpPr>
            <p:nvPr/>
          </p:nvSpPr>
          <p:spPr bwMode="auto">
            <a:xfrm flipV="1">
              <a:off x="1968" y="1536"/>
              <a:ext cx="182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7" name="WordArt 9">
              <a:extLst>
                <a:ext uri="{FF2B5EF4-FFF2-40B4-BE49-F238E27FC236}">
                  <a16:creationId xmlns:a16="http://schemas.microsoft.com/office/drawing/2014/main" id="{496CDE54-0618-4DF1-BD7F-C24194BF32CD}"/>
                </a:ext>
              </a:extLst>
            </p:cNvPr>
            <p:cNvSpPr>
              <a:spLocks noChangeArrowheads="1" noChangeShapeType="1" noTextEdit="1"/>
            </p:cNvSpPr>
            <p:nvPr/>
          </p:nvSpPr>
          <p:spPr bwMode="auto">
            <a:xfrm>
              <a:off x="2112" y="1584"/>
              <a:ext cx="768" cy="1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solidFill>
                    <a:srgbClr val="FF0000"/>
                  </a:solidFill>
                  <a:effectLst>
                    <a:outerShdw dist="35921" dir="2700000" algn="ctr" rotWithShape="0">
                      <a:srgbClr val="C0C0C0"/>
                    </a:outerShdw>
                  </a:effectLst>
                  <a:latin typeface="宋体" panose="02010600030101010101" pitchFamily="2" charset="-122"/>
                </a:rPr>
                <a:t>主动安全</a:t>
              </a:r>
            </a:p>
          </p:txBody>
        </p:sp>
      </p:grpSp>
      <p:grpSp>
        <p:nvGrpSpPr>
          <p:cNvPr id="3" name="Group 10">
            <a:extLst>
              <a:ext uri="{FF2B5EF4-FFF2-40B4-BE49-F238E27FC236}">
                <a16:creationId xmlns:a16="http://schemas.microsoft.com/office/drawing/2014/main" id="{C37F768D-28EF-46FD-AAC0-E3F99B774D1B}"/>
              </a:ext>
            </a:extLst>
          </p:cNvPr>
          <p:cNvGrpSpPr>
            <a:grpSpLocks/>
          </p:cNvGrpSpPr>
          <p:nvPr/>
        </p:nvGrpSpPr>
        <p:grpSpPr bwMode="auto">
          <a:xfrm>
            <a:off x="3024188" y="3790950"/>
            <a:ext cx="2971800" cy="1219200"/>
            <a:chOff x="1968" y="2448"/>
            <a:chExt cx="1872" cy="768"/>
          </a:xfrm>
        </p:grpSpPr>
        <p:sp>
          <p:nvSpPr>
            <p:cNvPr id="26634" name="Line 11">
              <a:extLst>
                <a:ext uri="{FF2B5EF4-FFF2-40B4-BE49-F238E27FC236}">
                  <a16:creationId xmlns:a16="http://schemas.microsoft.com/office/drawing/2014/main" id="{F49026C5-927C-4795-9F00-A367D29A9C4E}"/>
                </a:ext>
              </a:extLst>
            </p:cNvPr>
            <p:cNvSpPr>
              <a:spLocks noChangeShapeType="1"/>
            </p:cNvSpPr>
            <p:nvPr/>
          </p:nvSpPr>
          <p:spPr bwMode="auto">
            <a:xfrm>
              <a:off x="1968" y="2448"/>
              <a:ext cx="1872" cy="76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5" name="WordArt 12">
              <a:extLst>
                <a:ext uri="{FF2B5EF4-FFF2-40B4-BE49-F238E27FC236}">
                  <a16:creationId xmlns:a16="http://schemas.microsoft.com/office/drawing/2014/main" id="{57495C8D-86A7-4F83-8584-A75A4FDD0671}"/>
                </a:ext>
              </a:extLst>
            </p:cNvPr>
            <p:cNvSpPr>
              <a:spLocks noChangeArrowheads="1" noChangeShapeType="1" noTextEdit="1"/>
            </p:cNvSpPr>
            <p:nvPr/>
          </p:nvSpPr>
          <p:spPr bwMode="auto">
            <a:xfrm>
              <a:off x="2160" y="2832"/>
              <a:ext cx="768" cy="1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solidFill>
                    <a:srgbClr val="FF0000"/>
                  </a:solidFill>
                  <a:effectLst>
                    <a:outerShdw dist="35921" dir="2700000" algn="ctr" rotWithShape="0">
                      <a:srgbClr val="C0C0C0"/>
                    </a:outerShdw>
                  </a:effectLst>
                  <a:latin typeface="宋体" panose="02010600030101010101" pitchFamily="2" charset="-122"/>
                </a:rPr>
                <a:t>被动安全</a:t>
              </a:r>
            </a:p>
          </p:txBody>
        </p:sp>
      </p:grpSp>
      <p:sp>
        <p:nvSpPr>
          <p:cNvPr id="292877" name="WordArt 13">
            <a:extLst>
              <a:ext uri="{FF2B5EF4-FFF2-40B4-BE49-F238E27FC236}">
                <a16:creationId xmlns:a16="http://schemas.microsoft.com/office/drawing/2014/main" id="{03F0352D-6825-442B-8D2A-F46705BFDDD7}"/>
              </a:ext>
            </a:extLst>
          </p:cNvPr>
          <p:cNvSpPr>
            <a:spLocks noChangeArrowheads="1" noChangeShapeType="1" noTextEdit="1"/>
          </p:cNvSpPr>
          <p:nvPr/>
        </p:nvSpPr>
        <p:spPr bwMode="auto">
          <a:xfrm>
            <a:off x="6400800" y="2690813"/>
            <a:ext cx="1828800" cy="700087"/>
          </a:xfrm>
          <a:prstGeom prst="rect">
            <a:avLst/>
          </a:prstGeom>
        </p:spPr>
        <p:txBody>
          <a:bodyPr wrap="none" fromWordArt="1">
            <a:prstTxWarp prst="textCascadeUp">
              <a:avLst>
                <a:gd name="adj" fmla="val 44444"/>
              </a:avLst>
            </a:prstTxWarp>
            <a:scene3d>
              <a:camera prst="legacyPerspectiveFront">
                <a:rot lat="20519995"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dirty="0">
                <a:ln w="9525">
                  <a:round/>
                  <a:headEnd/>
                  <a:tailEnd/>
                </a:ln>
                <a:gradFill rotWithShape="1">
                  <a:gsLst>
                    <a:gs pos="0">
                      <a:srgbClr val="FFE701"/>
                    </a:gs>
                    <a:gs pos="100000">
                      <a:srgbClr val="FE3E02"/>
                    </a:gs>
                  </a:gsLst>
                  <a:lin ang="5400000" scaled="1"/>
                </a:gradFill>
                <a:latin typeface="隶书" panose="02010509060101010101" pitchFamily="49" charset="-122"/>
                <a:ea typeface="隶书" panose="02010509060101010101" pitchFamily="49" charset="-122"/>
              </a:rPr>
              <a:t>安全机制</a:t>
            </a:r>
          </a:p>
        </p:txBody>
      </p:sp>
      <p:sp>
        <p:nvSpPr>
          <p:cNvPr id="292878" name="WordArt 14">
            <a:extLst>
              <a:ext uri="{FF2B5EF4-FFF2-40B4-BE49-F238E27FC236}">
                <a16:creationId xmlns:a16="http://schemas.microsoft.com/office/drawing/2014/main" id="{AAAB1D3F-591D-473B-BBBA-F22F51D5DFF1}"/>
              </a:ext>
            </a:extLst>
          </p:cNvPr>
          <p:cNvSpPr>
            <a:spLocks noChangeArrowheads="1" noChangeShapeType="1" noTextEdit="1"/>
          </p:cNvSpPr>
          <p:nvPr/>
        </p:nvSpPr>
        <p:spPr bwMode="auto">
          <a:xfrm>
            <a:off x="6400800" y="5334000"/>
            <a:ext cx="1828800" cy="700088"/>
          </a:xfrm>
          <a:prstGeom prst="rect">
            <a:avLst/>
          </a:prstGeom>
        </p:spPr>
        <p:txBody>
          <a:bodyPr wrap="none" fromWordArt="1">
            <a:prstTxWarp prst="textCascadeUp">
              <a:avLst>
                <a:gd name="adj" fmla="val 44444"/>
              </a:avLst>
            </a:prstTxWarp>
            <a:scene3d>
              <a:camera prst="legacyPerspectiveFront">
                <a:rot lat="20519995"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隶书" panose="02010509060101010101" pitchFamily="49" charset="-122"/>
                <a:ea typeface="隶书" panose="02010509060101010101" pitchFamily="49" charset="-122"/>
              </a:rPr>
              <a:t>备份恢复</a:t>
            </a:r>
          </a:p>
        </p:txBody>
      </p:sp>
      <p:sp>
        <p:nvSpPr>
          <p:cNvPr id="16" name="Rectangle 3">
            <a:extLst>
              <a:ext uri="{FF2B5EF4-FFF2-40B4-BE49-F238E27FC236}">
                <a16:creationId xmlns:a16="http://schemas.microsoft.com/office/drawing/2014/main" id="{3F5CD1E0-888B-484D-9D3C-82618C168815}"/>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27647134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292866"/>
                                        </p:tgtEl>
                                        <p:attrNameLst>
                                          <p:attrName>style.visibility</p:attrName>
                                        </p:attrNameLst>
                                      </p:cBhvr>
                                      <p:to>
                                        <p:strVal val="visible"/>
                                      </p:to>
                                    </p:set>
                                    <p:anim calcmode="lin" valueType="num">
                                      <p:cBhvr>
                                        <p:cTn id="7" dur="1000" fill="hold"/>
                                        <p:tgtEl>
                                          <p:spTgt spid="292866"/>
                                        </p:tgtEl>
                                        <p:attrNameLst>
                                          <p:attrName>ppt_x</p:attrName>
                                        </p:attrNameLst>
                                      </p:cBhvr>
                                      <p:tavLst>
                                        <p:tav tm="0">
                                          <p:val>
                                            <p:strVal val="#ppt_x-.2"/>
                                          </p:val>
                                        </p:tav>
                                        <p:tav tm="100000">
                                          <p:val>
                                            <p:strVal val="#ppt_x"/>
                                          </p:val>
                                        </p:tav>
                                      </p:tavLst>
                                    </p:anim>
                                    <p:anim calcmode="lin" valueType="num">
                                      <p:cBhvr>
                                        <p:cTn id="8" dur="1000" fill="hold"/>
                                        <p:tgtEl>
                                          <p:spTgt spid="292866"/>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28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92868"/>
                                        </p:tgtEl>
                                        <p:attrNameLst>
                                          <p:attrName>style.visibility</p:attrName>
                                        </p:attrNameLst>
                                      </p:cBhvr>
                                      <p:to>
                                        <p:strVal val="visible"/>
                                      </p:to>
                                    </p:set>
                                    <p:animEffect transition="in" filter="wipe(left)">
                                      <p:cBhvr>
                                        <p:cTn id="14" dur="500"/>
                                        <p:tgtEl>
                                          <p:spTgt spid="292868"/>
                                        </p:tgtEl>
                                      </p:cBhvr>
                                    </p:animEffect>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WHOOSH.WAV"/>
                                        </p:tgtEl>
                                      </p:cMediaNode>
                                    </p:audio>
                                  </p:subTnLst>
                                </p:cTn>
                              </p:par>
                            </p:childTnLst>
                          </p:cTn>
                        </p:par>
                        <p:par>
                          <p:cTn id="20" fill="hold" nodeType="afterGroup">
                            <p:stCondLst>
                              <p:cond delay="1000"/>
                            </p:stCondLst>
                            <p:childTnLst>
                              <p:par>
                                <p:cTn id="21" presetID="22" presetClass="entr" presetSubtype="1" fill="hold" grpId="0" nodeType="afterEffect">
                                  <p:stCondLst>
                                    <p:cond delay="0"/>
                                  </p:stCondLst>
                                  <p:iterate type="lt">
                                    <p:tmPct val="100000"/>
                                  </p:iterate>
                                  <p:childTnLst>
                                    <p:set>
                                      <p:cBhvr>
                                        <p:cTn id="22" dur="1" fill="hold">
                                          <p:stCondLst>
                                            <p:cond delay="0"/>
                                          </p:stCondLst>
                                        </p:cTn>
                                        <p:tgtEl>
                                          <p:spTgt spid="292869">
                                            <p:txEl>
                                              <p:pRg st="0" end="0"/>
                                            </p:txEl>
                                          </p:spTgt>
                                        </p:tgtEl>
                                        <p:attrNameLst>
                                          <p:attrName>style.visibility</p:attrName>
                                        </p:attrNameLst>
                                      </p:cBhvr>
                                      <p:to>
                                        <p:strVal val="visible"/>
                                      </p:to>
                                    </p:set>
                                    <p:animEffect transition="in" filter="wipe(up)">
                                      <p:cBhvr>
                                        <p:cTn id="23" dur="75"/>
                                        <p:tgtEl>
                                          <p:spTgt spid="292869">
                                            <p:txEl>
                                              <p:pRg st="0" end="0"/>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292877"/>
                                        </p:tgtEl>
                                        <p:attrNameLst>
                                          <p:attrName>style.visibility</p:attrName>
                                        </p:attrNameLst>
                                      </p:cBhvr>
                                      <p:to>
                                        <p:strVal val="visible"/>
                                      </p:to>
                                    </p:set>
                                    <p:animEffect transition="in" filter="box(out)">
                                      <p:cBhvr>
                                        <p:cTn id="28" dur="500"/>
                                        <p:tgtEl>
                                          <p:spTgt spid="292877"/>
                                        </p:tgtEl>
                                      </p:cBhvr>
                                    </p:animEffect>
                                  </p:childTnLst>
                                  <p:subTnLst>
                                    <p:audio>
                                      <p:cMediaNode>
                                        <p:cTn display="0" masterRel="sameClick">
                                          <p:stCondLst>
                                            <p:cond evt="begin" delay="0">
                                              <p:tn val="26"/>
                                            </p:cond>
                                          </p:stCondLst>
                                          <p:endCondLst>
                                            <p:cond evt="onStopAudio" delay="0">
                                              <p:tgtEl>
                                                <p:sldTgt/>
                                              </p:tgtEl>
                                            </p:cond>
                                          </p:endCondLst>
                                        </p:cTn>
                                        <p:tgtEl>
                                          <p:sndTgt r:embed="rId5" name="CAMERA.WAV"/>
                                        </p:tgtEl>
                                      </p:cMediaNode>
                                    </p:audio>
                                  </p:subTnLst>
                                </p:cTn>
                              </p:par>
                            </p:childTnLst>
                          </p:cTn>
                        </p:par>
                        <p:par>
                          <p:cTn id="29" fill="hold" nodeType="withGroup">
                            <p:stCondLst>
                              <p:cond delay="500"/>
                            </p:stCondLst>
                            <p:childTnLst>
                              <p:par>
                                <p:cTn id="30" presetID="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3" name="WHOOSH.WAV"/>
                                        </p:tgtEl>
                                      </p:cMediaNode>
                                    </p:audio>
                                  </p:subTnLst>
                                </p:cTn>
                              </p:par>
                            </p:childTnLst>
                          </p:cTn>
                        </p:par>
                        <p:par>
                          <p:cTn id="34" fill="hold" nodeType="afterGroup">
                            <p:stCondLst>
                              <p:cond delay="1000"/>
                            </p:stCondLst>
                            <p:childTnLst>
                              <p:par>
                                <p:cTn id="35" presetID="22" presetClass="entr" presetSubtype="1" fill="hold" grpId="0" nodeType="afterEffect">
                                  <p:stCondLst>
                                    <p:cond delay="0"/>
                                  </p:stCondLst>
                                  <p:iterate type="lt">
                                    <p:tmPct val="100000"/>
                                  </p:iterate>
                                  <p:childTnLst>
                                    <p:set>
                                      <p:cBhvr>
                                        <p:cTn id="36" dur="1" fill="hold">
                                          <p:stCondLst>
                                            <p:cond delay="0"/>
                                          </p:stCondLst>
                                        </p:cTn>
                                        <p:tgtEl>
                                          <p:spTgt spid="292870">
                                            <p:txEl>
                                              <p:pRg st="0" end="0"/>
                                            </p:txEl>
                                          </p:spTgt>
                                        </p:tgtEl>
                                        <p:attrNameLst>
                                          <p:attrName>style.visibility</p:attrName>
                                        </p:attrNameLst>
                                      </p:cBhvr>
                                      <p:to>
                                        <p:strVal val="visible"/>
                                      </p:to>
                                    </p:set>
                                    <p:animEffect transition="in" filter="wipe(up)">
                                      <p:cBhvr>
                                        <p:cTn id="37" dur="75"/>
                                        <p:tgtEl>
                                          <p:spTgt spid="292870">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292878"/>
                                        </p:tgtEl>
                                        <p:attrNameLst>
                                          <p:attrName>style.visibility</p:attrName>
                                        </p:attrNameLst>
                                      </p:cBhvr>
                                      <p:to>
                                        <p:strVal val="visible"/>
                                      </p:to>
                                    </p:set>
                                    <p:animEffect transition="in" filter="box(out)">
                                      <p:cBhvr>
                                        <p:cTn id="42" dur="500"/>
                                        <p:tgtEl>
                                          <p:spTgt spid="292878"/>
                                        </p:tgtEl>
                                      </p:cBhvr>
                                    </p:animEffect>
                                  </p:childTnLst>
                                  <p:subTnLst>
                                    <p:audio>
                                      <p:cMediaNode>
                                        <p:cTn display="0" masterRel="sameClick">
                                          <p:stCondLst>
                                            <p:cond evt="begin" delay="0">
                                              <p:tn val="40"/>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p:bldP spid="292868" grpId="0"/>
      <p:bldP spid="292869" grpId="0" build="p" autoUpdateAnimBg="0" advAuto="0"/>
      <p:bldP spid="292870" grpId="0" build="p" autoUpdateAnimBg="0"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201CC5B8-1556-4AA5-B214-2B47D04C1AAA}"/>
              </a:ext>
            </a:extLst>
          </p:cNvPr>
          <p:cNvSpPr>
            <a:spLocks noGrp="1" noChangeArrowheads="1"/>
          </p:cNvSpPr>
          <p:nvPr>
            <p:ph type="title"/>
          </p:nvPr>
        </p:nvSpPr>
        <p:spPr>
          <a:xfrm>
            <a:off x="394086" y="907845"/>
            <a:ext cx="8229600" cy="705240"/>
          </a:xfrm>
        </p:spPr>
        <p:txBody>
          <a:bodyPr/>
          <a:lstStyle/>
          <a:p>
            <a:pPr algn="l" eaLnBrk="1" hangingPunct="1">
              <a:defRPr/>
            </a:pPr>
            <a:r>
              <a:rPr lang="zh-CN" altLang="en-US" sz="2400" b="1" dirty="0">
                <a:solidFill>
                  <a:schemeClr val="tx1"/>
                </a:solidFill>
                <a:latin typeface="+mn-lt"/>
                <a:ea typeface="+mn-ea"/>
                <a:cs typeface="+mn-cs"/>
              </a:rPr>
              <a:t>最大限度地保证数据的正确性</a:t>
            </a:r>
          </a:p>
        </p:txBody>
      </p:sp>
      <p:sp>
        <p:nvSpPr>
          <p:cNvPr id="293892" name="Rectangle 4">
            <a:extLst>
              <a:ext uri="{FF2B5EF4-FFF2-40B4-BE49-F238E27FC236}">
                <a16:creationId xmlns:a16="http://schemas.microsoft.com/office/drawing/2014/main" id="{FB8AF554-53CB-4DEB-81D8-552665014338}"/>
              </a:ext>
            </a:extLst>
          </p:cNvPr>
          <p:cNvSpPr>
            <a:spLocks noChangeArrowheads="1"/>
          </p:cNvSpPr>
          <p:nvPr/>
        </p:nvSpPr>
        <p:spPr bwMode="auto">
          <a:xfrm>
            <a:off x="684213" y="1773238"/>
            <a:ext cx="2743200" cy="2971800"/>
          </a:xfrm>
          <a:prstGeom prst="rect">
            <a:avLst/>
          </a:prstGeom>
          <a:noFill/>
          <a:ln w="9525">
            <a:noFill/>
            <a:miter lim="800000"/>
            <a:headEnd/>
            <a:tailEnd/>
          </a:ln>
          <a:effectLst/>
        </p:spPr>
        <p:txBody>
          <a:bodyPr/>
          <a:lstStyle/>
          <a:p>
            <a:pPr marL="342900" indent="-342900">
              <a:spcBef>
                <a:spcPct val="20000"/>
              </a:spcBef>
              <a:defRPr/>
            </a:pPr>
            <a:r>
              <a:rPr lang="zh-CN" altLang="en-US" sz="2000" dirty="0">
                <a:latin typeface="+mn-lt"/>
                <a:ea typeface="+mn-ea"/>
              </a:rPr>
              <a:t>保证数据正确的特性在数据库中称之为数据完整性。</a:t>
            </a:r>
          </a:p>
        </p:txBody>
      </p:sp>
      <p:graphicFrame>
        <p:nvGraphicFramePr>
          <p:cNvPr id="293893" name="Object 2">
            <a:extLst>
              <a:ext uri="{FF2B5EF4-FFF2-40B4-BE49-F238E27FC236}">
                <a16:creationId xmlns:a16="http://schemas.microsoft.com/office/drawing/2014/main" id="{33CEB2D8-E8AD-4254-BC24-400373C90C08}"/>
              </a:ext>
            </a:extLst>
          </p:cNvPr>
          <p:cNvGraphicFramePr>
            <a:graphicFrameLocks noChangeAspect="1"/>
          </p:cNvGraphicFramePr>
          <p:nvPr/>
        </p:nvGraphicFramePr>
        <p:xfrm>
          <a:off x="5332413" y="2535238"/>
          <a:ext cx="1477962" cy="2209800"/>
        </p:xfrm>
        <a:graphic>
          <a:graphicData uri="http://schemas.openxmlformats.org/presentationml/2006/ole">
            <mc:AlternateContent xmlns:mc="http://schemas.openxmlformats.org/markup-compatibility/2006">
              <mc:Choice xmlns:v="urn:schemas-microsoft-com:vml" Requires="v">
                <p:oleObj spid="_x0000_s55318" name="剪辑" r:id="rId5" imgW="3031560" imgH="4533480" progId="MS_ClipArt_Gallery.2">
                  <p:embed/>
                </p:oleObj>
              </mc:Choice>
              <mc:Fallback>
                <p:oleObj name="剪辑" r:id="rId5" imgW="3031560" imgH="4533480" progId="MS_ClipArt_Gallery.2">
                  <p:embed/>
                  <p:pic>
                    <p:nvPicPr>
                      <p:cNvPr id="293893" name="Object 2">
                        <a:extLst>
                          <a:ext uri="{FF2B5EF4-FFF2-40B4-BE49-F238E27FC236}">
                            <a16:creationId xmlns:a16="http://schemas.microsoft.com/office/drawing/2014/main" id="{33CEB2D8-E8AD-4254-BC24-400373C90C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2413" y="2535238"/>
                        <a:ext cx="1477962" cy="220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3894" name="WordArt 6">
            <a:extLst>
              <a:ext uri="{FF2B5EF4-FFF2-40B4-BE49-F238E27FC236}">
                <a16:creationId xmlns:a16="http://schemas.microsoft.com/office/drawing/2014/main" id="{2F06B166-7397-41BC-AD89-0BA7E76F6CBA}"/>
              </a:ext>
            </a:extLst>
          </p:cNvPr>
          <p:cNvSpPr>
            <a:spLocks noChangeArrowheads="1" noChangeShapeType="1" noTextEdit="1"/>
          </p:cNvSpPr>
          <p:nvPr/>
        </p:nvSpPr>
        <p:spPr bwMode="auto">
          <a:xfrm>
            <a:off x="6856413" y="2611438"/>
            <a:ext cx="1371600" cy="1828800"/>
          </a:xfrm>
          <a:prstGeom prst="rect">
            <a:avLst/>
          </a:prstGeom>
        </p:spPr>
        <p:txBody>
          <a:bodyPr wrap="none" fromWordArt="1">
            <a:prstTxWarp prst="textCascadeDown">
              <a:avLst>
                <a:gd name="adj" fmla="val 28569"/>
              </a:avLst>
            </a:prstTxWarp>
          </a:bodyPr>
          <a:lstStyle/>
          <a:p>
            <a:pPr algn="ctr"/>
            <a:r>
              <a:rPr lang="zh-CN" altLang="en-US" sz="3600" kern="10">
                <a:ln w="9525">
                  <a:solidFill>
                    <a:srgbClr val="000000"/>
                  </a:solidFill>
                  <a:round/>
                  <a:headEnd/>
                  <a:tailEnd/>
                </a:ln>
                <a:gradFill rotWithShape="1">
                  <a:gsLst>
                    <a:gs pos="0">
                      <a:srgbClr val="9999FF"/>
                    </a:gs>
                    <a:gs pos="100000">
                      <a:srgbClr val="009999"/>
                    </a:gs>
                  </a:gsLst>
                  <a:lin ang="5400000" scaled="1"/>
                </a:gradFill>
                <a:effectLst>
                  <a:outerShdw dist="53882" dir="2700000" algn="ctr" rotWithShape="0">
                    <a:srgbClr val="C0C0C0"/>
                  </a:outerShdw>
                </a:effectLst>
                <a:latin typeface="宋体" panose="02010600030101010101" pitchFamily="2" charset="-122"/>
              </a:rPr>
              <a:t>学生的年龄</a:t>
            </a:r>
          </a:p>
        </p:txBody>
      </p:sp>
      <p:sp>
        <p:nvSpPr>
          <p:cNvPr id="293895" name="AutoShape 7">
            <a:extLst>
              <a:ext uri="{FF2B5EF4-FFF2-40B4-BE49-F238E27FC236}">
                <a16:creationId xmlns:a16="http://schemas.microsoft.com/office/drawing/2014/main" id="{237F441A-DCAA-49CD-95EE-BF46DD73CDA2}"/>
              </a:ext>
            </a:extLst>
          </p:cNvPr>
          <p:cNvSpPr>
            <a:spLocks noChangeArrowheads="1"/>
          </p:cNvSpPr>
          <p:nvPr/>
        </p:nvSpPr>
        <p:spPr bwMode="auto">
          <a:xfrm rot="-1843381">
            <a:off x="2894013" y="3830638"/>
            <a:ext cx="2590800" cy="990600"/>
          </a:xfrm>
          <a:prstGeom prst="rightArrow">
            <a:avLst>
              <a:gd name="adj1" fmla="val 62500"/>
              <a:gd name="adj2" fmla="val 103719"/>
            </a:avLst>
          </a:prstGeom>
          <a:solidFill>
            <a:schemeClr val="bg1"/>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200</a:t>
            </a:r>
            <a:r>
              <a:rPr lang="zh-CN" altLang="en-US"/>
              <a:t>岁</a:t>
            </a:r>
          </a:p>
        </p:txBody>
      </p:sp>
      <p:sp>
        <p:nvSpPr>
          <p:cNvPr id="7" name="Rectangle 3">
            <a:extLst>
              <a:ext uri="{FF2B5EF4-FFF2-40B4-BE49-F238E27FC236}">
                <a16:creationId xmlns:a16="http://schemas.microsoft.com/office/drawing/2014/main" id="{2F856E4C-EDCC-407A-9242-0199F5572003}"/>
              </a:ext>
            </a:extLst>
          </p:cNvPr>
          <p:cNvSpPr txBox="1">
            <a:spLocks/>
          </p:cNvSpPr>
          <p:nvPr>
            <p:custDataLst>
              <p:tags r:id="rId2"/>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Tree>
    <p:extLst>
      <p:ext uri="{BB962C8B-B14F-4D97-AF65-F5344CB8AC3E}">
        <p14:creationId xmlns:p14="http://schemas.microsoft.com/office/powerpoint/2010/main" val="7887785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3892"/>
                                        </p:tgtEl>
                                        <p:attrNameLst>
                                          <p:attrName>style.visibility</p:attrName>
                                        </p:attrNameLst>
                                      </p:cBhvr>
                                      <p:to>
                                        <p:strVal val="visible"/>
                                      </p:to>
                                    </p:set>
                                    <p:animEffect transition="in" filter="wipe(left)">
                                      <p:cBhvr>
                                        <p:cTn id="7" dur="500"/>
                                        <p:tgtEl>
                                          <p:spTgt spid="2938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0" fill="hold" nodeType="clickEffect">
                                  <p:stCondLst>
                                    <p:cond delay="0"/>
                                  </p:stCondLst>
                                  <p:childTnLst>
                                    <p:set>
                                      <p:cBhvr>
                                        <p:cTn id="11" dur="1" fill="hold">
                                          <p:stCondLst>
                                            <p:cond delay="499"/>
                                          </p:stCondLst>
                                        </p:cTn>
                                        <p:tgtEl>
                                          <p:spTgt spid="293894"/>
                                        </p:tgtEl>
                                        <p:attrNameLst>
                                          <p:attrName>style.visibility</p:attrName>
                                        </p:attrNameLst>
                                      </p:cBhvr>
                                      <p:to>
                                        <p:strVal val="visible"/>
                                      </p:to>
                                    </p:set>
                                  </p:childTnLst>
                                </p:cTn>
                              </p:par>
                            </p:childTnLst>
                          </p:cTn>
                        </p:par>
                        <p:par>
                          <p:cTn id="12" fill="hold" nodeType="withGroup">
                            <p:stCondLst>
                              <p:cond delay="500"/>
                            </p:stCondLst>
                            <p:childTnLst>
                              <p:par>
                                <p:cTn id="13" presetID="7" presetClass="entr" presetSubtype="8" fill="hold" grpId="0" nodeType="afterEffect">
                                  <p:stCondLst>
                                    <p:cond delay="0"/>
                                  </p:stCondLst>
                                  <p:childTnLst>
                                    <p:set>
                                      <p:cBhvr>
                                        <p:cTn id="14" dur="1" fill="hold">
                                          <p:stCondLst>
                                            <p:cond delay="0"/>
                                          </p:stCondLst>
                                        </p:cTn>
                                        <p:tgtEl>
                                          <p:spTgt spid="293895"/>
                                        </p:tgtEl>
                                        <p:attrNameLst>
                                          <p:attrName>style.visibility</p:attrName>
                                        </p:attrNameLst>
                                      </p:cBhvr>
                                      <p:to>
                                        <p:strVal val="visible"/>
                                      </p:to>
                                    </p:set>
                                    <p:anim calcmode="lin" valueType="num">
                                      <p:cBhvr additive="base">
                                        <p:cTn id="15" dur="5000" fill="hold"/>
                                        <p:tgtEl>
                                          <p:spTgt spid="293895"/>
                                        </p:tgtEl>
                                        <p:attrNameLst>
                                          <p:attrName>ppt_x</p:attrName>
                                        </p:attrNameLst>
                                      </p:cBhvr>
                                      <p:tavLst>
                                        <p:tav tm="0">
                                          <p:val>
                                            <p:strVal val="0-#ppt_w/2"/>
                                          </p:val>
                                        </p:tav>
                                        <p:tav tm="100000">
                                          <p:val>
                                            <p:strVal val="#ppt_x"/>
                                          </p:val>
                                        </p:tav>
                                      </p:tavLst>
                                    </p:anim>
                                    <p:anim calcmode="lin" valueType="num">
                                      <p:cBhvr additive="base">
                                        <p:cTn id="16" dur="5000" fill="hold"/>
                                        <p:tgtEl>
                                          <p:spTgt spid="293895"/>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500"/>
                            </p:stCondLst>
                            <p:childTnLst>
                              <p:par>
                                <p:cTn id="18" presetID="2" presetClass="entr" presetSubtype="1" fill="hold" nodeType="afterEffect">
                                  <p:stCondLst>
                                    <p:cond delay="3000"/>
                                  </p:stCondLst>
                                  <p:childTnLst>
                                    <p:set>
                                      <p:cBhvr>
                                        <p:cTn id="19" dur="1" fill="hold">
                                          <p:stCondLst>
                                            <p:cond delay="0"/>
                                          </p:stCondLst>
                                        </p:cTn>
                                        <p:tgtEl>
                                          <p:spTgt spid="293893"/>
                                        </p:tgtEl>
                                        <p:attrNameLst>
                                          <p:attrName>style.visibility</p:attrName>
                                        </p:attrNameLst>
                                      </p:cBhvr>
                                      <p:to>
                                        <p:strVal val="visible"/>
                                      </p:to>
                                    </p:set>
                                    <p:anim calcmode="lin" valueType="num">
                                      <p:cBhvr additive="base">
                                        <p:cTn id="20" dur="500" fill="hold"/>
                                        <p:tgtEl>
                                          <p:spTgt spid="293893"/>
                                        </p:tgtEl>
                                        <p:attrNameLst>
                                          <p:attrName>ppt_x</p:attrName>
                                        </p:attrNameLst>
                                      </p:cBhvr>
                                      <p:tavLst>
                                        <p:tav tm="0">
                                          <p:val>
                                            <p:strVal val="#ppt_x"/>
                                          </p:val>
                                        </p:tav>
                                        <p:tav tm="100000">
                                          <p:val>
                                            <p:strVal val="#ppt_x"/>
                                          </p:val>
                                        </p:tav>
                                      </p:tavLst>
                                    </p:anim>
                                    <p:anim calcmode="lin" valueType="num">
                                      <p:cBhvr additive="base">
                                        <p:cTn id="21" dur="500" fill="hold"/>
                                        <p:tgtEl>
                                          <p:spTgt spid="29389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4"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p:bldP spid="29389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FFE871B5-C8CE-42EF-9088-DDB5A9CF3DB9}"/>
              </a:ext>
            </a:extLst>
          </p:cNvPr>
          <p:cNvSpPr>
            <a:spLocks noGrp="1" noChangeArrowheads="1"/>
          </p:cNvSpPr>
          <p:nvPr>
            <p:ph type="title"/>
          </p:nvPr>
        </p:nvSpPr>
        <p:spPr>
          <a:xfrm>
            <a:off x="317601" y="775294"/>
            <a:ext cx="7935912" cy="685800"/>
          </a:xfrm>
        </p:spPr>
        <p:txBody>
          <a:bodyPr/>
          <a:lstStyle/>
          <a:p>
            <a:pPr algn="l" eaLnBrk="1" hangingPunct="1">
              <a:defRPr/>
            </a:pPr>
            <a:r>
              <a:rPr lang="zh-CN" altLang="en-US" sz="2400" b="1" dirty="0">
                <a:solidFill>
                  <a:schemeClr val="tx1"/>
                </a:solidFill>
                <a:latin typeface="+mn-lt"/>
                <a:ea typeface="+mn-ea"/>
                <a:cs typeface="+mn-cs"/>
              </a:rPr>
              <a:t>数据可并发使用并能保证数据的一致性</a:t>
            </a:r>
          </a:p>
        </p:txBody>
      </p:sp>
      <p:sp>
        <p:nvSpPr>
          <p:cNvPr id="294915" name="Rectangle 3">
            <a:extLst>
              <a:ext uri="{FF2B5EF4-FFF2-40B4-BE49-F238E27FC236}">
                <a16:creationId xmlns:a16="http://schemas.microsoft.com/office/drawing/2014/main" id="{35826331-15A0-481B-97CD-F069CE811AFD}"/>
              </a:ext>
            </a:extLst>
          </p:cNvPr>
          <p:cNvSpPr>
            <a:spLocks noGrp="1" noChangeArrowheads="1"/>
          </p:cNvSpPr>
          <p:nvPr>
            <p:ph type="body" idx="1"/>
          </p:nvPr>
        </p:nvSpPr>
        <p:spPr>
          <a:xfrm>
            <a:off x="454125" y="1429507"/>
            <a:ext cx="7799388" cy="1019175"/>
          </a:xfrm>
        </p:spPr>
        <p:txBody>
          <a:bodyPr/>
          <a:lstStyle/>
          <a:p>
            <a:pPr indent="342900" eaLnBrk="1" hangingPunct="1">
              <a:buFontTx/>
              <a:buNone/>
            </a:pPr>
            <a:r>
              <a:rPr lang="zh-CN" altLang="en-US" sz="2400" dirty="0"/>
              <a:t>在多个用户同时使用数据库时，能够保证不产生冲突和矛盾，保证数据的一致性和正确性。</a:t>
            </a:r>
          </a:p>
        </p:txBody>
      </p:sp>
      <p:sp>
        <p:nvSpPr>
          <p:cNvPr id="5" name="Rectangle 2">
            <a:extLst>
              <a:ext uri="{FF2B5EF4-FFF2-40B4-BE49-F238E27FC236}">
                <a16:creationId xmlns:a16="http://schemas.microsoft.com/office/drawing/2014/main" id="{4082D1A4-F244-4F89-BDC8-10AB1A688365}"/>
              </a:ext>
            </a:extLst>
          </p:cNvPr>
          <p:cNvSpPr txBox="1">
            <a:spLocks noChangeArrowheads="1"/>
          </p:cNvSpPr>
          <p:nvPr/>
        </p:nvSpPr>
        <p:spPr bwMode="auto">
          <a:xfrm>
            <a:off x="685800" y="2264509"/>
            <a:ext cx="7772400" cy="871538"/>
          </a:xfrm>
          <a:prstGeom prst="rect">
            <a:avLst/>
          </a:prstGeom>
          <a:noFill/>
          <a:ln w="9525">
            <a:noFill/>
            <a:miter lim="800000"/>
            <a:headEnd/>
            <a:tailEnd/>
          </a:ln>
          <a:effectLst/>
        </p:spPr>
        <p:txBody>
          <a:bodyPr anchor="ctr"/>
          <a:lstStyle/>
          <a:p>
            <a:pPr algn="ctr">
              <a:defRPr/>
            </a:pPr>
            <a:r>
              <a:rPr lang="zh-CN" altLang="en-US" b="1" kern="0" dirty="0">
                <a:latin typeface="+mn-lt"/>
                <a:ea typeface="+mn-ea"/>
              </a:rPr>
              <a:t>并发操作示例</a:t>
            </a:r>
          </a:p>
        </p:txBody>
      </p:sp>
      <p:sp>
        <p:nvSpPr>
          <p:cNvPr id="27653" name="AutoShape 13">
            <a:extLst>
              <a:ext uri="{FF2B5EF4-FFF2-40B4-BE49-F238E27FC236}">
                <a16:creationId xmlns:a16="http://schemas.microsoft.com/office/drawing/2014/main" id="{7585900D-45FE-4AB5-B8BC-C52FA2E647DC}"/>
              </a:ext>
            </a:extLst>
          </p:cNvPr>
          <p:cNvSpPr>
            <a:spLocks noChangeArrowheads="1"/>
          </p:cNvSpPr>
          <p:nvPr/>
        </p:nvSpPr>
        <p:spPr bwMode="auto">
          <a:xfrm>
            <a:off x="3581400" y="5610225"/>
            <a:ext cx="1981200" cy="1176338"/>
          </a:xfrm>
          <a:prstGeom prst="flowChartMagneticDisk">
            <a:avLst/>
          </a:prstGeom>
          <a:solidFill>
            <a:srgbClr val="00FF99"/>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10</a:t>
            </a:r>
            <a:r>
              <a:rPr lang="zh-CN" altLang="en-US"/>
              <a:t>张票</a:t>
            </a:r>
          </a:p>
        </p:txBody>
      </p:sp>
      <p:sp>
        <p:nvSpPr>
          <p:cNvPr id="7" name="Text Box 14">
            <a:extLst>
              <a:ext uri="{FF2B5EF4-FFF2-40B4-BE49-F238E27FC236}">
                <a16:creationId xmlns:a16="http://schemas.microsoft.com/office/drawing/2014/main" id="{50999B9D-B287-46D0-8589-022E126725C7}"/>
              </a:ext>
            </a:extLst>
          </p:cNvPr>
          <p:cNvSpPr txBox="1">
            <a:spLocks noChangeArrowheads="1"/>
          </p:cNvSpPr>
          <p:nvPr/>
        </p:nvSpPr>
        <p:spPr bwMode="auto">
          <a:xfrm>
            <a:off x="5148263" y="2825750"/>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0000"/>
                </a:solidFill>
                <a:latin typeface="굴림" panose="020B0600000101010101" pitchFamily="34" charset="-127"/>
              </a:rPr>
              <a:t>订</a:t>
            </a:r>
            <a:r>
              <a:rPr lang="en-US" altLang="zh-CN" b="1" dirty="0">
                <a:solidFill>
                  <a:srgbClr val="FF0000"/>
                </a:solidFill>
                <a:latin typeface="굴림" panose="020B0600000101010101" pitchFamily="34" charset="-127"/>
              </a:rPr>
              <a:t>8</a:t>
            </a:r>
            <a:r>
              <a:rPr lang="zh-CN" altLang="en-US" b="1" dirty="0">
                <a:solidFill>
                  <a:srgbClr val="FF0000"/>
                </a:solidFill>
                <a:latin typeface="굴림" panose="020B0600000101010101" pitchFamily="34" charset="-127"/>
              </a:rPr>
              <a:t>张票：</a:t>
            </a:r>
            <a:r>
              <a:rPr lang="en-US" altLang="zh-CN" sz="2800" b="1" dirty="0">
                <a:solidFill>
                  <a:srgbClr val="FF0000"/>
                </a:solidFill>
              </a:rPr>
              <a:t>10-8=2</a:t>
            </a:r>
          </a:p>
        </p:txBody>
      </p:sp>
      <p:sp>
        <p:nvSpPr>
          <p:cNvPr id="8" name="Text Box 15">
            <a:extLst>
              <a:ext uri="{FF2B5EF4-FFF2-40B4-BE49-F238E27FC236}">
                <a16:creationId xmlns:a16="http://schemas.microsoft.com/office/drawing/2014/main" id="{E552B391-1AC1-43A6-9E17-C2EC9FF95AE9}"/>
              </a:ext>
            </a:extLst>
          </p:cNvPr>
          <p:cNvSpPr txBox="1">
            <a:spLocks noChangeArrowheads="1"/>
          </p:cNvSpPr>
          <p:nvPr/>
        </p:nvSpPr>
        <p:spPr bwMode="auto">
          <a:xfrm>
            <a:off x="1070368" y="2906900"/>
            <a:ext cx="2952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0000"/>
                </a:solidFill>
              </a:rPr>
              <a:t>订</a:t>
            </a:r>
            <a:r>
              <a:rPr lang="en-US" altLang="zh-CN" b="1" dirty="0">
                <a:solidFill>
                  <a:srgbClr val="FF0000"/>
                </a:solidFill>
              </a:rPr>
              <a:t>4</a:t>
            </a:r>
            <a:r>
              <a:rPr lang="zh-CN" altLang="en-US" b="1" dirty="0">
                <a:solidFill>
                  <a:srgbClr val="FF0000"/>
                </a:solidFill>
              </a:rPr>
              <a:t>张票：</a:t>
            </a:r>
            <a:r>
              <a:rPr lang="en-US" altLang="zh-CN" b="1" dirty="0">
                <a:solidFill>
                  <a:srgbClr val="FF0000"/>
                </a:solidFill>
              </a:rPr>
              <a:t>10-4=6</a:t>
            </a:r>
            <a:endParaRPr lang="en-US" altLang="zh-CN" b="1" dirty="0"/>
          </a:p>
        </p:txBody>
      </p:sp>
      <p:sp>
        <p:nvSpPr>
          <p:cNvPr id="9" name="AutoShape 16">
            <a:extLst>
              <a:ext uri="{FF2B5EF4-FFF2-40B4-BE49-F238E27FC236}">
                <a16:creationId xmlns:a16="http://schemas.microsoft.com/office/drawing/2014/main" id="{59BA84BF-070F-467B-B1CF-AEA9AD24B4BA}"/>
              </a:ext>
            </a:extLst>
          </p:cNvPr>
          <p:cNvSpPr>
            <a:spLocks noChangeArrowheads="1"/>
          </p:cNvSpPr>
          <p:nvPr/>
        </p:nvSpPr>
        <p:spPr bwMode="auto">
          <a:xfrm rot="3139655">
            <a:off x="2808288" y="3670300"/>
            <a:ext cx="1701800" cy="838200"/>
          </a:xfrm>
          <a:prstGeom prst="rightArrow">
            <a:avLst>
              <a:gd name="adj1" fmla="val 50000"/>
              <a:gd name="adj2" fmla="val 54555"/>
            </a:avLst>
          </a:prstGeom>
          <a:solidFill>
            <a:schemeClr val="hlink"/>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t>要</a:t>
            </a:r>
            <a:r>
              <a:rPr lang="en-US" altLang="zh-CN" dirty="0"/>
              <a:t>4</a:t>
            </a:r>
            <a:r>
              <a:rPr lang="zh-CN" altLang="en-US" dirty="0"/>
              <a:t>张</a:t>
            </a:r>
          </a:p>
        </p:txBody>
      </p:sp>
      <p:sp>
        <p:nvSpPr>
          <p:cNvPr id="10" name="AutoShape 17">
            <a:extLst>
              <a:ext uri="{FF2B5EF4-FFF2-40B4-BE49-F238E27FC236}">
                <a16:creationId xmlns:a16="http://schemas.microsoft.com/office/drawing/2014/main" id="{28E0E417-BC02-44A1-B2AD-2C76E960A8C7}"/>
              </a:ext>
            </a:extLst>
          </p:cNvPr>
          <p:cNvSpPr>
            <a:spLocks noChangeArrowheads="1"/>
          </p:cNvSpPr>
          <p:nvPr/>
        </p:nvSpPr>
        <p:spPr bwMode="auto">
          <a:xfrm rot="-3313578">
            <a:off x="5009356" y="3766344"/>
            <a:ext cx="1563688" cy="762000"/>
          </a:xfrm>
          <a:prstGeom prst="leftArrow">
            <a:avLst>
              <a:gd name="adj1" fmla="val 50000"/>
              <a:gd name="adj2" fmla="val 59976"/>
            </a:avLst>
          </a:prstGeom>
          <a:solidFill>
            <a:schemeClr val="hlink"/>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t>要</a:t>
            </a:r>
            <a:r>
              <a:rPr lang="en-US" altLang="zh-CN" dirty="0"/>
              <a:t>8</a:t>
            </a:r>
            <a:r>
              <a:rPr lang="zh-CN" altLang="en-US" dirty="0"/>
              <a:t>张</a:t>
            </a:r>
          </a:p>
        </p:txBody>
      </p:sp>
      <p:sp>
        <p:nvSpPr>
          <p:cNvPr id="11" name="AutoShape 18">
            <a:extLst>
              <a:ext uri="{FF2B5EF4-FFF2-40B4-BE49-F238E27FC236}">
                <a16:creationId xmlns:a16="http://schemas.microsoft.com/office/drawing/2014/main" id="{4682D1CD-02D1-4D42-AE8F-5E5F06FC9803}"/>
              </a:ext>
            </a:extLst>
          </p:cNvPr>
          <p:cNvSpPr>
            <a:spLocks noChangeArrowheads="1"/>
          </p:cNvSpPr>
          <p:nvPr/>
        </p:nvSpPr>
        <p:spPr bwMode="auto">
          <a:xfrm rot="3218516">
            <a:off x="1983581" y="4314032"/>
            <a:ext cx="1871663" cy="838200"/>
          </a:xfrm>
          <a:prstGeom prst="leftArrow">
            <a:avLst>
              <a:gd name="adj1" fmla="val 50000"/>
              <a:gd name="adj2" fmla="val 72767"/>
            </a:avLst>
          </a:prstGeom>
          <a:solidFill>
            <a:srgbClr val="FF66CC"/>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10</a:t>
            </a:r>
            <a:endParaRPr lang="zh-CN" altLang="en-US"/>
          </a:p>
        </p:txBody>
      </p:sp>
      <p:sp>
        <p:nvSpPr>
          <p:cNvPr id="12" name="AutoShape 19">
            <a:extLst>
              <a:ext uri="{FF2B5EF4-FFF2-40B4-BE49-F238E27FC236}">
                <a16:creationId xmlns:a16="http://schemas.microsoft.com/office/drawing/2014/main" id="{892A53D3-57DE-4043-B079-5D9DCE0CFD2D}"/>
              </a:ext>
            </a:extLst>
          </p:cNvPr>
          <p:cNvSpPr>
            <a:spLocks noChangeArrowheads="1"/>
          </p:cNvSpPr>
          <p:nvPr/>
        </p:nvSpPr>
        <p:spPr bwMode="auto">
          <a:xfrm rot="-3177541">
            <a:off x="5503863" y="4408488"/>
            <a:ext cx="2000250" cy="800100"/>
          </a:xfrm>
          <a:prstGeom prst="rightArrow">
            <a:avLst>
              <a:gd name="adj1" fmla="val 50000"/>
              <a:gd name="adj2" fmla="val 71435"/>
            </a:avLst>
          </a:prstGeom>
          <a:solidFill>
            <a:srgbClr val="FF66CC"/>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10</a:t>
            </a:r>
            <a:endParaRPr lang="zh-CN" altLang="en-US"/>
          </a:p>
        </p:txBody>
      </p:sp>
      <p:sp>
        <p:nvSpPr>
          <p:cNvPr id="13" name="WordArt 20">
            <a:extLst>
              <a:ext uri="{FF2B5EF4-FFF2-40B4-BE49-F238E27FC236}">
                <a16:creationId xmlns:a16="http://schemas.microsoft.com/office/drawing/2014/main" id="{6A3F9A4B-977A-4E72-826F-F64D425ABD3A}"/>
              </a:ext>
            </a:extLst>
          </p:cNvPr>
          <p:cNvSpPr>
            <a:spLocks noChangeArrowheads="1" noChangeShapeType="1" noTextEdit="1"/>
          </p:cNvSpPr>
          <p:nvPr/>
        </p:nvSpPr>
        <p:spPr bwMode="auto">
          <a:xfrm>
            <a:off x="4353819" y="4731876"/>
            <a:ext cx="571500" cy="762000"/>
          </a:xfrm>
          <a:prstGeom prst="rect">
            <a:avLst/>
          </a:prstGeom>
        </p:spPr>
        <p:txBody>
          <a:bodyPr wrap="none" fromWordArt="1">
            <a:prstTxWarp prst="textFadeUp">
              <a:avLst>
                <a:gd name="adj" fmla="val 2800"/>
              </a:avLst>
            </a:prstTxWarp>
          </a:bodyPr>
          <a:lstStyle/>
          <a:p>
            <a:pPr algn="ctr"/>
            <a:r>
              <a:rPr lang="zh-CN" altLang="en-US" sz="6000" kern="10" dirty="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outerShdw>
                </a:effectLst>
                <a:latin typeface="宋体" panose="02010600030101010101" pitchFamily="2" charset="-122"/>
              </a:rPr>
              <a:t>？</a:t>
            </a:r>
          </a:p>
        </p:txBody>
      </p:sp>
      <p:sp>
        <p:nvSpPr>
          <p:cNvPr id="14" name="Rectangle 3">
            <a:extLst>
              <a:ext uri="{FF2B5EF4-FFF2-40B4-BE49-F238E27FC236}">
                <a16:creationId xmlns:a16="http://schemas.microsoft.com/office/drawing/2014/main" id="{E582E2EA-C4E5-42D6-8FF4-64948EE05D6B}"/>
              </a:ext>
            </a:extLst>
          </p:cNvPr>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pic>
        <p:nvPicPr>
          <p:cNvPr id="4" name="图片 3">
            <a:extLst>
              <a:ext uri="{FF2B5EF4-FFF2-40B4-BE49-F238E27FC236}">
                <a16:creationId xmlns:a16="http://schemas.microsoft.com/office/drawing/2014/main" id="{423F2199-E2B3-4BDC-9122-75406CF080EC}"/>
              </a:ext>
            </a:extLst>
          </p:cNvPr>
          <p:cNvPicPr>
            <a:picLocks noChangeAspect="1"/>
          </p:cNvPicPr>
          <p:nvPr/>
        </p:nvPicPr>
        <p:blipFill>
          <a:blip r:embed="rId4"/>
          <a:stretch>
            <a:fillRect/>
          </a:stretch>
        </p:blipFill>
        <p:spPr>
          <a:xfrm>
            <a:off x="98863" y="3378662"/>
            <a:ext cx="1406857" cy="1728792"/>
          </a:xfrm>
          <a:prstGeom prst="rect">
            <a:avLst/>
          </a:prstGeom>
        </p:spPr>
      </p:pic>
      <p:pic>
        <p:nvPicPr>
          <p:cNvPr id="6" name="图片 5">
            <a:extLst>
              <a:ext uri="{FF2B5EF4-FFF2-40B4-BE49-F238E27FC236}">
                <a16:creationId xmlns:a16="http://schemas.microsoft.com/office/drawing/2014/main" id="{BDD43BDC-D878-469F-AE57-F93E924AA4E0}"/>
              </a:ext>
            </a:extLst>
          </p:cNvPr>
          <p:cNvPicPr>
            <a:picLocks noChangeAspect="1"/>
          </p:cNvPicPr>
          <p:nvPr/>
        </p:nvPicPr>
        <p:blipFill>
          <a:blip r:embed="rId5"/>
          <a:stretch>
            <a:fillRect/>
          </a:stretch>
        </p:blipFill>
        <p:spPr>
          <a:xfrm>
            <a:off x="7425772" y="3368565"/>
            <a:ext cx="1445239" cy="1825333"/>
          </a:xfrm>
          <a:prstGeom prst="rect">
            <a:avLst/>
          </a:prstGeom>
        </p:spPr>
      </p:pic>
      <p:sp>
        <p:nvSpPr>
          <p:cNvPr id="15" name="矩形 14">
            <a:extLst>
              <a:ext uri="{FF2B5EF4-FFF2-40B4-BE49-F238E27FC236}">
                <a16:creationId xmlns:a16="http://schemas.microsoft.com/office/drawing/2014/main" id="{65C8478F-3A22-4B94-9687-72B4FA72194F}"/>
              </a:ext>
            </a:extLst>
          </p:cNvPr>
          <p:cNvSpPr/>
          <p:nvPr/>
        </p:nvSpPr>
        <p:spPr>
          <a:xfrm>
            <a:off x="370223" y="5140481"/>
            <a:ext cx="1381949" cy="419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我要</a:t>
            </a:r>
            <a:r>
              <a:rPr lang="en-US" altLang="zh-CN" dirty="0"/>
              <a:t>4</a:t>
            </a:r>
            <a:r>
              <a:rPr lang="zh-CN" altLang="en-US" dirty="0"/>
              <a:t>张票</a:t>
            </a:r>
          </a:p>
        </p:txBody>
      </p:sp>
      <p:sp>
        <p:nvSpPr>
          <p:cNvPr id="19" name="矩形 18">
            <a:extLst>
              <a:ext uri="{FF2B5EF4-FFF2-40B4-BE49-F238E27FC236}">
                <a16:creationId xmlns:a16="http://schemas.microsoft.com/office/drawing/2014/main" id="{423ECB8E-8352-44CF-B4F2-47E970076334}"/>
              </a:ext>
            </a:extLst>
          </p:cNvPr>
          <p:cNvSpPr/>
          <p:nvPr/>
        </p:nvSpPr>
        <p:spPr>
          <a:xfrm>
            <a:off x="7562538" y="5107989"/>
            <a:ext cx="1381949" cy="419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我要</a:t>
            </a:r>
            <a:r>
              <a:rPr lang="en-US" altLang="zh-CN" dirty="0"/>
              <a:t>8</a:t>
            </a:r>
            <a:r>
              <a:rPr lang="zh-CN" altLang="en-US" dirty="0"/>
              <a:t>张票</a:t>
            </a:r>
          </a:p>
        </p:txBody>
      </p:sp>
    </p:spTree>
    <p:extLst>
      <p:ext uri="{BB962C8B-B14F-4D97-AF65-F5344CB8AC3E}">
        <p14:creationId xmlns:p14="http://schemas.microsoft.com/office/powerpoint/2010/main" val="6987730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dissolve">
                                      <p:cBhvr>
                                        <p:cTn id="7" dur="500"/>
                                        <p:tgtEl>
                                          <p:spTgt spid="294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0"/>
                                        </p:tgtEl>
                                        <p:attrNameLst>
                                          <p:attrName>style.visibility</p:attrName>
                                        </p:attrNameLst>
                                      </p:cBhvr>
                                      <p:to>
                                        <p:strVal val="visible"/>
                                      </p:to>
                                    </p:set>
                                  </p:childTnLst>
                                </p:cTn>
                              </p:par>
                            </p:childTnLst>
                          </p:cTn>
                        </p:par>
                        <p:par>
                          <p:cTn id="31" fill="hold" nodeType="afterGroup">
                            <p:stCondLst>
                              <p:cond delay="1000"/>
                            </p:stCondLst>
                            <p:childTnLst>
                              <p:par>
                                <p:cTn id="32" presetID="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P spid="7" grpId="0" build="p" autoUpdateAnimBg="0"/>
      <p:bldP spid="8" grpId="0" build="p" autoUpdateAnimBg="0"/>
      <p:bldP spid="9" grpId="0" animBg="1" autoUpdateAnimBg="0"/>
      <p:bldP spid="10" grpId="0" animBg="1" autoUpdateAnimBg="0"/>
      <p:bldP spid="11" grpId="0" animBg="1" autoUpdateAnimBg="0"/>
      <p:bldP spid="1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3C6C481-644E-489C-9FCC-62B4325E81DB}"/>
              </a:ext>
            </a:extLst>
          </p:cNvPr>
          <p:cNvSpPr>
            <a:spLocks noGrp="1" noChangeArrowheads="1"/>
          </p:cNvSpPr>
          <p:nvPr>
            <p:ph type="title"/>
          </p:nvPr>
        </p:nvSpPr>
        <p:spPr>
          <a:xfrm>
            <a:off x="685800" y="86810"/>
            <a:ext cx="7772400" cy="747713"/>
          </a:xfrm>
        </p:spPr>
        <p:txBody>
          <a:bodyPr/>
          <a:lstStyle/>
          <a:p>
            <a:pPr eaLnBrk="1" hangingPunct="1"/>
            <a:r>
              <a:rPr lang="en-US" altLang="zh-CN" sz="3200" dirty="0"/>
              <a:t>   </a:t>
            </a:r>
            <a:r>
              <a:rPr lang="zh-CN" altLang="en-US" sz="3200" dirty="0"/>
              <a:t>数据库系统的组成</a:t>
            </a:r>
          </a:p>
        </p:txBody>
      </p:sp>
      <p:sp>
        <p:nvSpPr>
          <p:cNvPr id="5" name="Rectangle 2">
            <a:extLst>
              <a:ext uri="{FF2B5EF4-FFF2-40B4-BE49-F238E27FC236}">
                <a16:creationId xmlns:a16="http://schemas.microsoft.com/office/drawing/2014/main" id="{083264A2-D6A2-49F6-97FF-6BCDCA38A793}"/>
              </a:ext>
            </a:extLst>
          </p:cNvPr>
          <p:cNvSpPr>
            <a:spLocks noChangeArrowheads="1"/>
          </p:cNvSpPr>
          <p:nvPr/>
        </p:nvSpPr>
        <p:spPr bwMode="auto">
          <a:xfrm>
            <a:off x="625213" y="1144188"/>
            <a:ext cx="805266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20000"/>
              </a:spcBef>
            </a:pPr>
            <a:r>
              <a:rPr lang="zh-CN" altLang="en-US" b="1" dirty="0"/>
              <a:t>    数据库系统</a:t>
            </a:r>
            <a:r>
              <a:rPr lang="zh-CN" altLang="en-US" dirty="0"/>
              <a:t>是指</a:t>
            </a:r>
            <a:r>
              <a:rPr lang="zh-CN" altLang="en-US" b="1" dirty="0"/>
              <a:t>在计算机系统中引入数据库后的系统构成，一般由数据库、数据库管理系统（及其开发工具）、应用系统、数据库管理员和用户构成。</a:t>
            </a:r>
            <a:r>
              <a:rPr lang="zh-CN" altLang="en-US" dirty="0"/>
              <a:t>数据库系统环境如下图所示：</a:t>
            </a:r>
          </a:p>
        </p:txBody>
      </p:sp>
      <p:grpSp>
        <p:nvGrpSpPr>
          <p:cNvPr id="2" name="Group 39">
            <a:extLst>
              <a:ext uri="{FF2B5EF4-FFF2-40B4-BE49-F238E27FC236}">
                <a16:creationId xmlns:a16="http://schemas.microsoft.com/office/drawing/2014/main" id="{92088E3C-D1AF-4342-B1E8-B70BA7D4140D}"/>
              </a:ext>
            </a:extLst>
          </p:cNvPr>
          <p:cNvGrpSpPr>
            <a:grpSpLocks/>
          </p:cNvGrpSpPr>
          <p:nvPr/>
        </p:nvGrpSpPr>
        <p:grpSpPr bwMode="auto">
          <a:xfrm>
            <a:off x="2036763" y="3429000"/>
            <a:ext cx="4714875" cy="3265488"/>
            <a:chOff x="1110" y="1934"/>
            <a:chExt cx="3100" cy="2224"/>
          </a:xfrm>
        </p:grpSpPr>
        <p:sp>
          <p:nvSpPr>
            <p:cNvPr id="29701" name="Rectangle 4">
              <a:extLst>
                <a:ext uri="{FF2B5EF4-FFF2-40B4-BE49-F238E27FC236}">
                  <a16:creationId xmlns:a16="http://schemas.microsoft.com/office/drawing/2014/main" id="{8A0A3E86-8CB7-4A03-AF6A-FC7D55E44D3A}"/>
                </a:ext>
              </a:extLst>
            </p:cNvPr>
            <p:cNvSpPr>
              <a:spLocks noChangeArrowheads="1"/>
            </p:cNvSpPr>
            <p:nvPr/>
          </p:nvSpPr>
          <p:spPr bwMode="auto">
            <a:xfrm>
              <a:off x="1110" y="2756"/>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0000"/>
                  </a:solidFill>
                </a:rPr>
                <a:t> </a:t>
              </a:r>
              <a:endParaRPr lang="en-US" altLang="zh-CN" sz="1400"/>
            </a:p>
          </p:txBody>
        </p:sp>
        <p:sp>
          <p:nvSpPr>
            <p:cNvPr id="29702" name="Freeform 5">
              <a:extLst>
                <a:ext uri="{FF2B5EF4-FFF2-40B4-BE49-F238E27FC236}">
                  <a16:creationId xmlns:a16="http://schemas.microsoft.com/office/drawing/2014/main" id="{1311162E-375E-4355-B518-AF0FEFCEC9B7}"/>
                </a:ext>
              </a:extLst>
            </p:cNvPr>
            <p:cNvSpPr>
              <a:spLocks/>
            </p:cNvSpPr>
            <p:nvPr/>
          </p:nvSpPr>
          <p:spPr bwMode="auto">
            <a:xfrm>
              <a:off x="1128" y="2736"/>
              <a:ext cx="1292" cy="257"/>
            </a:xfrm>
            <a:custGeom>
              <a:avLst/>
              <a:gdLst>
                <a:gd name="T0" fmla="*/ 581 w 1292"/>
                <a:gd name="T1" fmla="*/ 0 h 257"/>
                <a:gd name="T2" fmla="*/ 452 w 1292"/>
                <a:gd name="T3" fmla="*/ 7 h 257"/>
                <a:gd name="T4" fmla="*/ 338 w 1292"/>
                <a:gd name="T5" fmla="*/ 16 h 257"/>
                <a:gd name="T6" fmla="*/ 259 w 1292"/>
                <a:gd name="T7" fmla="*/ 27 h 257"/>
                <a:gd name="T8" fmla="*/ 212 w 1292"/>
                <a:gd name="T9" fmla="*/ 33 h 257"/>
                <a:gd name="T10" fmla="*/ 169 w 1292"/>
                <a:gd name="T11" fmla="*/ 42 h 257"/>
                <a:gd name="T12" fmla="*/ 129 w 1292"/>
                <a:gd name="T13" fmla="*/ 51 h 257"/>
                <a:gd name="T14" fmla="*/ 94 w 1292"/>
                <a:gd name="T15" fmla="*/ 62 h 257"/>
                <a:gd name="T16" fmla="*/ 65 w 1292"/>
                <a:gd name="T17" fmla="*/ 73 h 257"/>
                <a:gd name="T18" fmla="*/ 40 w 1292"/>
                <a:gd name="T19" fmla="*/ 84 h 257"/>
                <a:gd name="T20" fmla="*/ 22 w 1292"/>
                <a:gd name="T21" fmla="*/ 97 h 257"/>
                <a:gd name="T22" fmla="*/ 8 w 1292"/>
                <a:gd name="T23" fmla="*/ 108 h 257"/>
                <a:gd name="T24" fmla="*/ 0 w 1292"/>
                <a:gd name="T25" fmla="*/ 121 h 257"/>
                <a:gd name="T26" fmla="*/ 0 w 1292"/>
                <a:gd name="T27" fmla="*/ 134 h 257"/>
                <a:gd name="T28" fmla="*/ 8 w 1292"/>
                <a:gd name="T29" fmla="*/ 148 h 257"/>
                <a:gd name="T30" fmla="*/ 22 w 1292"/>
                <a:gd name="T31" fmla="*/ 161 h 257"/>
                <a:gd name="T32" fmla="*/ 40 w 1292"/>
                <a:gd name="T33" fmla="*/ 172 h 257"/>
                <a:gd name="T34" fmla="*/ 65 w 1292"/>
                <a:gd name="T35" fmla="*/ 185 h 257"/>
                <a:gd name="T36" fmla="*/ 94 w 1292"/>
                <a:gd name="T37" fmla="*/ 196 h 257"/>
                <a:gd name="T38" fmla="*/ 129 w 1292"/>
                <a:gd name="T39" fmla="*/ 207 h 257"/>
                <a:gd name="T40" fmla="*/ 169 w 1292"/>
                <a:gd name="T41" fmla="*/ 216 h 257"/>
                <a:gd name="T42" fmla="*/ 212 w 1292"/>
                <a:gd name="T43" fmla="*/ 225 h 257"/>
                <a:gd name="T44" fmla="*/ 259 w 1292"/>
                <a:gd name="T45" fmla="*/ 231 h 257"/>
                <a:gd name="T46" fmla="*/ 338 w 1292"/>
                <a:gd name="T47" fmla="*/ 242 h 257"/>
                <a:gd name="T48" fmla="*/ 452 w 1292"/>
                <a:gd name="T49" fmla="*/ 251 h 257"/>
                <a:gd name="T50" fmla="*/ 581 w 1292"/>
                <a:gd name="T51" fmla="*/ 257 h 257"/>
                <a:gd name="T52" fmla="*/ 711 w 1292"/>
                <a:gd name="T53" fmla="*/ 257 h 257"/>
                <a:gd name="T54" fmla="*/ 836 w 1292"/>
                <a:gd name="T55" fmla="*/ 251 h 257"/>
                <a:gd name="T56" fmla="*/ 955 w 1292"/>
                <a:gd name="T57" fmla="*/ 242 h 257"/>
                <a:gd name="T58" fmla="*/ 1033 w 1292"/>
                <a:gd name="T59" fmla="*/ 231 h 257"/>
                <a:gd name="T60" fmla="*/ 1080 w 1292"/>
                <a:gd name="T61" fmla="*/ 225 h 257"/>
                <a:gd name="T62" fmla="*/ 1123 w 1292"/>
                <a:gd name="T63" fmla="*/ 216 h 257"/>
                <a:gd name="T64" fmla="*/ 1163 w 1292"/>
                <a:gd name="T65" fmla="*/ 205 h 257"/>
                <a:gd name="T66" fmla="*/ 1198 w 1292"/>
                <a:gd name="T67" fmla="*/ 196 h 257"/>
                <a:gd name="T68" fmla="*/ 1227 w 1292"/>
                <a:gd name="T69" fmla="*/ 185 h 257"/>
                <a:gd name="T70" fmla="*/ 1252 w 1292"/>
                <a:gd name="T71" fmla="*/ 172 h 257"/>
                <a:gd name="T72" fmla="*/ 1270 w 1292"/>
                <a:gd name="T73" fmla="*/ 161 h 257"/>
                <a:gd name="T74" fmla="*/ 1285 w 1292"/>
                <a:gd name="T75" fmla="*/ 148 h 257"/>
                <a:gd name="T76" fmla="*/ 1292 w 1292"/>
                <a:gd name="T77" fmla="*/ 134 h 257"/>
                <a:gd name="T78" fmla="*/ 1292 w 1292"/>
                <a:gd name="T79" fmla="*/ 121 h 257"/>
                <a:gd name="T80" fmla="*/ 1285 w 1292"/>
                <a:gd name="T81" fmla="*/ 108 h 257"/>
                <a:gd name="T82" fmla="*/ 1270 w 1292"/>
                <a:gd name="T83" fmla="*/ 97 h 257"/>
                <a:gd name="T84" fmla="*/ 1252 w 1292"/>
                <a:gd name="T85" fmla="*/ 84 h 257"/>
                <a:gd name="T86" fmla="*/ 1227 w 1292"/>
                <a:gd name="T87" fmla="*/ 73 h 257"/>
                <a:gd name="T88" fmla="*/ 1198 w 1292"/>
                <a:gd name="T89" fmla="*/ 62 h 257"/>
                <a:gd name="T90" fmla="*/ 1163 w 1292"/>
                <a:gd name="T91" fmla="*/ 51 h 257"/>
                <a:gd name="T92" fmla="*/ 1123 w 1292"/>
                <a:gd name="T93" fmla="*/ 42 h 257"/>
                <a:gd name="T94" fmla="*/ 1080 w 1292"/>
                <a:gd name="T95" fmla="*/ 33 h 257"/>
                <a:gd name="T96" fmla="*/ 1033 w 1292"/>
                <a:gd name="T97" fmla="*/ 27 h 257"/>
                <a:gd name="T98" fmla="*/ 955 w 1292"/>
                <a:gd name="T99" fmla="*/ 16 h 257"/>
                <a:gd name="T100" fmla="*/ 836 w 1292"/>
                <a:gd name="T101" fmla="*/ 7 h 257"/>
                <a:gd name="T102" fmla="*/ 711 w 1292"/>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2"/>
                <a:gd name="T157" fmla="*/ 0 h 257"/>
                <a:gd name="T158" fmla="*/ 1292 w 1292"/>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2" h="257">
                  <a:moveTo>
                    <a:pt x="646" y="0"/>
                  </a:moveTo>
                  <a:lnTo>
                    <a:pt x="581" y="0"/>
                  </a:lnTo>
                  <a:lnTo>
                    <a:pt x="517" y="2"/>
                  </a:lnTo>
                  <a:lnTo>
                    <a:pt x="452" y="7"/>
                  </a:lnTo>
                  <a:lnTo>
                    <a:pt x="395" y="11"/>
                  </a:lnTo>
                  <a:lnTo>
                    <a:pt x="338" y="16"/>
                  </a:lnTo>
                  <a:lnTo>
                    <a:pt x="284" y="22"/>
                  </a:lnTo>
                  <a:lnTo>
                    <a:pt x="259" y="27"/>
                  </a:lnTo>
                  <a:lnTo>
                    <a:pt x="234" y="29"/>
                  </a:lnTo>
                  <a:lnTo>
                    <a:pt x="212" y="33"/>
                  </a:lnTo>
                  <a:lnTo>
                    <a:pt x="190" y="38"/>
                  </a:lnTo>
                  <a:lnTo>
                    <a:pt x="169" y="42"/>
                  </a:lnTo>
                  <a:lnTo>
                    <a:pt x="147" y="46"/>
                  </a:lnTo>
                  <a:lnTo>
                    <a:pt x="129" y="51"/>
                  </a:lnTo>
                  <a:lnTo>
                    <a:pt x="112" y="57"/>
                  </a:lnTo>
                  <a:lnTo>
                    <a:pt x="94" y="62"/>
                  </a:lnTo>
                  <a:lnTo>
                    <a:pt x="79" y="66"/>
                  </a:lnTo>
                  <a:lnTo>
                    <a:pt x="65" y="73"/>
                  </a:lnTo>
                  <a:lnTo>
                    <a:pt x="51" y="77"/>
                  </a:lnTo>
                  <a:lnTo>
                    <a:pt x="40" y="84"/>
                  </a:lnTo>
                  <a:lnTo>
                    <a:pt x="29" y="90"/>
                  </a:lnTo>
                  <a:lnTo>
                    <a:pt x="22" y="97"/>
                  </a:lnTo>
                  <a:lnTo>
                    <a:pt x="15" y="101"/>
                  </a:lnTo>
                  <a:lnTo>
                    <a:pt x="8" y="108"/>
                  </a:lnTo>
                  <a:lnTo>
                    <a:pt x="4" y="115"/>
                  </a:lnTo>
                  <a:lnTo>
                    <a:pt x="0" y="121"/>
                  </a:lnTo>
                  <a:lnTo>
                    <a:pt x="0" y="128"/>
                  </a:lnTo>
                  <a:lnTo>
                    <a:pt x="0" y="134"/>
                  </a:lnTo>
                  <a:lnTo>
                    <a:pt x="4" y="141"/>
                  </a:lnTo>
                  <a:lnTo>
                    <a:pt x="8" y="148"/>
                  </a:lnTo>
                  <a:lnTo>
                    <a:pt x="15" y="154"/>
                  </a:lnTo>
                  <a:lnTo>
                    <a:pt x="22" y="161"/>
                  </a:lnTo>
                  <a:lnTo>
                    <a:pt x="29" y="167"/>
                  </a:lnTo>
                  <a:lnTo>
                    <a:pt x="40" y="172"/>
                  </a:lnTo>
                  <a:lnTo>
                    <a:pt x="51" y="178"/>
                  </a:lnTo>
                  <a:lnTo>
                    <a:pt x="65" y="185"/>
                  </a:lnTo>
                  <a:lnTo>
                    <a:pt x="79" y="189"/>
                  </a:lnTo>
                  <a:lnTo>
                    <a:pt x="94" y="196"/>
                  </a:lnTo>
                  <a:lnTo>
                    <a:pt x="112" y="200"/>
                  </a:lnTo>
                  <a:lnTo>
                    <a:pt x="129" y="207"/>
                  </a:lnTo>
                  <a:lnTo>
                    <a:pt x="147" y="211"/>
                  </a:lnTo>
                  <a:lnTo>
                    <a:pt x="169" y="216"/>
                  </a:lnTo>
                  <a:lnTo>
                    <a:pt x="190" y="220"/>
                  </a:lnTo>
                  <a:lnTo>
                    <a:pt x="212" y="225"/>
                  </a:lnTo>
                  <a:lnTo>
                    <a:pt x="234" y="229"/>
                  </a:lnTo>
                  <a:lnTo>
                    <a:pt x="259" y="231"/>
                  </a:lnTo>
                  <a:lnTo>
                    <a:pt x="284" y="235"/>
                  </a:lnTo>
                  <a:lnTo>
                    <a:pt x="338" y="242"/>
                  </a:lnTo>
                  <a:lnTo>
                    <a:pt x="395" y="246"/>
                  </a:lnTo>
                  <a:lnTo>
                    <a:pt x="452" y="251"/>
                  </a:lnTo>
                  <a:lnTo>
                    <a:pt x="517" y="255"/>
                  </a:lnTo>
                  <a:lnTo>
                    <a:pt x="581" y="257"/>
                  </a:lnTo>
                  <a:lnTo>
                    <a:pt x="646" y="257"/>
                  </a:lnTo>
                  <a:lnTo>
                    <a:pt x="711" y="257"/>
                  </a:lnTo>
                  <a:lnTo>
                    <a:pt x="775" y="255"/>
                  </a:lnTo>
                  <a:lnTo>
                    <a:pt x="836" y="251"/>
                  </a:lnTo>
                  <a:lnTo>
                    <a:pt x="897" y="246"/>
                  </a:lnTo>
                  <a:lnTo>
                    <a:pt x="955" y="242"/>
                  </a:lnTo>
                  <a:lnTo>
                    <a:pt x="1005" y="235"/>
                  </a:lnTo>
                  <a:lnTo>
                    <a:pt x="1033" y="231"/>
                  </a:lnTo>
                  <a:lnTo>
                    <a:pt x="1055" y="229"/>
                  </a:lnTo>
                  <a:lnTo>
                    <a:pt x="1080" y="225"/>
                  </a:lnTo>
                  <a:lnTo>
                    <a:pt x="1102" y="220"/>
                  </a:lnTo>
                  <a:lnTo>
                    <a:pt x="1123" y="216"/>
                  </a:lnTo>
                  <a:lnTo>
                    <a:pt x="1145" y="211"/>
                  </a:lnTo>
                  <a:lnTo>
                    <a:pt x="1163" y="205"/>
                  </a:lnTo>
                  <a:lnTo>
                    <a:pt x="1180" y="200"/>
                  </a:lnTo>
                  <a:lnTo>
                    <a:pt x="1198" y="196"/>
                  </a:lnTo>
                  <a:lnTo>
                    <a:pt x="1213" y="189"/>
                  </a:lnTo>
                  <a:lnTo>
                    <a:pt x="1227" y="185"/>
                  </a:lnTo>
                  <a:lnTo>
                    <a:pt x="1241" y="178"/>
                  </a:lnTo>
                  <a:lnTo>
                    <a:pt x="1252" y="172"/>
                  </a:lnTo>
                  <a:lnTo>
                    <a:pt x="1263" y="167"/>
                  </a:lnTo>
                  <a:lnTo>
                    <a:pt x="1270" y="161"/>
                  </a:lnTo>
                  <a:lnTo>
                    <a:pt x="1277" y="154"/>
                  </a:lnTo>
                  <a:lnTo>
                    <a:pt x="1285" y="148"/>
                  </a:lnTo>
                  <a:lnTo>
                    <a:pt x="1288" y="141"/>
                  </a:lnTo>
                  <a:lnTo>
                    <a:pt x="1292" y="134"/>
                  </a:lnTo>
                  <a:lnTo>
                    <a:pt x="1292" y="128"/>
                  </a:lnTo>
                  <a:lnTo>
                    <a:pt x="1292" y="121"/>
                  </a:lnTo>
                  <a:lnTo>
                    <a:pt x="1288" y="115"/>
                  </a:lnTo>
                  <a:lnTo>
                    <a:pt x="1285" y="108"/>
                  </a:lnTo>
                  <a:lnTo>
                    <a:pt x="1277" y="101"/>
                  </a:lnTo>
                  <a:lnTo>
                    <a:pt x="1270" y="97"/>
                  </a:lnTo>
                  <a:lnTo>
                    <a:pt x="1263" y="90"/>
                  </a:lnTo>
                  <a:lnTo>
                    <a:pt x="1252" y="84"/>
                  </a:lnTo>
                  <a:lnTo>
                    <a:pt x="1241" y="77"/>
                  </a:lnTo>
                  <a:lnTo>
                    <a:pt x="1227" y="73"/>
                  </a:lnTo>
                  <a:lnTo>
                    <a:pt x="1213" y="66"/>
                  </a:lnTo>
                  <a:lnTo>
                    <a:pt x="1198" y="62"/>
                  </a:lnTo>
                  <a:lnTo>
                    <a:pt x="1180" y="57"/>
                  </a:lnTo>
                  <a:lnTo>
                    <a:pt x="1163" y="51"/>
                  </a:lnTo>
                  <a:lnTo>
                    <a:pt x="1145" y="46"/>
                  </a:lnTo>
                  <a:lnTo>
                    <a:pt x="1123" y="42"/>
                  </a:lnTo>
                  <a:lnTo>
                    <a:pt x="1102" y="38"/>
                  </a:lnTo>
                  <a:lnTo>
                    <a:pt x="1080" y="33"/>
                  </a:lnTo>
                  <a:lnTo>
                    <a:pt x="1055" y="29"/>
                  </a:lnTo>
                  <a:lnTo>
                    <a:pt x="1033" y="27"/>
                  </a:lnTo>
                  <a:lnTo>
                    <a:pt x="1005" y="22"/>
                  </a:lnTo>
                  <a:lnTo>
                    <a:pt x="955" y="16"/>
                  </a:lnTo>
                  <a:lnTo>
                    <a:pt x="897" y="11"/>
                  </a:lnTo>
                  <a:lnTo>
                    <a:pt x="836" y="7"/>
                  </a:lnTo>
                  <a:lnTo>
                    <a:pt x="775" y="2"/>
                  </a:lnTo>
                  <a:lnTo>
                    <a:pt x="711" y="0"/>
                  </a:lnTo>
                  <a:lnTo>
                    <a:pt x="646"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03" name="Freeform 6">
              <a:extLst>
                <a:ext uri="{FF2B5EF4-FFF2-40B4-BE49-F238E27FC236}">
                  <a16:creationId xmlns:a16="http://schemas.microsoft.com/office/drawing/2014/main" id="{E4465078-8558-4CEA-A5F0-461A51107DD9}"/>
                </a:ext>
              </a:extLst>
            </p:cNvPr>
            <p:cNvSpPr>
              <a:spLocks/>
            </p:cNvSpPr>
            <p:nvPr/>
          </p:nvSpPr>
          <p:spPr bwMode="auto">
            <a:xfrm>
              <a:off x="1128" y="2736"/>
              <a:ext cx="1292" cy="257"/>
            </a:xfrm>
            <a:custGeom>
              <a:avLst/>
              <a:gdLst>
                <a:gd name="T0" fmla="*/ 581 w 1292"/>
                <a:gd name="T1" fmla="*/ 0 h 257"/>
                <a:gd name="T2" fmla="*/ 452 w 1292"/>
                <a:gd name="T3" fmla="*/ 7 h 257"/>
                <a:gd name="T4" fmla="*/ 338 w 1292"/>
                <a:gd name="T5" fmla="*/ 16 h 257"/>
                <a:gd name="T6" fmla="*/ 259 w 1292"/>
                <a:gd name="T7" fmla="*/ 27 h 257"/>
                <a:gd name="T8" fmla="*/ 212 w 1292"/>
                <a:gd name="T9" fmla="*/ 33 h 257"/>
                <a:gd name="T10" fmla="*/ 169 w 1292"/>
                <a:gd name="T11" fmla="*/ 42 h 257"/>
                <a:gd name="T12" fmla="*/ 129 w 1292"/>
                <a:gd name="T13" fmla="*/ 51 h 257"/>
                <a:gd name="T14" fmla="*/ 94 w 1292"/>
                <a:gd name="T15" fmla="*/ 62 h 257"/>
                <a:gd name="T16" fmla="*/ 65 w 1292"/>
                <a:gd name="T17" fmla="*/ 73 h 257"/>
                <a:gd name="T18" fmla="*/ 40 w 1292"/>
                <a:gd name="T19" fmla="*/ 84 h 257"/>
                <a:gd name="T20" fmla="*/ 22 w 1292"/>
                <a:gd name="T21" fmla="*/ 97 h 257"/>
                <a:gd name="T22" fmla="*/ 8 w 1292"/>
                <a:gd name="T23" fmla="*/ 108 h 257"/>
                <a:gd name="T24" fmla="*/ 0 w 1292"/>
                <a:gd name="T25" fmla="*/ 121 h 257"/>
                <a:gd name="T26" fmla="*/ 0 w 1292"/>
                <a:gd name="T27" fmla="*/ 134 h 257"/>
                <a:gd name="T28" fmla="*/ 8 w 1292"/>
                <a:gd name="T29" fmla="*/ 148 h 257"/>
                <a:gd name="T30" fmla="*/ 22 w 1292"/>
                <a:gd name="T31" fmla="*/ 161 h 257"/>
                <a:gd name="T32" fmla="*/ 40 w 1292"/>
                <a:gd name="T33" fmla="*/ 172 h 257"/>
                <a:gd name="T34" fmla="*/ 65 w 1292"/>
                <a:gd name="T35" fmla="*/ 185 h 257"/>
                <a:gd name="T36" fmla="*/ 94 w 1292"/>
                <a:gd name="T37" fmla="*/ 196 h 257"/>
                <a:gd name="T38" fmla="*/ 129 w 1292"/>
                <a:gd name="T39" fmla="*/ 207 h 257"/>
                <a:gd name="T40" fmla="*/ 169 w 1292"/>
                <a:gd name="T41" fmla="*/ 216 h 257"/>
                <a:gd name="T42" fmla="*/ 212 w 1292"/>
                <a:gd name="T43" fmla="*/ 225 h 257"/>
                <a:gd name="T44" fmla="*/ 259 w 1292"/>
                <a:gd name="T45" fmla="*/ 231 h 257"/>
                <a:gd name="T46" fmla="*/ 338 w 1292"/>
                <a:gd name="T47" fmla="*/ 242 h 257"/>
                <a:gd name="T48" fmla="*/ 452 w 1292"/>
                <a:gd name="T49" fmla="*/ 251 h 257"/>
                <a:gd name="T50" fmla="*/ 581 w 1292"/>
                <a:gd name="T51" fmla="*/ 257 h 257"/>
                <a:gd name="T52" fmla="*/ 711 w 1292"/>
                <a:gd name="T53" fmla="*/ 257 h 257"/>
                <a:gd name="T54" fmla="*/ 836 w 1292"/>
                <a:gd name="T55" fmla="*/ 251 h 257"/>
                <a:gd name="T56" fmla="*/ 955 w 1292"/>
                <a:gd name="T57" fmla="*/ 242 h 257"/>
                <a:gd name="T58" fmla="*/ 1033 w 1292"/>
                <a:gd name="T59" fmla="*/ 231 h 257"/>
                <a:gd name="T60" fmla="*/ 1080 w 1292"/>
                <a:gd name="T61" fmla="*/ 225 h 257"/>
                <a:gd name="T62" fmla="*/ 1123 w 1292"/>
                <a:gd name="T63" fmla="*/ 216 h 257"/>
                <a:gd name="T64" fmla="*/ 1163 w 1292"/>
                <a:gd name="T65" fmla="*/ 205 h 257"/>
                <a:gd name="T66" fmla="*/ 1198 w 1292"/>
                <a:gd name="T67" fmla="*/ 196 h 257"/>
                <a:gd name="T68" fmla="*/ 1227 w 1292"/>
                <a:gd name="T69" fmla="*/ 185 h 257"/>
                <a:gd name="T70" fmla="*/ 1252 w 1292"/>
                <a:gd name="T71" fmla="*/ 172 h 257"/>
                <a:gd name="T72" fmla="*/ 1270 w 1292"/>
                <a:gd name="T73" fmla="*/ 161 h 257"/>
                <a:gd name="T74" fmla="*/ 1285 w 1292"/>
                <a:gd name="T75" fmla="*/ 148 h 257"/>
                <a:gd name="T76" fmla="*/ 1292 w 1292"/>
                <a:gd name="T77" fmla="*/ 134 h 257"/>
                <a:gd name="T78" fmla="*/ 1292 w 1292"/>
                <a:gd name="T79" fmla="*/ 121 h 257"/>
                <a:gd name="T80" fmla="*/ 1285 w 1292"/>
                <a:gd name="T81" fmla="*/ 108 h 257"/>
                <a:gd name="T82" fmla="*/ 1270 w 1292"/>
                <a:gd name="T83" fmla="*/ 97 h 257"/>
                <a:gd name="T84" fmla="*/ 1252 w 1292"/>
                <a:gd name="T85" fmla="*/ 84 h 257"/>
                <a:gd name="T86" fmla="*/ 1227 w 1292"/>
                <a:gd name="T87" fmla="*/ 73 h 257"/>
                <a:gd name="T88" fmla="*/ 1198 w 1292"/>
                <a:gd name="T89" fmla="*/ 62 h 257"/>
                <a:gd name="T90" fmla="*/ 1163 w 1292"/>
                <a:gd name="T91" fmla="*/ 51 h 257"/>
                <a:gd name="T92" fmla="*/ 1123 w 1292"/>
                <a:gd name="T93" fmla="*/ 42 h 257"/>
                <a:gd name="T94" fmla="*/ 1080 w 1292"/>
                <a:gd name="T95" fmla="*/ 33 h 257"/>
                <a:gd name="T96" fmla="*/ 1033 w 1292"/>
                <a:gd name="T97" fmla="*/ 27 h 257"/>
                <a:gd name="T98" fmla="*/ 955 w 1292"/>
                <a:gd name="T99" fmla="*/ 16 h 257"/>
                <a:gd name="T100" fmla="*/ 836 w 1292"/>
                <a:gd name="T101" fmla="*/ 7 h 257"/>
                <a:gd name="T102" fmla="*/ 711 w 1292"/>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2"/>
                <a:gd name="T157" fmla="*/ 0 h 257"/>
                <a:gd name="T158" fmla="*/ 1292 w 1292"/>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2" h="257">
                  <a:moveTo>
                    <a:pt x="646" y="0"/>
                  </a:moveTo>
                  <a:lnTo>
                    <a:pt x="581" y="0"/>
                  </a:lnTo>
                  <a:lnTo>
                    <a:pt x="517" y="2"/>
                  </a:lnTo>
                  <a:lnTo>
                    <a:pt x="452" y="7"/>
                  </a:lnTo>
                  <a:lnTo>
                    <a:pt x="395" y="11"/>
                  </a:lnTo>
                  <a:lnTo>
                    <a:pt x="338" y="16"/>
                  </a:lnTo>
                  <a:lnTo>
                    <a:pt x="284" y="22"/>
                  </a:lnTo>
                  <a:lnTo>
                    <a:pt x="259" y="27"/>
                  </a:lnTo>
                  <a:lnTo>
                    <a:pt x="234" y="29"/>
                  </a:lnTo>
                  <a:lnTo>
                    <a:pt x="212" y="33"/>
                  </a:lnTo>
                  <a:lnTo>
                    <a:pt x="190" y="38"/>
                  </a:lnTo>
                  <a:lnTo>
                    <a:pt x="169" y="42"/>
                  </a:lnTo>
                  <a:lnTo>
                    <a:pt x="147" y="46"/>
                  </a:lnTo>
                  <a:lnTo>
                    <a:pt x="129" y="51"/>
                  </a:lnTo>
                  <a:lnTo>
                    <a:pt x="112" y="57"/>
                  </a:lnTo>
                  <a:lnTo>
                    <a:pt x="94" y="62"/>
                  </a:lnTo>
                  <a:lnTo>
                    <a:pt x="79" y="66"/>
                  </a:lnTo>
                  <a:lnTo>
                    <a:pt x="65" y="73"/>
                  </a:lnTo>
                  <a:lnTo>
                    <a:pt x="51" y="77"/>
                  </a:lnTo>
                  <a:lnTo>
                    <a:pt x="40" y="84"/>
                  </a:lnTo>
                  <a:lnTo>
                    <a:pt x="29" y="90"/>
                  </a:lnTo>
                  <a:lnTo>
                    <a:pt x="22" y="97"/>
                  </a:lnTo>
                  <a:lnTo>
                    <a:pt x="15" y="101"/>
                  </a:lnTo>
                  <a:lnTo>
                    <a:pt x="8" y="108"/>
                  </a:lnTo>
                  <a:lnTo>
                    <a:pt x="4" y="115"/>
                  </a:lnTo>
                  <a:lnTo>
                    <a:pt x="0" y="121"/>
                  </a:lnTo>
                  <a:lnTo>
                    <a:pt x="0" y="128"/>
                  </a:lnTo>
                  <a:lnTo>
                    <a:pt x="0" y="134"/>
                  </a:lnTo>
                  <a:lnTo>
                    <a:pt x="4" y="141"/>
                  </a:lnTo>
                  <a:lnTo>
                    <a:pt x="8" y="148"/>
                  </a:lnTo>
                  <a:lnTo>
                    <a:pt x="15" y="154"/>
                  </a:lnTo>
                  <a:lnTo>
                    <a:pt x="22" y="161"/>
                  </a:lnTo>
                  <a:lnTo>
                    <a:pt x="29" y="167"/>
                  </a:lnTo>
                  <a:lnTo>
                    <a:pt x="40" y="172"/>
                  </a:lnTo>
                  <a:lnTo>
                    <a:pt x="51" y="178"/>
                  </a:lnTo>
                  <a:lnTo>
                    <a:pt x="65" y="185"/>
                  </a:lnTo>
                  <a:lnTo>
                    <a:pt x="79" y="189"/>
                  </a:lnTo>
                  <a:lnTo>
                    <a:pt x="94" y="196"/>
                  </a:lnTo>
                  <a:lnTo>
                    <a:pt x="112" y="200"/>
                  </a:lnTo>
                  <a:lnTo>
                    <a:pt x="129" y="207"/>
                  </a:lnTo>
                  <a:lnTo>
                    <a:pt x="147" y="211"/>
                  </a:lnTo>
                  <a:lnTo>
                    <a:pt x="169" y="216"/>
                  </a:lnTo>
                  <a:lnTo>
                    <a:pt x="190" y="220"/>
                  </a:lnTo>
                  <a:lnTo>
                    <a:pt x="212" y="225"/>
                  </a:lnTo>
                  <a:lnTo>
                    <a:pt x="234" y="229"/>
                  </a:lnTo>
                  <a:lnTo>
                    <a:pt x="259" y="231"/>
                  </a:lnTo>
                  <a:lnTo>
                    <a:pt x="284" y="235"/>
                  </a:lnTo>
                  <a:lnTo>
                    <a:pt x="338" y="242"/>
                  </a:lnTo>
                  <a:lnTo>
                    <a:pt x="395" y="246"/>
                  </a:lnTo>
                  <a:lnTo>
                    <a:pt x="452" y="251"/>
                  </a:lnTo>
                  <a:lnTo>
                    <a:pt x="517" y="255"/>
                  </a:lnTo>
                  <a:lnTo>
                    <a:pt x="581" y="257"/>
                  </a:lnTo>
                  <a:lnTo>
                    <a:pt x="646" y="257"/>
                  </a:lnTo>
                  <a:lnTo>
                    <a:pt x="711" y="257"/>
                  </a:lnTo>
                  <a:lnTo>
                    <a:pt x="775" y="255"/>
                  </a:lnTo>
                  <a:lnTo>
                    <a:pt x="836" y="251"/>
                  </a:lnTo>
                  <a:lnTo>
                    <a:pt x="897" y="246"/>
                  </a:lnTo>
                  <a:lnTo>
                    <a:pt x="955" y="242"/>
                  </a:lnTo>
                  <a:lnTo>
                    <a:pt x="1005" y="235"/>
                  </a:lnTo>
                  <a:lnTo>
                    <a:pt x="1033" y="231"/>
                  </a:lnTo>
                  <a:lnTo>
                    <a:pt x="1055" y="229"/>
                  </a:lnTo>
                  <a:lnTo>
                    <a:pt x="1080" y="225"/>
                  </a:lnTo>
                  <a:lnTo>
                    <a:pt x="1102" y="220"/>
                  </a:lnTo>
                  <a:lnTo>
                    <a:pt x="1123" y="216"/>
                  </a:lnTo>
                  <a:lnTo>
                    <a:pt x="1145" y="211"/>
                  </a:lnTo>
                  <a:lnTo>
                    <a:pt x="1163" y="205"/>
                  </a:lnTo>
                  <a:lnTo>
                    <a:pt x="1180" y="200"/>
                  </a:lnTo>
                  <a:lnTo>
                    <a:pt x="1198" y="196"/>
                  </a:lnTo>
                  <a:lnTo>
                    <a:pt x="1213" y="189"/>
                  </a:lnTo>
                  <a:lnTo>
                    <a:pt x="1227" y="185"/>
                  </a:lnTo>
                  <a:lnTo>
                    <a:pt x="1241" y="178"/>
                  </a:lnTo>
                  <a:lnTo>
                    <a:pt x="1252" y="172"/>
                  </a:lnTo>
                  <a:lnTo>
                    <a:pt x="1263" y="167"/>
                  </a:lnTo>
                  <a:lnTo>
                    <a:pt x="1270" y="161"/>
                  </a:lnTo>
                  <a:lnTo>
                    <a:pt x="1277" y="154"/>
                  </a:lnTo>
                  <a:lnTo>
                    <a:pt x="1285" y="148"/>
                  </a:lnTo>
                  <a:lnTo>
                    <a:pt x="1288" y="141"/>
                  </a:lnTo>
                  <a:lnTo>
                    <a:pt x="1292" y="134"/>
                  </a:lnTo>
                  <a:lnTo>
                    <a:pt x="1292" y="128"/>
                  </a:lnTo>
                  <a:lnTo>
                    <a:pt x="1292" y="121"/>
                  </a:lnTo>
                  <a:lnTo>
                    <a:pt x="1288" y="115"/>
                  </a:lnTo>
                  <a:lnTo>
                    <a:pt x="1285" y="108"/>
                  </a:lnTo>
                  <a:lnTo>
                    <a:pt x="1277" y="101"/>
                  </a:lnTo>
                  <a:lnTo>
                    <a:pt x="1270" y="97"/>
                  </a:lnTo>
                  <a:lnTo>
                    <a:pt x="1263" y="90"/>
                  </a:lnTo>
                  <a:lnTo>
                    <a:pt x="1252" y="84"/>
                  </a:lnTo>
                  <a:lnTo>
                    <a:pt x="1241" y="77"/>
                  </a:lnTo>
                  <a:lnTo>
                    <a:pt x="1227" y="73"/>
                  </a:lnTo>
                  <a:lnTo>
                    <a:pt x="1213" y="66"/>
                  </a:lnTo>
                  <a:lnTo>
                    <a:pt x="1198" y="62"/>
                  </a:lnTo>
                  <a:lnTo>
                    <a:pt x="1180" y="57"/>
                  </a:lnTo>
                  <a:lnTo>
                    <a:pt x="1163" y="51"/>
                  </a:lnTo>
                  <a:lnTo>
                    <a:pt x="1145" y="46"/>
                  </a:lnTo>
                  <a:lnTo>
                    <a:pt x="1123" y="42"/>
                  </a:lnTo>
                  <a:lnTo>
                    <a:pt x="1102" y="38"/>
                  </a:lnTo>
                  <a:lnTo>
                    <a:pt x="1080" y="33"/>
                  </a:lnTo>
                  <a:lnTo>
                    <a:pt x="1055" y="29"/>
                  </a:lnTo>
                  <a:lnTo>
                    <a:pt x="1033" y="27"/>
                  </a:lnTo>
                  <a:lnTo>
                    <a:pt x="1005" y="22"/>
                  </a:lnTo>
                  <a:lnTo>
                    <a:pt x="955" y="16"/>
                  </a:lnTo>
                  <a:lnTo>
                    <a:pt x="897" y="11"/>
                  </a:lnTo>
                  <a:lnTo>
                    <a:pt x="836" y="7"/>
                  </a:lnTo>
                  <a:lnTo>
                    <a:pt x="775" y="2"/>
                  </a:lnTo>
                  <a:lnTo>
                    <a:pt x="711" y="0"/>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04" name="Rectangle 7">
              <a:extLst>
                <a:ext uri="{FF2B5EF4-FFF2-40B4-BE49-F238E27FC236}">
                  <a16:creationId xmlns:a16="http://schemas.microsoft.com/office/drawing/2014/main" id="{4DF139BB-668A-4065-94AD-43265792D9E2}"/>
                </a:ext>
              </a:extLst>
            </p:cNvPr>
            <p:cNvSpPr>
              <a:spLocks noChangeArrowheads="1"/>
            </p:cNvSpPr>
            <p:nvPr/>
          </p:nvSpPr>
          <p:spPr bwMode="auto">
            <a:xfrm>
              <a:off x="1433" y="2809"/>
              <a:ext cx="58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数据库操作</a:t>
              </a:r>
              <a:endParaRPr lang="zh-CN" altLang="en-US" sz="1400"/>
            </a:p>
          </p:txBody>
        </p:sp>
        <p:sp>
          <p:nvSpPr>
            <p:cNvPr id="29705" name="Rectangle 8">
              <a:extLst>
                <a:ext uri="{FF2B5EF4-FFF2-40B4-BE49-F238E27FC236}">
                  <a16:creationId xmlns:a16="http://schemas.microsoft.com/office/drawing/2014/main" id="{4C1FAD95-9C15-4D19-884C-EFC7C9C350F9}"/>
                </a:ext>
              </a:extLst>
            </p:cNvPr>
            <p:cNvSpPr>
              <a:spLocks noChangeArrowheads="1"/>
            </p:cNvSpPr>
            <p:nvPr/>
          </p:nvSpPr>
          <p:spPr bwMode="auto">
            <a:xfrm>
              <a:off x="2244" y="2804"/>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29706" name="Rectangle 9">
              <a:extLst>
                <a:ext uri="{FF2B5EF4-FFF2-40B4-BE49-F238E27FC236}">
                  <a16:creationId xmlns:a16="http://schemas.microsoft.com/office/drawing/2014/main" id="{821A5E9D-A4A4-4FCD-BB27-DAE6EDFF60F2}"/>
                </a:ext>
              </a:extLst>
            </p:cNvPr>
            <p:cNvSpPr>
              <a:spLocks noChangeArrowheads="1"/>
            </p:cNvSpPr>
            <p:nvPr/>
          </p:nvSpPr>
          <p:spPr bwMode="auto">
            <a:xfrm>
              <a:off x="1518" y="1934"/>
              <a:ext cx="24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DBA</a:t>
              </a:r>
              <a:endParaRPr lang="en-US" altLang="zh-CN" sz="1400"/>
            </a:p>
          </p:txBody>
        </p:sp>
        <p:sp>
          <p:nvSpPr>
            <p:cNvPr id="29707" name="Rectangle 10">
              <a:extLst>
                <a:ext uri="{FF2B5EF4-FFF2-40B4-BE49-F238E27FC236}">
                  <a16:creationId xmlns:a16="http://schemas.microsoft.com/office/drawing/2014/main" id="{A66BE5E9-3B5C-4F90-97E8-90A6DC4C0DD9}"/>
                </a:ext>
              </a:extLst>
            </p:cNvPr>
            <p:cNvSpPr>
              <a:spLocks noChangeArrowheads="1"/>
            </p:cNvSpPr>
            <p:nvPr/>
          </p:nvSpPr>
          <p:spPr bwMode="auto">
            <a:xfrm>
              <a:off x="1829" y="1937"/>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或用户</a:t>
              </a:r>
              <a:endParaRPr lang="zh-CN" altLang="en-US" sz="1400"/>
            </a:p>
          </p:txBody>
        </p:sp>
        <p:sp>
          <p:nvSpPr>
            <p:cNvPr id="29708" name="Rectangle 11">
              <a:extLst>
                <a:ext uri="{FF2B5EF4-FFF2-40B4-BE49-F238E27FC236}">
                  <a16:creationId xmlns:a16="http://schemas.microsoft.com/office/drawing/2014/main" id="{02546FD6-1BCA-4513-91E9-EAC139145346}"/>
                </a:ext>
              </a:extLst>
            </p:cNvPr>
            <p:cNvSpPr>
              <a:spLocks noChangeArrowheads="1"/>
            </p:cNvSpPr>
            <p:nvPr/>
          </p:nvSpPr>
          <p:spPr bwMode="auto">
            <a:xfrm>
              <a:off x="2300" y="1947"/>
              <a:ext cx="25"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solidFill>
                    <a:srgbClr val="000000"/>
                  </a:solidFill>
                </a:rPr>
                <a:t> </a:t>
              </a:r>
              <a:endParaRPr lang="en-US" altLang="zh-CN"/>
            </a:p>
          </p:txBody>
        </p:sp>
        <p:sp>
          <p:nvSpPr>
            <p:cNvPr id="29709" name="Rectangle 12">
              <a:extLst>
                <a:ext uri="{FF2B5EF4-FFF2-40B4-BE49-F238E27FC236}">
                  <a16:creationId xmlns:a16="http://schemas.microsoft.com/office/drawing/2014/main" id="{27648476-C3D5-4FBE-B71F-268A7102B3F7}"/>
                </a:ext>
              </a:extLst>
            </p:cNvPr>
            <p:cNvSpPr>
              <a:spLocks noChangeArrowheads="1"/>
            </p:cNvSpPr>
            <p:nvPr/>
          </p:nvSpPr>
          <p:spPr bwMode="auto">
            <a:xfrm>
              <a:off x="1304" y="2305"/>
              <a:ext cx="969" cy="25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0" name="Rectangle 13">
              <a:extLst>
                <a:ext uri="{FF2B5EF4-FFF2-40B4-BE49-F238E27FC236}">
                  <a16:creationId xmlns:a16="http://schemas.microsoft.com/office/drawing/2014/main" id="{C4C0FB29-465F-4EB5-A5F2-159A97C58C87}"/>
                </a:ext>
              </a:extLst>
            </p:cNvPr>
            <p:cNvSpPr>
              <a:spLocks noChangeArrowheads="1"/>
            </p:cNvSpPr>
            <p:nvPr/>
          </p:nvSpPr>
          <p:spPr bwMode="auto">
            <a:xfrm>
              <a:off x="1304" y="2305"/>
              <a:ext cx="969" cy="258"/>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1" name="Rectangle 14">
              <a:extLst>
                <a:ext uri="{FF2B5EF4-FFF2-40B4-BE49-F238E27FC236}">
                  <a16:creationId xmlns:a16="http://schemas.microsoft.com/office/drawing/2014/main" id="{492CA96C-22D2-443B-B056-8BD5D3EB31DD}"/>
                </a:ext>
              </a:extLst>
            </p:cNvPr>
            <p:cNvSpPr>
              <a:spLocks noChangeArrowheads="1"/>
            </p:cNvSpPr>
            <p:nvPr/>
          </p:nvSpPr>
          <p:spPr bwMode="auto">
            <a:xfrm>
              <a:off x="1462" y="2382"/>
              <a:ext cx="4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应用系统</a:t>
              </a:r>
              <a:endParaRPr lang="zh-CN" altLang="en-US" sz="1400"/>
            </a:p>
          </p:txBody>
        </p:sp>
        <p:sp>
          <p:nvSpPr>
            <p:cNvPr id="29712" name="Rectangle 15">
              <a:extLst>
                <a:ext uri="{FF2B5EF4-FFF2-40B4-BE49-F238E27FC236}">
                  <a16:creationId xmlns:a16="http://schemas.microsoft.com/office/drawing/2014/main" id="{F74884D7-E06B-4A1E-976C-4D35F94EEADC}"/>
                </a:ext>
              </a:extLst>
            </p:cNvPr>
            <p:cNvSpPr>
              <a:spLocks noChangeArrowheads="1"/>
            </p:cNvSpPr>
            <p:nvPr/>
          </p:nvSpPr>
          <p:spPr bwMode="auto">
            <a:xfrm>
              <a:off x="2111" y="2376"/>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29713" name="Rectangle 16">
              <a:extLst>
                <a:ext uri="{FF2B5EF4-FFF2-40B4-BE49-F238E27FC236}">
                  <a16:creationId xmlns:a16="http://schemas.microsoft.com/office/drawing/2014/main" id="{1F28B77C-C2EC-44DF-857F-9FCA2CF313E0}"/>
                </a:ext>
              </a:extLst>
            </p:cNvPr>
            <p:cNvSpPr>
              <a:spLocks noChangeArrowheads="1"/>
            </p:cNvSpPr>
            <p:nvPr/>
          </p:nvSpPr>
          <p:spPr bwMode="auto">
            <a:xfrm>
              <a:off x="1143" y="3163"/>
              <a:ext cx="3067" cy="25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4" name="Rectangle 17">
              <a:extLst>
                <a:ext uri="{FF2B5EF4-FFF2-40B4-BE49-F238E27FC236}">
                  <a16:creationId xmlns:a16="http://schemas.microsoft.com/office/drawing/2014/main" id="{58A1B9BF-8215-4B16-8D09-551A160E66F6}"/>
                </a:ext>
              </a:extLst>
            </p:cNvPr>
            <p:cNvSpPr>
              <a:spLocks noChangeArrowheads="1"/>
            </p:cNvSpPr>
            <p:nvPr/>
          </p:nvSpPr>
          <p:spPr bwMode="auto">
            <a:xfrm>
              <a:off x="1143" y="3163"/>
              <a:ext cx="3067" cy="257"/>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5" name="Rectangle 18">
              <a:extLst>
                <a:ext uri="{FF2B5EF4-FFF2-40B4-BE49-F238E27FC236}">
                  <a16:creationId xmlns:a16="http://schemas.microsoft.com/office/drawing/2014/main" id="{46917C54-131F-4E83-9964-CE41E1C3B40B}"/>
                </a:ext>
              </a:extLst>
            </p:cNvPr>
            <p:cNvSpPr>
              <a:spLocks noChangeArrowheads="1"/>
            </p:cNvSpPr>
            <p:nvPr/>
          </p:nvSpPr>
          <p:spPr bwMode="auto">
            <a:xfrm>
              <a:off x="1857" y="3239"/>
              <a:ext cx="81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数据库管理系统</a:t>
              </a:r>
              <a:endParaRPr lang="zh-CN" altLang="en-US" sz="1400"/>
            </a:p>
          </p:txBody>
        </p:sp>
        <p:sp>
          <p:nvSpPr>
            <p:cNvPr id="29716" name="Rectangle 19">
              <a:extLst>
                <a:ext uri="{FF2B5EF4-FFF2-40B4-BE49-F238E27FC236}">
                  <a16:creationId xmlns:a16="http://schemas.microsoft.com/office/drawing/2014/main" id="{305EF15F-C02E-43AD-9FC9-A2AB73A94A3D}"/>
                </a:ext>
              </a:extLst>
            </p:cNvPr>
            <p:cNvSpPr>
              <a:spLocks noChangeArrowheads="1"/>
            </p:cNvSpPr>
            <p:nvPr/>
          </p:nvSpPr>
          <p:spPr bwMode="auto">
            <a:xfrm>
              <a:off x="3033" y="3233"/>
              <a:ext cx="33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DBMS</a:t>
              </a:r>
              <a:endParaRPr lang="en-US" altLang="zh-CN" sz="1400"/>
            </a:p>
          </p:txBody>
        </p:sp>
        <p:sp>
          <p:nvSpPr>
            <p:cNvPr id="29717" name="Rectangle 20">
              <a:extLst>
                <a:ext uri="{FF2B5EF4-FFF2-40B4-BE49-F238E27FC236}">
                  <a16:creationId xmlns:a16="http://schemas.microsoft.com/office/drawing/2014/main" id="{ED95C927-F56C-466A-B62D-ADD9D10E37ED}"/>
                </a:ext>
              </a:extLst>
            </p:cNvPr>
            <p:cNvSpPr>
              <a:spLocks noChangeArrowheads="1"/>
            </p:cNvSpPr>
            <p:nvPr/>
          </p:nvSpPr>
          <p:spPr bwMode="auto">
            <a:xfrm>
              <a:off x="3496" y="3233"/>
              <a:ext cx="2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29718" name="Freeform 21">
              <a:extLst>
                <a:ext uri="{FF2B5EF4-FFF2-40B4-BE49-F238E27FC236}">
                  <a16:creationId xmlns:a16="http://schemas.microsoft.com/office/drawing/2014/main" id="{4421FB56-6AA1-4DB2-86F2-8F001CB017C4}"/>
                </a:ext>
              </a:extLst>
            </p:cNvPr>
            <p:cNvSpPr>
              <a:spLocks noEditPoints="1"/>
            </p:cNvSpPr>
            <p:nvPr/>
          </p:nvSpPr>
          <p:spPr bwMode="auto">
            <a:xfrm>
              <a:off x="1735" y="2046"/>
              <a:ext cx="107" cy="259"/>
            </a:xfrm>
            <a:custGeom>
              <a:avLst/>
              <a:gdLst>
                <a:gd name="T0" fmla="*/ 61 w 107"/>
                <a:gd name="T1" fmla="*/ 2 h 259"/>
                <a:gd name="T2" fmla="*/ 61 w 107"/>
                <a:gd name="T3" fmla="*/ 215 h 259"/>
                <a:gd name="T4" fmla="*/ 61 w 107"/>
                <a:gd name="T5" fmla="*/ 218 h 259"/>
                <a:gd name="T6" fmla="*/ 57 w 107"/>
                <a:gd name="T7" fmla="*/ 220 h 259"/>
                <a:gd name="T8" fmla="*/ 57 w 107"/>
                <a:gd name="T9" fmla="*/ 220 h 259"/>
                <a:gd name="T10" fmla="*/ 53 w 107"/>
                <a:gd name="T11" fmla="*/ 220 h 259"/>
                <a:gd name="T12" fmla="*/ 50 w 107"/>
                <a:gd name="T13" fmla="*/ 220 h 259"/>
                <a:gd name="T14" fmla="*/ 50 w 107"/>
                <a:gd name="T15" fmla="*/ 220 h 259"/>
                <a:gd name="T16" fmla="*/ 46 w 107"/>
                <a:gd name="T17" fmla="*/ 218 h 259"/>
                <a:gd name="T18" fmla="*/ 46 w 107"/>
                <a:gd name="T19" fmla="*/ 215 h 259"/>
                <a:gd name="T20" fmla="*/ 46 w 107"/>
                <a:gd name="T21" fmla="*/ 2 h 259"/>
                <a:gd name="T22" fmla="*/ 46 w 107"/>
                <a:gd name="T23" fmla="*/ 0 h 259"/>
                <a:gd name="T24" fmla="*/ 50 w 107"/>
                <a:gd name="T25" fmla="*/ 0 h 259"/>
                <a:gd name="T26" fmla="*/ 53 w 107"/>
                <a:gd name="T27" fmla="*/ 0 h 259"/>
                <a:gd name="T28" fmla="*/ 57 w 107"/>
                <a:gd name="T29" fmla="*/ 0 h 259"/>
                <a:gd name="T30" fmla="*/ 61 w 107"/>
                <a:gd name="T31" fmla="*/ 0 h 259"/>
                <a:gd name="T32" fmla="*/ 61 w 107"/>
                <a:gd name="T33" fmla="*/ 2 h 259"/>
                <a:gd name="T34" fmla="*/ 61 w 107"/>
                <a:gd name="T35" fmla="*/ 2 h 259"/>
                <a:gd name="T36" fmla="*/ 53 w 107"/>
                <a:gd name="T37" fmla="*/ 215 h 259"/>
                <a:gd name="T38" fmla="*/ 107 w 107"/>
                <a:gd name="T39" fmla="*/ 194 h 259"/>
                <a:gd name="T40" fmla="*/ 53 w 107"/>
                <a:gd name="T41" fmla="*/ 259 h 259"/>
                <a:gd name="T42" fmla="*/ 0 w 107"/>
                <a:gd name="T43" fmla="*/ 194 h 259"/>
                <a:gd name="T44" fmla="*/ 53 w 107"/>
                <a:gd name="T45" fmla="*/ 215 h 2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259"/>
                <a:gd name="T71" fmla="*/ 107 w 107"/>
                <a:gd name="T72" fmla="*/ 259 h 2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259">
                  <a:moveTo>
                    <a:pt x="61" y="2"/>
                  </a:moveTo>
                  <a:lnTo>
                    <a:pt x="61" y="215"/>
                  </a:lnTo>
                  <a:lnTo>
                    <a:pt x="61" y="218"/>
                  </a:lnTo>
                  <a:lnTo>
                    <a:pt x="57" y="220"/>
                  </a:lnTo>
                  <a:lnTo>
                    <a:pt x="53" y="220"/>
                  </a:lnTo>
                  <a:lnTo>
                    <a:pt x="50" y="220"/>
                  </a:lnTo>
                  <a:lnTo>
                    <a:pt x="46" y="218"/>
                  </a:lnTo>
                  <a:lnTo>
                    <a:pt x="46" y="215"/>
                  </a:lnTo>
                  <a:lnTo>
                    <a:pt x="46" y="2"/>
                  </a:lnTo>
                  <a:lnTo>
                    <a:pt x="46" y="0"/>
                  </a:lnTo>
                  <a:lnTo>
                    <a:pt x="50" y="0"/>
                  </a:lnTo>
                  <a:lnTo>
                    <a:pt x="53" y="0"/>
                  </a:lnTo>
                  <a:lnTo>
                    <a:pt x="57" y="0"/>
                  </a:lnTo>
                  <a:lnTo>
                    <a:pt x="61" y="0"/>
                  </a:lnTo>
                  <a:lnTo>
                    <a:pt x="61" y="2"/>
                  </a:lnTo>
                  <a:close/>
                  <a:moveTo>
                    <a:pt x="53" y="215"/>
                  </a:moveTo>
                  <a:lnTo>
                    <a:pt x="107" y="194"/>
                  </a:lnTo>
                  <a:lnTo>
                    <a:pt x="53" y="259"/>
                  </a:lnTo>
                  <a:lnTo>
                    <a:pt x="0" y="194"/>
                  </a:lnTo>
                  <a:lnTo>
                    <a:pt x="53" y="215"/>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9" name="Freeform 22">
              <a:extLst>
                <a:ext uri="{FF2B5EF4-FFF2-40B4-BE49-F238E27FC236}">
                  <a16:creationId xmlns:a16="http://schemas.microsoft.com/office/drawing/2014/main" id="{99C49D7D-6598-4AFF-B637-985E9C6C641F}"/>
                </a:ext>
              </a:extLst>
            </p:cNvPr>
            <p:cNvSpPr>
              <a:spLocks noEditPoints="1"/>
            </p:cNvSpPr>
            <p:nvPr/>
          </p:nvSpPr>
          <p:spPr bwMode="auto">
            <a:xfrm>
              <a:off x="1735" y="2560"/>
              <a:ext cx="107" cy="174"/>
            </a:xfrm>
            <a:custGeom>
              <a:avLst/>
              <a:gdLst>
                <a:gd name="T0" fmla="*/ 61 w 107"/>
                <a:gd name="T1" fmla="*/ 3 h 174"/>
                <a:gd name="T2" fmla="*/ 61 w 107"/>
                <a:gd name="T3" fmla="*/ 130 h 174"/>
                <a:gd name="T4" fmla="*/ 61 w 107"/>
                <a:gd name="T5" fmla="*/ 132 h 174"/>
                <a:gd name="T6" fmla="*/ 57 w 107"/>
                <a:gd name="T7" fmla="*/ 135 h 174"/>
                <a:gd name="T8" fmla="*/ 57 w 107"/>
                <a:gd name="T9" fmla="*/ 135 h 174"/>
                <a:gd name="T10" fmla="*/ 53 w 107"/>
                <a:gd name="T11" fmla="*/ 135 h 174"/>
                <a:gd name="T12" fmla="*/ 50 w 107"/>
                <a:gd name="T13" fmla="*/ 135 h 174"/>
                <a:gd name="T14" fmla="*/ 50 w 107"/>
                <a:gd name="T15" fmla="*/ 135 h 174"/>
                <a:gd name="T16" fmla="*/ 46 w 107"/>
                <a:gd name="T17" fmla="*/ 132 h 174"/>
                <a:gd name="T18" fmla="*/ 46 w 107"/>
                <a:gd name="T19" fmla="*/ 130 h 174"/>
                <a:gd name="T20" fmla="*/ 46 w 107"/>
                <a:gd name="T21" fmla="*/ 3 h 174"/>
                <a:gd name="T22" fmla="*/ 46 w 107"/>
                <a:gd name="T23" fmla="*/ 0 h 174"/>
                <a:gd name="T24" fmla="*/ 50 w 107"/>
                <a:gd name="T25" fmla="*/ 0 h 174"/>
                <a:gd name="T26" fmla="*/ 53 w 107"/>
                <a:gd name="T27" fmla="*/ 0 h 174"/>
                <a:gd name="T28" fmla="*/ 57 w 107"/>
                <a:gd name="T29" fmla="*/ 0 h 174"/>
                <a:gd name="T30" fmla="*/ 61 w 107"/>
                <a:gd name="T31" fmla="*/ 0 h 174"/>
                <a:gd name="T32" fmla="*/ 61 w 107"/>
                <a:gd name="T33" fmla="*/ 3 h 174"/>
                <a:gd name="T34" fmla="*/ 61 w 107"/>
                <a:gd name="T35" fmla="*/ 3 h 174"/>
                <a:gd name="T36" fmla="*/ 53 w 107"/>
                <a:gd name="T37" fmla="*/ 130 h 174"/>
                <a:gd name="T38" fmla="*/ 107 w 107"/>
                <a:gd name="T39" fmla="*/ 108 h 174"/>
                <a:gd name="T40" fmla="*/ 53 w 107"/>
                <a:gd name="T41" fmla="*/ 174 h 174"/>
                <a:gd name="T42" fmla="*/ 0 w 107"/>
                <a:gd name="T43" fmla="*/ 108 h 174"/>
                <a:gd name="T44" fmla="*/ 53 w 107"/>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74"/>
                <a:gd name="T71" fmla="*/ 107 w 107"/>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74">
                  <a:moveTo>
                    <a:pt x="61" y="3"/>
                  </a:moveTo>
                  <a:lnTo>
                    <a:pt x="61" y="130"/>
                  </a:lnTo>
                  <a:lnTo>
                    <a:pt x="61" y="132"/>
                  </a:lnTo>
                  <a:lnTo>
                    <a:pt x="57" y="135"/>
                  </a:lnTo>
                  <a:lnTo>
                    <a:pt x="53" y="135"/>
                  </a:lnTo>
                  <a:lnTo>
                    <a:pt x="50" y="135"/>
                  </a:lnTo>
                  <a:lnTo>
                    <a:pt x="46" y="132"/>
                  </a:lnTo>
                  <a:lnTo>
                    <a:pt x="46" y="130"/>
                  </a:lnTo>
                  <a:lnTo>
                    <a:pt x="46" y="3"/>
                  </a:lnTo>
                  <a:lnTo>
                    <a:pt x="46" y="0"/>
                  </a:lnTo>
                  <a:lnTo>
                    <a:pt x="50" y="0"/>
                  </a:lnTo>
                  <a:lnTo>
                    <a:pt x="53" y="0"/>
                  </a:lnTo>
                  <a:lnTo>
                    <a:pt x="57" y="0"/>
                  </a:lnTo>
                  <a:lnTo>
                    <a:pt x="61" y="0"/>
                  </a:lnTo>
                  <a:lnTo>
                    <a:pt x="61" y="3"/>
                  </a:lnTo>
                  <a:close/>
                  <a:moveTo>
                    <a:pt x="53" y="130"/>
                  </a:moveTo>
                  <a:lnTo>
                    <a:pt x="107" y="108"/>
                  </a:lnTo>
                  <a:lnTo>
                    <a:pt x="53" y="174"/>
                  </a:lnTo>
                  <a:lnTo>
                    <a:pt x="0" y="108"/>
                  </a:lnTo>
                  <a:lnTo>
                    <a:pt x="53"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0" name="Freeform 23">
              <a:extLst>
                <a:ext uri="{FF2B5EF4-FFF2-40B4-BE49-F238E27FC236}">
                  <a16:creationId xmlns:a16="http://schemas.microsoft.com/office/drawing/2014/main" id="{8DBDBD7C-1504-4BC7-9EEC-D935EF954ACD}"/>
                </a:ext>
              </a:extLst>
            </p:cNvPr>
            <p:cNvSpPr>
              <a:spLocks noEditPoints="1"/>
            </p:cNvSpPr>
            <p:nvPr/>
          </p:nvSpPr>
          <p:spPr bwMode="auto">
            <a:xfrm>
              <a:off x="1735" y="2989"/>
              <a:ext cx="107" cy="174"/>
            </a:xfrm>
            <a:custGeom>
              <a:avLst/>
              <a:gdLst>
                <a:gd name="T0" fmla="*/ 61 w 107"/>
                <a:gd name="T1" fmla="*/ 2 h 174"/>
                <a:gd name="T2" fmla="*/ 61 w 107"/>
                <a:gd name="T3" fmla="*/ 130 h 174"/>
                <a:gd name="T4" fmla="*/ 61 w 107"/>
                <a:gd name="T5" fmla="*/ 132 h 174"/>
                <a:gd name="T6" fmla="*/ 57 w 107"/>
                <a:gd name="T7" fmla="*/ 134 h 174"/>
                <a:gd name="T8" fmla="*/ 57 w 107"/>
                <a:gd name="T9" fmla="*/ 134 h 174"/>
                <a:gd name="T10" fmla="*/ 53 w 107"/>
                <a:gd name="T11" fmla="*/ 134 h 174"/>
                <a:gd name="T12" fmla="*/ 50 w 107"/>
                <a:gd name="T13" fmla="*/ 134 h 174"/>
                <a:gd name="T14" fmla="*/ 50 w 107"/>
                <a:gd name="T15" fmla="*/ 134 h 174"/>
                <a:gd name="T16" fmla="*/ 46 w 107"/>
                <a:gd name="T17" fmla="*/ 132 h 174"/>
                <a:gd name="T18" fmla="*/ 46 w 107"/>
                <a:gd name="T19" fmla="*/ 130 h 174"/>
                <a:gd name="T20" fmla="*/ 46 w 107"/>
                <a:gd name="T21" fmla="*/ 2 h 174"/>
                <a:gd name="T22" fmla="*/ 46 w 107"/>
                <a:gd name="T23" fmla="*/ 0 h 174"/>
                <a:gd name="T24" fmla="*/ 50 w 107"/>
                <a:gd name="T25" fmla="*/ 0 h 174"/>
                <a:gd name="T26" fmla="*/ 53 w 107"/>
                <a:gd name="T27" fmla="*/ 0 h 174"/>
                <a:gd name="T28" fmla="*/ 57 w 107"/>
                <a:gd name="T29" fmla="*/ 0 h 174"/>
                <a:gd name="T30" fmla="*/ 61 w 107"/>
                <a:gd name="T31" fmla="*/ 0 h 174"/>
                <a:gd name="T32" fmla="*/ 61 w 107"/>
                <a:gd name="T33" fmla="*/ 2 h 174"/>
                <a:gd name="T34" fmla="*/ 61 w 107"/>
                <a:gd name="T35" fmla="*/ 2 h 174"/>
                <a:gd name="T36" fmla="*/ 53 w 107"/>
                <a:gd name="T37" fmla="*/ 130 h 174"/>
                <a:gd name="T38" fmla="*/ 107 w 107"/>
                <a:gd name="T39" fmla="*/ 108 h 174"/>
                <a:gd name="T40" fmla="*/ 53 w 107"/>
                <a:gd name="T41" fmla="*/ 174 h 174"/>
                <a:gd name="T42" fmla="*/ 0 w 107"/>
                <a:gd name="T43" fmla="*/ 108 h 174"/>
                <a:gd name="T44" fmla="*/ 53 w 107"/>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74"/>
                <a:gd name="T71" fmla="*/ 107 w 107"/>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74">
                  <a:moveTo>
                    <a:pt x="61" y="2"/>
                  </a:moveTo>
                  <a:lnTo>
                    <a:pt x="61" y="130"/>
                  </a:lnTo>
                  <a:lnTo>
                    <a:pt x="61" y="132"/>
                  </a:lnTo>
                  <a:lnTo>
                    <a:pt x="57" y="134"/>
                  </a:lnTo>
                  <a:lnTo>
                    <a:pt x="53" y="134"/>
                  </a:lnTo>
                  <a:lnTo>
                    <a:pt x="50" y="134"/>
                  </a:lnTo>
                  <a:lnTo>
                    <a:pt x="46" y="132"/>
                  </a:lnTo>
                  <a:lnTo>
                    <a:pt x="46" y="130"/>
                  </a:lnTo>
                  <a:lnTo>
                    <a:pt x="46" y="2"/>
                  </a:lnTo>
                  <a:lnTo>
                    <a:pt x="46" y="0"/>
                  </a:lnTo>
                  <a:lnTo>
                    <a:pt x="50" y="0"/>
                  </a:lnTo>
                  <a:lnTo>
                    <a:pt x="53" y="0"/>
                  </a:lnTo>
                  <a:lnTo>
                    <a:pt x="57" y="0"/>
                  </a:lnTo>
                  <a:lnTo>
                    <a:pt x="61" y="0"/>
                  </a:lnTo>
                  <a:lnTo>
                    <a:pt x="61" y="2"/>
                  </a:lnTo>
                  <a:close/>
                  <a:moveTo>
                    <a:pt x="53" y="130"/>
                  </a:moveTo>
                  <a:lnTo>
                    <a:pt x="107" y="108"/>
                  </a:lnTo>
                  <a:lnTo>
                    <a:pt x="53" y="174"/>
                  </a:lnTo>
                  <a:lnTo>
                    <a:pt x="0" y="108"/>
                  </a:lnTo>
                  <a:lnTo>
                    <a:pt x="53"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1" name="Freeform 24">
              <a:extLst>
                <a:ext uri="{FF2B5EF4-FFF2-40B4-BE49-F238E27FC236}">
                  <a16:creationId xmlns:a16="http://schemas.microsoft.com/office/drawing/2014/main" id="{3FEE8B0B-80D2-4F18-9B65-8EC0181142FA}"/>
                </a:ext>
              </a:extLst>
            </p:cNvPr>
            <p:cNvSpPr>
              <a:spLocks noEditPoints="1"/>
            </p:cNvSpPr>
            <p:nvPr/>
          </p:nvSpPr>
          <p:spPr bwMode="auto">
            <a:xfrm>
              <a:off x="3510" y="2989"/>
              <a:ext cx="108" cy="174"/>
            </a:xfrm>
            <a:custGeom>
              <a:avLst/>
              <a:gdLst>
                <a:gd name="T0" fmla="*/ 61 w 108"/>
                <a:gd name="T1" fmla="*/ 2 h 174"/>
                <a:gd name="T2" fmla="*/ 61 w 108"/>
                <a:gd name="T3" fmla="*/ 130 h 174"/>
                <a:gd name="T4" fmla="*/ 61 w 108"/>
                <a:gd name="T5" fmla="*/ 132 h 174"/>
                <a:gd name="T6" fmla="*/ 58 w 108"/>
                <a:gd name="T7" fmla="*/ 134 h 174"/>
                <a:gd name="T8" fmla="*/ 58 w 108"/>
                <a:gd name="T9" fmla="*/ 134 h 174"/>
                <a:gd name="T10" fmla="*/ 54 w 108"/>
                <a:gd name="T11" fmla="*/ 134 h 174"/>
                <a:gd name="T12" fmla="*/ 50 w 108"/>
                <a:gd name="T13" fmla="*/ 134 h 174"/>
                <a:gd name="T14" fmla="*/ 50 w 108"/>
                <a:gd name="T15" fmla="*/ 134 h 174"/>
                <a:gd name="T16" fmla="*/ 47 w 108"/>
                <a:gd name="T17" fmla="*/ 132 h 174"/>
                <a:gd name="T18" fmla="*/ 47 w 108"/>
                <a:gd name="T19" fmla="*/ 130 h 174"/>
                <a:gd name="T20" fmla="*/ 47 w 108"/>
                <a:gd name="T21" fmla="*/ 2 h 174"/>
                <a:gd name="T22" fmla="*/ 47 w 108"/>
                <a:gd name="T23" fmla="*/ 0 h 174"/>
                <a:gd name="T24" fmla="*/ 50 w 108"/>
                <a:gd name="T25" fmla="*/ 0 h 174"/>
                <a:gd name="T26" fmla="*/ 54 w 108"/>
                <a:gd name="T27" fmla="*/ 0 h 174"/>
                <a:gd name="T28" fmla="*/ 58 w 108"/>
                <a:gd name="T29" fmla="*/ 0 h 174"/>
                <a:gd name="T30" fmla="*/ 61 w 108"/>
                <a:gd name="T31" fmla="*/ 0 h 174"/>
                <a:gd name="T32" fmla="*/ 61 w 108"/>
                <a:gd name="T33" fmla="*/ 2 h 174"/>
                <a:gd name="T34" fmla="*/ 61 w 108"/>
                <a:gd name="T35" fmla="*/ 2 h 174"/>
                <a:gd name="T36" fmla="*/ 54 w 108"/>
                <a:gd name="T37" fmla="*/ 130 h 174"/>
                <a:gd name="T38" fmla="*/ 108 w 108"/>
                <a:gd name="T39" fmla="*/ 108 h 174"/>
                <a:gd name="T40" fmla="*/ 54 w 108"/>
                <a:gd name="T41" fmla="*/ 174 h 174"/>
                <a:gd name="T42" fmla="*/ 0 w 108"/>
                <a:gd name="T43" fmla="*/ 108 h 174"/>
                <a:gd name="T44" fmla="*/ 54 w 108"/>
                <a:gd name="T45" fmla="*/ 130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
                <a:gd name="T70" fmla="*/ 0 h 174"/>
                <a:gd name="T71" fmla="*/ 108 w 108"/>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 h="174">
                  <a:moveTo>
                    <a:pt x="61" y="2"/>
                  </a:moveTo>
                  <a:lnTo>
                    <a:pt x="61" y="130"/>
                  </a:lnTo>
                  <a:lnTo>
                    <a:pt x="61" y="132"/>
                  </a:lnTo>
                  <a:lnTo>
                    <a:pt x="58" y="134"/>
                  </a:lnTo>
                  <a:lnTo>
                    <a:pt x="54" y="134"/>
                  </a:lnTo>
                  <a:lnTo>
                    <a:pt x="50" y="134"/>
                  </a:lnTo>
                  <a:lnTo>
                    <a:pt x="47" y="132"/>
                  </a:lnTo>
                  <a:lnTo>
                    <a:pt x="47" y="130"/>
                  </a:lnTo>
                  <a:lnTo>
                    <a:pt x="47" y="2"/>
                  </a:lnTo>
                  <a:lnTo>
                    <a:pt x="47" y="0"/>
                  </a:lnTo>
                  <a:lnTo>
                    <a:pt x="50" y="0"/>
                  </a:lnTo>
                  <a:lnTo>
                    <a:pt x="54" y="0"/>
                  </a:lnTo>
                  <a:lnTo>
                    <a:pt x="58" y="0"/>
                  </a:lnTo>
                  <a:lnTo>
                    <a:pt x="61" y="0"/>
                  </a:lnTo>
                  <a:lnTo>
                    <a:pt x="61" y="2"/>
                  </a:lnTo>
                  <a:close/>
                  <a:moveTo>
                    <a:pt x="54" y="130"/>
                  </a:moveTo>
                  <a:lnTo>
                    <a:pt x="108" y="108"/>
                  </a:lnTo>
                  <a:lnTo>
                    <a:pt x="54" y="174"/>
                  </a:lnTo>
                  <a:lnTo>
                    <a:pt x="0" y="108"/>
                  </a:lnTo>
                  <a:lnTo>
                    <a:pt x="54" y="130"/>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2" name="Freeform 25">
              <a:extLst>
                <a:ext uri="{FF2B5EF4-FFF2-40B4-BE49-F238E27FC236}">
                  <a16:creationId xmlns:a16="http://schemas.microsoft.com/office/drawing/2014/main" id="{8907F68D-BCC8-46FF-A2FA-534FB4ED3650}"/>
                </a:ext>
              </a:extLst>
            </p:cNvPr>
            <p:cNvSpPr>
              <a:spLocks noEditPoints="1"/>
            </p:cNvSpPr>
            <p:nvPr/>
          </p:nvSpPr>
          <p:spPr bwMode="auto">
            <a:xfrm>
              <a:off x="3510" y="2046"/>
              <a:ext cx="108" cy="688"/>
            </a:xfrm>
            <a:custGeom>
              <a:avLst/>
              <a:gdLst>
                <a:gd name="T0" fmla="*/ 61 w 108"/>
                <a:gd name="T1" fmla="*/ 2 h 688"/>
                <a:gd name="T2" fmla="*/ 61 w 108"/>
                <a:gd name="T3" fmla="*/ 644 h 688"/>
                <a:gd name="T4" fmla="*/ 61 w 108"/>
                <a:gd name="T5" fmla="*/ 646 h 688"/>
                <a:gd name="T6" fmla="*/ 58 w 108"/>
                <a:gd name="T7" fmla="*/ 649 h 688"/>
                <a:gd name="T8" fmla="*/ 58 w 108"/>
                <a:gd name="T9" fmla="*/ 649 h 688"/>
                <a:gd name="T10" fmla="*/ 54 w 108"/>
                <a:gd name="T11" fmla="*/ 649 h 688"/>
                <a:gd name="T12" fmla="*/ 50 w 108"/>
                <a:gd name="T13" fmla="*/ 649 h 688"/>
                <a:gd name="T14" fmla="*/ 50 w 108"/>
                <a:gd name="T15" fmla="*/ 649 h 688"/>
                <a:gd name="T16" fmla="*/ 47 w 108"/>
                <a:gd name="T17" fmla="*/ 646 h 688"/>
                <a:gd name="T18" fmla="*/ 47 w 108"/>
                <a:gd name="T19" fmla="*/ 644 h 688"/>
                <a:gd name="T20" fmla="*/ 47 w 108"/>
                <a:gd name="T21" fmla="*/ 2 h 688"/>
                <a:gd name="T22" fmla="*/ 47 w 108"/>
                <a:gd name="T23" fmla="*/ 0 h 688"/>
                <a:gd name="T24" fmla="*/ 50 w 108"/>
                <a:gd name="T25" fmla="*/ 0 h 688"/>
                <a:gd name="T26" fmla="*/ 54 w 108"/>
                <a:gd name="T27" fmla="*/ 0 h 688"/>
                <a:gd name="T28" fmla="*/ 58 w 108"/>
                <a:gd name="T29" fmla="*/ 0 h 688"/>
                <a:gd name="T30" fmla="*/ 61 w 108"/>
                <a:gd name="T31" fmla="*/ 0 h 688"/>
                <a:gd name="T32" fmla="*/ 61 w 108"/>
                <a:gd name="T33" fmla="*/ 2 h 688"/>
                <a:gd name="T34" fmla="*/ 61 w 108"/>
                <a:gd name="T35" fmla="*/ 2 h 688"/>
                <a:gd name="T36" fmla="*/ 54 w 108"/>
                <a:gd name="T37" fmla="*/ 644 h 688"/>
                <a:gd name="T38" fmla="*/ 108 w 108"/>
                <a:gd name="T39" fmla="*/ 622 h 688"/>
                <a:gd name="T40" fmla="*/ 54 w 108"/>
                <a:gd name="T41" fmla="*/ 688 h 688"/>
                <a:gd name="T42" fmla="*/ 0 w 108"/>
                <a:gd name="T43" fmla="*/ 622 h 688"/>
                <a:gd name="T44" fmla="*/ 54 w 108"/>
                <a:gd name="T45" fmla="*/ 644 h 6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
                <a:gd name="T70" fmla="*/ 0 h 688"/>
                <a:gd name="T71" fmla="*/ 108 w 108"/>
                <a:gd name="T72" fmla="*/ 688 h 6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 h="688">
                  <a:moveTo>
                    <a:pt x="61" y="2"/>
                  </a:moveTo>
                  <a:lnTo>
                    <a:pt x="61" y="644"/>
                  </a:lnTo>
                  <a:lnTo>
                    <a:pt x="61" y="646"/>
                  </a:lnTo>
                  <a:lnTo>
                    <a:pt x="58" y="649"/>
                  </a:lnTo>
                  <a:lnTo>
                    <a:pt x="54" y="649"/>
                  </a:lnTo>
                  <a:lnTo>
                    <a:pt x="50" y="649"/>
                  </a:lnTo>
                  <a:lnTo>
                    <a:pt x="47" y="646"/>
                  </a:lnTo>
                  <a:lnTo>
                    <a:pt x="47" y="644"/>
                  </a:lnTo>
                  <a:lnTo>
                    <a:pt x="47" y="2"/>
                  </a:lnTo>
                  <a:lnTo>
                    <a:pt x="47" y="0"/>
                  </a:lnTo>
                  <a:lnTo>
                    <a:pt x="50" y="0"/>
                  </a:lnTo>
                  <a:lnTo>
                    <a:pt x="54" y="0"/>
                  </a:lnTo>
                  <a:lnTo>
                    <a:pt x="58" y="0"/>
                  </a:lnTo>
                  <a:lnTo>
                    <a:pt x="61" y="0"/>
                  </a:lnTo>
                  <a:lnTo>
                    <a:pt x="61" y="2"/>
                  </a:lnTo>
                  <a:close/>
                  <a:moveTo>
                    <a:pt x="54" y="644"/>
                  </a:moveTo>
                  <a:lnTo>
                    <a:pt x="108" y="622"/>
                  </a:lnTo>
                  <a:lnTo>
                    <a:pt x="54" y="688"/>
                  </a:lnTo>
                  <a:lnTo>
                    <a:pt x="0" y="622"/>
                  </a:lnTo>
                  <a:lnTo>
                    <a:pt x="54" y="644"/>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3" name="Rectangle 26">
              <a:extLst>
                <a:ext uri="{FF2B5EF4-FFF2-40B4-BE49-F238E27FC236}">
                  <a16:creationId xmlns:a16="http://schemas.microsoft.com/office/drawing/2014/main" id="{88559083-71BD-446D-A5CF-F363DE431F72}"/>
                </a:ext>
              </a:extLst>
            </p:cNvPr>
            <p:cNvSpPr>
              <a:spLocks noChangeArrowheads="1"/>
            </p:cNvSpPr>
            <p:nvPr/>
          </p:nvSpPr>
          <p:spPr bwMode="auto">
            <a:xfrm>
              <a:off x="1864" y="3991"/>
              <a:ext cx="1346"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宋体" panose="02010600030101010101" pitchFamily="2" charset="-122"/>
                </a:rPr>
                <a:t>数据库系统环境示意图</a:t>
              </a:r>
              <a:endParaRPr lang="zh-CN" altLang="en-US" sz="1600">
                <a:latin typeface="宋体" panose="02010600030101010101" pitchFamily="2" charset="-122"/>
              </a:endParaRPr>
            </a:p>
          </p:txBody>
        </p:sp>
        <p:sp>
          <p:nvSpPr>
            <p:cNvPr id="29724" name="Freeform 28">
              <a:extLst>
                <a:ext uri="{FF2B5EF4-FFF2-40B4-BE49-F238E27FC236}">
                  <a16:creationId xmlns:a16="http://schemas.microsoft.com/office/drawing/2014/main" id="{C62CE6C4-4509-4BE0-AC77-233024557A56}"/>
                </a:ext>
              </a:extLst>
            </p:cNvPr>
            <p:cNvSpPr>
              <a:spLocks/>
            </p:cNvSpPr>
            <p:nvPr/>
          </p:nvSpPr>
          <p:spPr bwMode="auto">
            <a:xfrm>
              <a:off x="2269" y="3594"/>
              <a:ext cx="646" cy="342"/>
            </a:xfrm>
            <a:custGeom>
              <a:avLst/>
              <a:gdLst>
                <a:gd name="T0" fmla="*/ 291 w 646"/>
                <a:gd name="T1" fmla="*/ 0 h 342"/>
                <a:gd name="T2" fmla="*/ 226 w 646"/>
                <a:gd name="T3" fmla="*/ 2 h 342"/>
                <a:gd name="T4" fmla="*/ 169 w 646"/>
                <a:gd name="T5" fmla="*/ 6 h 342"/>
                <a:gd name="T6" fmla="*/ 118 w 646"/>
                <a:gd name="T7" fmla="*/ 13 h 342"/>
                <a:gd name="T8" fmla="*/ 72 w 646"/>
                <a:gd name="T9" fmla="*/ 19 h 342"/>
                <a:gd name="T10" fmla="*/ 39 w 646"/>
                <a:gd name="T11" fmla="*/ 28 h 342"/>
                <a:gd name="T12" fmla="*/ 14 w 646"/>
                <a:gd name="T13" fmla="*/ 37 h 342"/>
                <a:gd name="T14" fmla="*/ 0 w 646"/>
                <a:gd name="T15" fmla="*/ 48 h 342"/>
                <a:gd name="T16" fmla="*/ 0 w 646"/>
                <a:gd name="T17" fmla="*/ 288 h 342"/>
                <a:gd name="T18" fmla="*/ 7 w 646"/>
                <a:gd name="T19" fmla="*/ 299 h 342"/>
                <a:gd name="T20" fmla="*/ 25 w 646"/>
                <a:gd name="T21" fmla="*/ 310 h 342"/>
                <a:gd name="T22" fmla="*/ 54 w 646"/>
                <a:gd name="T23" fmla="*/ 318 h 342"/>
                <a:gd name="T24" fmla="*/ 93 w 646"/>
                <a:gd name="T25" fmla="*/ 327 h 342"/>
                <a:gd name="T26" fmla="*/ 144 w 646"/>
                <a:gd name="T27" fmla="*/ 334 h 342"/>
                <a:gd name="T28" fmla="*/ 197 w 646"/>
                <a:gd name="T29" fmla="*/ 338 h 342"/>
                <a:gd name="T30" fmla="*/ 258 w 646"/>
                <a:gd name="T31" fmla="*/ 342 h 342"/>
                <a:gd name="T32" fmla="*/ 323 w 646"/>
                <a:gd name="T33" fmla="*/ 342 h 342"/>
                <a:gd name="T34" fmla="*/ 387 w 646"/>
                <a:gd name="T35" fmla="*/ 342 h 342"/>
                <a:gd name="T36" fmla="*/ 448 w 646"/>
                <a:gd name="T37" fmla="*/ 338 h 342"/>
                <a:gd name="T38" fmla="*/ 502 w 646"/>
                <a:gd name="T39" fmla="*/ 334 h 342"/>
                <a:gd name="T40" fmla="*/ 552 w 646"/>
                <a:gd name="T41" fmla="*/ 327 h 342"/>
                <a:gd name="T42" fmla="*/ 592 w 646"/>
                <a:gd name="T43" fmla="*/ 318 h 342"/>
                <a:gd name="T44" fmla="*/ 621 w 646"/>
                <a:gd name="T45" fmla="*/ 310 h 342"/>
                <a:gd name="T46" fmla="*/ 639 w 646"/>
                <a:gd name="T47" fmla="*/ 299 h 342"/>
                <a:gd name="T48" fmla="*/ 646 w 646"/>
                <a:gd name="T49" fmla="*/ 288 h 342"/>
                <a:gd name="T50" fmla="*/ 646 w 646"/>
                <a:gd name="T51" fmla="*/ 48 h 342"/>
                <a:gd name="T52" fmla="*/ 631 w 646"/>
                <a:gd name="T53" fmla="*/ 37 h 342"/>
                <a:gd name="T54" fmla="*/ 606 w 646"/>
                <a:gd name="T55" fmla="*/ 28 h 342"/>
                <a:gd name="T56" fmla="*/ 574 w 646"/>
                <a:gd name="T57" fmla="*/ 19 h 342"/>
                <a:gd name="T58" fmla="*/ 527 w 646"/>
                <a:gd name="T59" fmla="*/ 13 h 342"/>
                <a:gd name="T60" fmla="*/ 477 w 646"/>
                <a:gd name="T61" fmla="*/ 6 h 342"/>
                <a:gd name="T62" fmla="*/ 420 w 646"/>
                <a:gd name="T63" fmla="*/ 2 h 342"/>
                <a:gd name="T64" fmla="*/ 355 w 646"/>
                <a:gd name="T65" fmla="*/ 0 h 342"/>
                <a:gd name="T66" fmla="*/ 323 w 646"/>
                <a:gd name="T67" fmla="*/ 0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6"/>
                <a:gd name="T103" fmla="*/ 0 h 342"/>
                <a:gd name="T104" fmla="*/ 646 w 646"/>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6" h="342">
                  <a:moveTo>
                    <a:pt x="323" y="0"/>
                  </a:moveTo>
                  <a:lnTo>
                    <a:pt x="291" y="0"/>
                  </a:lnTo>
                  <a:lnTo>
                    <a:pt x="258" y="2"/>
                  </a:lnTo>
                  <a:lnTo>
                    <a:pt x="226" y="2"/>
                  </a:lnTo>
                  <a:lnTo>
                    <a:pt x="197" y="4"/>
                  </a:lnTo>
                  <a:lnTo>
                    <a:pt x="169" y="6"/>
                  </a:lnTo>
                  <a:lnTo>
                    <a:pt x="144" y="8"/>
                  </a:lnTo>
                  <a:lnTo>
                    <a:pt x="118" y="13"/>
                  </a:lnTo>
                  <a:lnTo>
                    <a:pt x="93" y="15"/>
                  </a:lnTo>
                  <a:lnTo>
                    <a:pt x="72" y="19"/>
                  </a:lnTo>
                  <a:lnTo>
                    <a:pt x="54" y="24"/>
                  </a:lnTo>
                  <a:lnTo>
                    <a:pt x="39" y="28"/>
                  </a:lnTo>
                  <a:lnTo>
                    <a:pt x="25" y="33"/>
                  </a:lnTo>
                  <a:lnTo>
                    <a:pt x="14" y="37"/>
                  </a:lnTo>
                  <a:lnTo>
                    <a:pt x="7" y="41"/>
                  </a:lnTo>
                  <a:lnTo>
                    <a:pt x="0" y="48"/>
                  </a:lnTo>
                  <a:lnTo>
                    <a:pt x="0" y="52"/>
                  </a:lnTo>
                  <a:lnTo>
                    <a:pt x="0" y="288"/>
                  </a:lnTo>
                  <a:lnTo>
                    <a:pt x="0" y="294"/>
                  </a:lnTo>
                  <a:lnTo>
                    <a:pt x="7" y="299"/>
                  </a:lnTo>
                  <a:lnTo>
                    <a:pt x="14" y="305"/>
                  </a:lnTo>
                  <a:lnTo>
                    <a:pt x="25" y="310"/>
                  </a:lnTo>
                  <a:lnTo>
                    <a:pt x="39" y="314"/>
                  </a:lnTo>
                  <a:lnTo>
                    <a:pt x="54" y="318"/>
                  </a:lnTo>
                  <a:lnTo>
                    <a:pt x="72" y="323"/>
                  </a:lnTo>
                  <a:lnTo>
                    <a:pt x="93" y="327"/>
                  </a:lnTo>
                  <a:lnTo>
                    <a:pt x="118" y="329"/>
                  </a:lnTo>
                  <a:lnTo>
                    <a:pt x="144" y="334"/>
                  </a:lnTo>
                  <a:lnTo>
                    <a:pt x="169" y="336"/>
                  </a:lnTo>
                  <a:lnTo>
                    <a:pt x="197" y="338"/>
                  </a:lnTo>
                  <a:lnTo>
                    <a:pt x="226" y="340"/>
                  </a:lnTo>
                  <a:lnTo>
                    <a:pt x="258" y="342"/>
                  </a:lnTo>
                  <a:lnTo>
                    <a:pt x="291" y="342"/>
                  </a:lnTo>
                  <a:lnTo>
                    <a:pt x="323" y="342"/>
                  </a:lnTo>
                  <a:lnTo>
                    <a:pt x="355" y="342"/>
                  </a:lnTo>
                  <a:lnTo>
                    <a:pt x="387" y="342"/>
                  </a:lnTo>
                  <a:lnTo>
                    <a:pt x="420" y="340"/>
                  </a:lnTo>
                  <a:lnTo>
                    <a:pt x="448" y="338"/>
                  </a:lnTo>
                  <a:lnTo>
                    <a:pt x="477" y="336"/>
                  </a:lnTo>
                  <a:lnTo>
                    <a:pt x="502" y="334"/>
                  </a:lnTo>
                  <a:lnTo>
                    <a:pt x="527" y="329"/>
                  </a:lnTo>
                  <a:lnTo>
                    <a:pt x="552" y="327"/>
                  </a:lnTo>
                  <a:lnTo>
                    <a:pt x="574" y="323"/>
                  </a:lnTo>
                  <a:lnTo>
                    <a:pt x="592" y="318"/>
                  </a:lnTo>
                  <a:lnTo>
                    <a:pt x="606" y="314"/>
                  </a:lnTo>
                  <a:lnTo>
                    <a:pt x="621" y="310"/>
                  </a:lnTo>
                  <a:lnTo>
                    <a:pt x="631" y="305"/>
                  </a:lnTo>
                  <a:lnTo>
                    <a:pt x="639" y="299"/>
                  </a:lnTo>
                  <a:lnTo>
                    <a:pt x="646" y="294"/>
                  </a:lnTo>
                  <a:lnTo>
                    <a:pt x="646" y="288"/>
                  </a:lnTo>
                  <a:lnTo>
                    <a:pt x="646" y="52"/>
                  </a:lnTo>
                  <a:lnTo>
                    <a:pt x="646" y="48"/>
                  </a:lnTo>
                  <a:lnTo>
                    <a:pt x="639" y="41"/>
                  </a:lnTo>
                  <a:lnTo>
                    <a:pt x="631" y="37"/>
                  </a:lnTo>
                  <a:lnTo>
                    <a:pt x="621" y="33"/>
                  </a:lnTo>
                  <a:lnTo>
                    <a:pt x="606" y="28"/>
                  </a:lnTo>
                  <a:lnTo>
                    <a:pt x="592" y="24"/>
                  </a:lnTo>
                  <a:lnTo>
                    <a:pt x="574" y="19"/>
                  </a:lnTo>
                  <a:lnTo>
                    <a:pt x="552" y="15"/>
                  </a:lnTo>
                  <a:lnTo>
                    <a:pt x="527" y="13"/>
                  </a:lnTo>
                  <a:lnTo>
                    <a:pt x="502" y="8"/>
                  </a:lnTo>
                  <a:lnTo>
                    <a:pt x="477" y="6"/>
                  </a:lnTo>
                  <a:lnTo>
                    <a:pt x="448" y="4"/>
                  </a:lnTo>
                  <a:lnTo>
                    <a:pt x="420" y="2"/>
                  </a:lnTo>
                  <a:lnTo>
                    <a:pt x="387" y="2"/>
                  </a:lnTo>
                  <a:lnTo>
                    <a:pt x="355" y="0"/>
                  </a:lnTo>
                  <a:lnTo>
                    <a:pt x="323" y="0"/>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5" name="Freeform 29">
              <a:extLst>
                <a:ext uri="{FF2B5EF4-FFF2-40B4-BE49-F238E27FC236}">
                  <a16:creationId xmlns:a16="http://schemas.microsoft.com/office/drawing/2014/main" id="{D845B2B6-DE6F-4F48-96C8-ED0AD9485F60}"/>
                </a:ext>
              </a:extLst>
            </p:cNvPr>
            <p:cNvSpPr>
              <a:spLocks/>
            </p:cNvSpPr>
            <p:nvPr/>
          </p:nvSpPr>
          <p:spPr bwMode="auto">
            <a:xfrm>
              <a:off x="2269" y="3594"/>
              <a:ext cx="646" cy="342"/>
            </a:xfrm>
            <a:custGeom>
              <a:avLst/>
              <a:gdLst>
                <a:gd name="T0" fmla="*/ 291 w 646"/>
                <a:gd name="T1" fmla="*/ 0 h 342"/>
                <a:gd name="T2" fmla="*/ 226 w 646"/>
                <a:gd name="T3" fmla="*/ 2 h 342"/>
                <a:gd name="T4" fmla="*/ 169 w 646"/>
                <a:gd name="T5" fmla="*/ 6 h 342"/>
                <a:gd name="T6" fmla="*/ 118 w 646"/>
                <a:gd name="T7" fmla="*/ 13 h 342"/>
                <a:gd name="T8" fmla="*/ 72 w 646"/>
                <a:gd name="T9" fmla="*/ 19 h 342"/>
                <a:gd name="T10" fmla="*/ 39 w 646"/>
                <a:gd name="T11" fmla="*/ 28 h 342"/>
                <a:gd name="T12" fmla="*/ 14 w 646"/>
                <a:gd name="T13" fmla="*/ 37 h 342"/>
                <a:gd name="T14" fmla="*/ 0 w 646"/>
                <a:gd name="T15" fmla="*/ 48 h 342"/>
                <a:gd name="T16" fmla="*/ 0 w 646"/>
                <a:gd name="T17" fmla="*/ 288 h 342"/>
                <a:gd name="T18" fmla="*/ 7 w 646"/>
                <a:gd name="T19" fmla="*/ 299 h 342"/>
                <a:gd name="T20" fmla="*/ 25 w 646"/>
                <a:gd name="T21" fmla="*/ 310 h 342"/>
                <a:gd name="T22" fmla="*/ 54 w 646"/>
                <a:gd name="T23" fmla="*/ 318 h 342"/>
                <a:gd name="T24" fmla="*/ 93 w 646"/>
                <a:gd name="T25" fmla="*/ 327 h 342"/>
                <a:gd name="T26" fmla="*/ 144 w 646"/>
                <a:gd name="T27" fmla="*/ 334 h 342"/>
                <a:gd name="T28" fmla="*/ 197 w 646"/>
                <a:gd name="T29" fmla="*/ 338 h 342"/>
                <a:gd name="T30" fmla="*/ 258 w 646"/>
                <a:gd name="T31" fmla="*/ 342 h 342"/>
                <a:gd name="T32" fmla="*/ 323 w 646"/>
                <a:gd name="T33" fmla="*/ 342 h 342"/>
                <a:gd name="T34" fmla="*/ 387 w 646"/>
                <a:gd name="T35" fmla="*/ 342 h 342"/>
                <a:gd name="T36" fmla="*/ 448 w 646"/>
                <a:gd name="T37" fmla="*/ 338 h 342"/>
                <a:gd name="T38" fmla="*/ 502 w 646"/>
                <a:gd name="T39" fmla="*/ 334 h 342"/>
                <a:gd name="T40" fmla="*/ 552 w 646"/>
                <a:gd name="T41" fmla="*/ 327 h 342"/>
                <a:gd name="T42" fmla="*/ 592 w 646"/>
                <a:gd name="T43" fmla="*/ 318 h 342"/>
                <a:gd name="T44" fmla="*/ 621 w 646"/>
                <a:gd name="T45" fmla="*/ 310 h 342"/>
                <a:gd name="T46" fmla="*/ 639 w 646"/>
                <a:gd name="T47" fmla="*/ 299 h 342"/>
                <a:gd name="T48" fmla="*/ 646 w 646"/>
                <a:gd name="T49" fmla="*/ 288 h 342"/>
                <a:gd name="T50" fmla="*/ 646 w 646"/>
                <a:gd name="T51" fmla="*/ 48 h 342"/>
                <a:gd name="T52" fmla="*/ 631 w 646"/>
                <a:gd name="T53" fmla="*/ 37 h 342"/>
                <a:gd name="T54" fmla="*/ 606 w 646"/>
                <a:gd name="T55" fmla="*/ 28 h 342"/>
                <a:gd name="T56" fmla="*/ 574 w 646"/>
                <a:gd name="T57" fmla="*/ 19 h 342"/>
                <a:gd name="T58" fmla="*/ 527 w 646"/>
                <a:gd name="T59" fmla="*/ 13 h 342"/>
                <a:gd name="T60" fmla="*/ 477 w 646"/>
                <a:gd name="T61" fmla="*/ 6 h 342"/>
                <a:gd name="T62" fmla="*/ 420 w 646"/>
                <a:gd name="T63" fmla="*/ 2 h 342"/>
                <a:gd name="T64" fmla="*/ 355 w 646"/>
                <a:gd name="T65" fmla="*/ 0 h 342"/>
                <a:gd name="T66" fmla="*/ 323 w 646"/>
                <a:gd name="T67" fmla="*/ 0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6"/>
                <a:gd name="T103" fmla="*/ 0 h 342"/>
                <a:gd name="T104" fmla="*/ 646 w 646"/>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6" h="342">
                  <a:moveTo>
                    <a:pt x="323" y="0"/>
                  </a:moveTo>
                  <a:lnTo>
                    <a:pt x="291" y="0"/>
                  </a:lnTo>
                  <a:lnTo>
                    <a:pt x="258" y="2"/>
                  </a:lnTo>
                  <a:lnTo>
                    <a:pt x="226" y="2"/>
                  </a:lnTo>
                  <a:lnTo>
                    <a:pt x="197" y="4"/>
                  </a:lnTo>
                  <a:lnTo>
                    <a:pt x="169" y="6"/>
                  </a:lnTo>
                  <a:lnTo>
                    <a:pt x="144" y="8"/>
                  </a:lnTo>
                  <a:lnTo>
                    <a:pt x="118" y="13"/>
                  </a:lnTo>
                  <a:lnTo>
                    <a:pt x="93" y="15"/>
                  </a:lnTo>
                  <a:lnTo>
                    <a:pt x="72" y="19"/>
                  </a:lnTo>
                  <a:lnTo>
                    <a:pt x="54" y="24"/>
                  </a:lnTo>
                  <a:lnTo>
                    <a:pt x="39" y="28"/>
                  </a:lnTo>
                  <a:lnTo>
                    <a:pt x="25" y="33"/>
                  </a:lnTo>
                  <a:lnTo>
                    <a:pt x="14" y="37"/>
                  </a:lnTo>
                  <a:lnTo>
                    <a:pt x="7" y="41"/>
                  </a:lnTo>
                  <a:lnTo>
                    <a:pt x="0" y="48"/>
                  </a:lnTo>
                  <a:lnTo>
                    <a:pt x="0" y="52"/>
                  </a:lnTo>
                  <a:lnTo>
                    <a:pt x="0" y="288"/>
                  </a:lnTo>
                  <a:lnTo>
                    <a:pt x="0" y="294"/>
                  </a:lnTo>
                  <a:lnTo>
                    <a:pt x="7" y="299"/>
                  </a:lnTo>
                  <a:lnTo>
                    <a:pt x="14" y="305"/>
                  </a:lnTo>
                  <a:lnTo>
                    <a:pt x="25" y="310"/>
                  </a:lnTo>
                  <a:lnTo>
                    <a:pt x="39" y="314"/>
                  </a:lnTo>
                  <a:lnTo>
                    <a:pt x="54" y="318"/>
                  </a:lnTo>
                  <a:lnTo>
                    <a:pt x="72" y="323"/>
                  </a:lnTo>
                  <a:lnTo>
                    <a:pt x="93" y="327"/>
                  </a:lnTo>
                  <a:lnTo>
                    <a:pt x="118" y="329"/>
                  </a:lnTo>
                  <a:lnTo>
                    <a:pt x="144" y="334"/>
                  </a:lnTo>
                  <a:lnTo>
                    <a:pt x="169" y="336"/>
                  </a:lnTo>
                  <a:lnTo>
                    <a:pt x="197" y="338"/>
                  </a:lnTo>
                  <a:lnTo>
                    <a:pt x="226" y="340"/>
                  </a:lnTo>
                  <a:lnTo>
                    <a:pt x="258" y="342"/>
                  </a:lnTo>
                  <a:lnTo>
                    <a:pt x="291" y="342"/>
                  </a:lnTo>
                  <a:lnTo>
                    <a:pt x="323" y="342"/>
                  </a:lnTo>
                  <a:lnTo>
                    <a:pt x="355" y="342"/>
                  </a:lnTo>
                  <a:lnTo>
                    <a:pt x="387" y="342"/>
                  </a:lnTo>
                  <a:lnTo>
                    <a:pt x="420" y="340"/>
                  </a:lnTo>
                  <a:lnTo>
                    <a:pt x="448" y="338"/>
                  </a:lnTo>
                  <a:lnTo>
                    <a:pt x="477" y="336"/>
                  </a:lnTo>
                  <a:lnTo>
                    <a:pt x="502" y="334"/>
                  </a:lnTo>
                  <a:lnTo>
                    <a:pt x="527" y="329"/>
                  </a:lnTo>
                  <a:lnTo>
                    <a:pt x="552" y="327"/>
                  </a:lnTo>
                  <a:lnTo>
                    <a:pt x="574" y="323"/>
                  </a:lnTo>
                  <a:lnTo>
                    <a:pt x="592" y="318"/>
                  </a:lnTo>
                  <a:lnTo>
                    <a:pt x="606" y="314"/>
                  </a:lnTo>
                  <a:lnTo>
                    <a:pt x="621" y="310"/>
                  </a:lnTo>
                  <a:lnTo>
                    <a:pt x="631" y="305"/>
                  </a:lnTo>
                  <a:lnTo>
                    <a:pt x="639" y="299"/>
                  </a:lnTo>
                  <a:lnTo>
                    <a:pt x="646" y="294"/>
                  </a:lnTo>
                  <a:lnTo>
                    <a:pt x="646" y="288"/>
                  </a:lnTo>
                  <a:lnTo>
                    <a:pt x="646" y="52"/>
                  </a:lnTo>
                  <a:lnTo>
                    <a:pt x="646" y="48"/>
                  </a:lnTo>
                  <a:lnTo>
                    <a:pt x="639" y="41"/>
                  </a:lnTo>
                  <a:lnTo>
                    <a:pt x="631" y="37"/>
                  </a:lnTo>
                  <a:lnTo>
                    <a:pt x="621" y="33"/>
                  </a:lnTo>
                  <a:lnTo>
                    <a:pt x="606" y="28"/>
                  </a:lnTo>
                  <a:lnTo>
                    <a:pt x="592" y="24"/>
                  </a:lnTo>
                  <a:lnTo>
                    <a:pt x="574" y="19"/>
                  </a:lnTo>
                  <a:lnTo>
                    <a:pt x="552" y="15"/>
                  </a:lnTo>
                  <a:lnTo>
                    <a:pt x="527" y="13"/>
                  </a:lnTo>
                  <a:lnTo>
                    <a:pt x="502" y="8"/>
                  </a:lnTo>
                  <a:lnTo>
                    <a:pt x="477" y="6"/>
                  </a:lnTo>
                  <a:lnTo>
                    <a:pt x="448" y="4"/>
                  </a:lnTo>
                  <a:lnTo>
                    <a:pt x="420" y="2"/>
                  </a:lnTo>
                  <a:lnTo>
                    <a:pt x="387" y="2"/>
                  </a:lnTo>
                  <a:lnTo>
                    <a:pt x="355" y="0"/>
                  </a:lnTo>
                  <a:lnTo>
                    <a:pt x="323"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6" name="Freeform 30">
              <a:extLst>
                <a:ext uri="{FF2B5EF4-FFF2-40B4-BE49-F238E27FC236}">
                  <a16:creationId xmlns:a16="http://schemas.microsoft.com/office/drawing/2014/main" id="{EBD51200-CAB9-4673-A360-830BFF174B7A}"/>
                </a:ext>
              </a:extLst>
            </p:cNvPr>
            <p:cNvSpPr>
              <a:spLocks/>
            </p:cNvSpPr>
            <p:nvPr/>
          </p:nvSpPr>
          <p:spPr bwMode="auto">
            <a:xfrm>
              <a:off x="2269" y="3646"/>
              <a:ext cx="646" cy="55"/>
            </a:xfrm>
            <a:custGeom>
              <a:avLst/>
              <a:gdLst>
                <a:gd name="T0" fmla="*/ 0 w 646"/>
                <a:gd name="T1" fmla="*/ 0 h 55"/>
                <a:gd name="T2" fmla="*/ 0 w 646"/>
                <a:gd name="T3" fmla="*/ 7 h 55"/>
                <a:gd name="T4" fmla="*/ 7 w 646"/>
                <a:gd name="T5" fmla="*/ 11 h 55"/>
                <a:gd name="T6" fmla="*/ 14 w 646"/>
                <a:gd name="T7" fmla="*/ 18 h 55"/>
                <a:gd name="T8" fmla="*/ 25 w 646"/>
                <a:gd name="T9" fmla="*/ 22 h 55"/>
                <a:gd name="T10" fmla="*/ 39 w 646"/>
                <a:gd name="T11" fmla="*/ 27 h 55"/>
                <a:gd name="T12" fmla="*/ 54 w 646"/>
                <a:gd name="T13" fmla="*/ 31 h 55"/>
                <a:gd name="T14" fmla="*/ 72 w 646"/>
                <a:gd name="T15" fmla="*/ 36 h 55"/>
                <a:gd name="T16" fmla="*/ 93 w 646"/>
                <a:gd name="T17" fmla="*/ 40 h 55"/>
                <a:gd name="T18" fmla="*/ 118 w 646"/>
                <a:gd name="T19" fmla="*/ 42 h 55"/>
                <a:gd name="T20" fmla="*/ 144 w 646"/>
                <a:gd name="T21" fmla="*/ 46 h 55"/>
                <a:gd name="T22" fmla="*/ 169 w 646"/>
                <a:gd name="T23" fmla="*/ 49 h 55"/>
                <a:gd name="T24" fmla="*/ 197 w 646"/>
                <a:gd name="T25" fmla="*/ 51 h 55"/>
                <a:gd name="T26" fmla="*/ 226 w 646"/>
                <a:gd name="T27" fmla="*/ 53 h 55"/>
                <a:gd name="T28" fmla="*/ 258 w 646"/>
                <a:gd name="T29" fmla="*/ 55 h 55"/>
                <a:gd name="T30" fmla="*/ 291 w 646"/>
                <a:gd name="T31" fmla="*/ 55 h 55"/>
                <a:gd name="T32" fmla="*/ 323 w 646"/>
                <a:gd name="T33" fmla="*/ 55 h 55"/>
                <a:gd name="T34" fmla="*/ 355 w 646"/>
                <a:gd name="T35" fmla="*/ 55 h 55"/>
                <a:gd name="T36" fmla="*/ 387 w 646"/>
                <a:gd name="T37" fmla="*/ 55 h 55"/>
                <a:gd name="T38" fmla="*/ 420 w 646"/>
                <a:gd name="T39" fmla="*/ 53 h 55"/>
                <a:gd name="T40" fmla="*/ 448 w 646"/>
                <a:gd name="T41" fmla="*/ 51 h 55"/>
                <a:gd name="T42" fmla="*/ 477 w 646"/>
                <a:gd name="T43" fmla="*/ 49 h 55"/>
                <a:gd name="T44" fmla="*/ 502 w 646"/>
                <a:gd name="T45" fmla="*/ 46 h 55"/>
                <a:gd name="T46" fmla="*/ 527 w 646"/>
                <a:gd name="T47" fmla="*/ 42 h 55"/>
                <a:gd name="T48" fmla="*/ 552 w 646"/>
                <a:gd name="T49" fmla="*/ 40 h 55"/>
                <a:gd name="T50" fmla="*/ 574 w 646"/>
                <a:gd name="T51" fmla="*/ 36 h 55"/>
                <a:gd name="T52" fmla="*/ 592 w 646"/>
                <a:gd name="T53" fmla="*/ 31 h 55"/>
                <a:gd name="T54" fmla="*/ 606 w 646"/>
                <a:gd name="T55" fmla="*/ 27 h 55"/>
                <a:gd name="T56" fmla="*/ 621 w 646"/>
                <a:gd name="T57" fmla="*/ 22 h 55"/>
                <a:gd name="T58" fmla="*/ 631 w 646"/>
                <a:gd name="T59" fmla="*/ 18 h 55"/>
                <a:gd name="T60" fmla="*/ 639 w 646"/>
                <a:gd name="T61" fmla="*/ 11 h 55"/>
                <a:gd name="T62" fmla="*/ 646 w 646"/>
                <a:gd name="T63" fmla="*/ 7 h 55"/>
                <a:gd name="T64" fmla="*/ 646 w 646"/>
                <a:gd name="T65" fmla="*/ 0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6"/>
                <a:gd name="T100" fmla="*/ 0 h 55"/>
                <a:gd name="T101" fmla="*/ 646 w 646"/>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6" h="55">
                  <a:moveTo>
                    <a:pt x="0" y="0"/>
                  </a:moveTo>
                  <a:lnTo>
                    <a:pt x="0" y="7"/>
                  </a:lnTo>
                  <a:lnTo>
                    <a:pt x="7" y="11"/>
                  </a:lnTo>
                  <a:lnTo>
                    <a:pt x="14" y="18"/>
                  </a:lnTo>
                  <a:lnTo>
                    <a:pt x="25" y="22"/>
                  </a:lnTo>
                  <a:lnTo>
                    <a:pt x="39" y="27"/>
                  </a:lnTo>
                  <a:lnTo>
                    <a:pt x="54" y="31"/>
                  </a:lnTo>
                  <a:lnTo>
                    <a:pt x="72" y="36"/>
                  </a:lnTo>
                  <a:lnTo>
                    <a:pt x="93" y="40"/>
                  </a:lnTo>
                  <a:lnTo>
                    <a:pt x="118" y="42"/>
                  </a:lnTo>
                  <a:lnTo>
                    <a:pt x="144" y="46"/>
                  </a:lnTo>
                  <a:lnTo>
                    <a:pt x="169" y="49"/>
                  </a:lnTo>
                  <a:lnTo>
                    <a:pt x="197" y="51"/>
                  </a:lnTo>
                  <a:lnTo>
                    <a:pt x="226" y="53"/>
                  </a:lnTo>
                  <a:lnTo>
                    <a:pt x="258" y="55"/>
                  </a:lnTo>
                  <a:lnTo>
                    <a:pt x="291" y="55"/>
                  </a:lnTo>
                  <a:lnTo>
                    <a:pt x="323" y="55"/>
                  </a:lnTo>
                  <a:lnTo>
                    <a:pt x="355" y="55"/>
                  </a:lnTo>
                  <a:lnTo>
                    <a:pt x="387" y="55"/>
                  </a:lnTo>
                  <a:lnTo>
                    <a:pt x="420" y="53"/>
                  </a:lnTo>
                  <a:lnTo>
                    <a:pt x="448" y="51"/>
                  </a:lnTo>
                  <a:lnTo>
                    <a:pt x="477" y="49"/>
                  </a:lnTo>
                  <a:lnTo>
                    <a:pt x="502" y="46"/>
                  </a:lnTo>
                  <a:lnTo>
                    <a:pt x="527" y="42"/>
                  </a:lnTo>
                  <a:lnTo>
                    <a:pt x="552" y="40"/>
                  </a:lnTo>
                  <a:lnTo>
                    <a:pt x="574" y="36"/>
                  </a:lnTo>
                  <a:lnTo>
                    <a:pt x="592" y="31"/>
                  </a:lnTo>
                  <a:lnTo>
                    <a:pt x="606" y="27"/>
                  </a:lnTo>
                  <a:lnTo>
                    <a:pt x="621" y="22"/>
                  </a:lnTo>
                  <a:lnTo>
                    <a:pt x="631" y="18"/>
                  </a:lnTo>
                  <a:lnTo>
                    <a:pt x="639" y="11"/>
                  </a:lnTo>
                  <a:lnTo>
                    <a:pt x="646" y="7"/>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7" name="Rectangle 31">
              <a:extLst>
                <a:ext uri="{FF2B5EF4-FFF2-40B4-BE49-F238E27FC236}">
                  <a16:creationId xmlns:a16="http://schemas.microsoft.com/office/drawing/2014/main" id="{F4810209-17B0-413B-BB84-0E23439EDEF5}"/>
                </a:ext>
              </a:extLst>
            </p:cNvPr>
            <p:cNvSpPr>
              <a:spLocks noChangeArrowheads="1"/>
            </p:cNvSpPr>
            <p:nvPr/>
          </p:nvSpPr>
          <p:spPr bwMode="auto">
            <a:xfrm>
              <a:off x="2482" y="3748"/>
              <a:ext cx="16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DB</a:t>
              </a:r>
              <a:endParaRPr lang="en-US" altLang="zh-CN" sz="1400"/>
            </a:p>
          </p:txBody>
        </p:sp>
        <p:sp>
          <p:nvSpPr>
            <p:cNvPr id="29728" name="Rectangle 32">
              <a:extLst>
                <a:ext uri="{FF2B5EF4-FFF2-40B4-BE49-F238E27FC236}">
                  <a16:creationId xmlns:a16="http://schemas.microsoft.com/office/drawing/2014/main" id="{D6227DE3-B1EB-4B65-82F7-1B2CB56AE78A}"/>
                </a:ext>
              </a:extLst>
            </p:cNvPr>
            <p:cNvSpPr>
              <a:spLocks noChangeArrowheads="1"/>
            </p:cNvSpPr>
            <p:nvPr/>
          </p:nvSpPr>
          <p:spPr bwMode="auto">
            <a:xfrm>
              <a:off x="2703" y="3748"/>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sp>
          <p:nvSpPr>
            <p:cNvPr id="29729" name="Line 33">
              <a:extLst>
                <a:ext uri="{FF2B5EF4-FFF2-40B4-BE49-F238E27FC236}">
                  <a16:creationId xmlns:a16="http://schemas.microsoft.com/office/drawing/2014/main" id="{BB7697A5-E2B6-4F54-A885-702B9FEBE4A1}"/>
                </a:ext>
              </a:extLst>
            </p:cNvPr>
            <p:cNvSpPr>
              <a:spLocks noChangeShapeType="1"/>
            </p:cNvSpPr>
            <p:nvPr/>
          </p:nvSpPr>
          <p:spPr bwMode="auto">
            <a:xfrm flipH="1">
              <a:off x="2272" y="2050"/>
              <a:ext cx="1288" cy="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Freeform 34">
              <a:extLst>
                <a:ext uri="{FF2B5EF4-FFF2-40B4-BE49-F238E27FC236}">
                  <a16:creationId xmlns:a16="http://schemas.microsoft.com/office/drawing/2014/main" id="{3BA8C8A3-381C-498B-A48C-D3BC128E4D48}"/>
                </a:ext>
              </a:extLst>
            </p:cNvPr>
            <p:cNvSpPr>
              <a:spLocks noEditPoints="1"/>
            </p:cNvSpPr>
            <p:nvPr/>
          </p:nvSpPr>
          <p:spPr bwMode="auto">
            <a:xfrm>
              <a:off x="2538" y="3422"/>
              <a:ext cx="108" cy="172"/>
            </a:xfrm>
            <a:custGeom>
              <a:avLst/>
              <a:gdLst>
                <a:gd name="T0" fmla="*/ 61 w 108"/>
                <a:gd name="T1" fmla="*/ 44 h 172"/>
                <a:gd name="T2" fmla="*/ 61 w 108"/>
                <a:gd name="T3" fmla="*/ 128 h 172"/>
                <a:gd name="T4" fmla="*/ 61 w 108"/>
                <a:gd name="T5" fmla="*/ 130 h 172"/>
                <a:gd name="T6" fmla="*/ 57 w 108"/>
                <a:gd name="T7" fmla="*/ 130 h 172"/>
                <a:gd name="T8" fmla="*/ 57 w 108"/>
                <a:gd name="T9" fmla="*/ 132 h 172"/>
                <a:gd name="T10" fmla="*/ 54 w 108"/>
                <a:gd name="T11" fmla="*/ 132 h 172"/>
                <a:gd name="T12" fmla="*/ 50 w 108"/>
                <a:gd name="T13" fmla="*/ 132 h 172"/>
                <a:gd name="T14" fmla="*/ 50 w 108"/>
                <a:gd name="T15" fmla="*/ 130 h 172"/>
                <a:gd name="T16" fmla="*/ 47 w 108"/>
                <a:gd name="T17" fmla="*/ 130 h 172"/>
                <a:gd name="T18" fmla="*/ 47 w 108"/>
                <a:gd name="T19" fmla="*/ 128 h 172"/>
                <a:gd name="T20" fmla="*/ 47 w 108"/>
                <a:gd name="T21" fmla="*/ 44 h 172"/>
                <a:gd name="T22" fmla="*/ 47 w 108"/>
                <a:gd name="T23" fmla="*/ 42 h 172"/>
                <a:gd name="T24" fmla="*/ 50 w 108"/>
                <a:gd name="T25" fmla="*/ 42 h 172"/>
                <a:gd name="T26" fmla="*/ 50 w 108"/>
                <a:gd name="T27" fmla="*/ 40 h 172"/>
                <a:gd name="T28" fmla="*/ 54 w 108"/>
                <a:gd name="T29" fmla="*/ 40 h 172"/>
                <a:gd name="T30" fmla="*/ 57 w 108"/>
                <a:gd name="T31" fmla="*/ 40 h 172"/>
                <a:gd name="T32" fmla="*/ 57 w 108"/>
                <a:gd name="T33" fmla="*/ 42 h 172"/>
                <a:gd name="T34" fmla="*/ 61 w 108"/>
                <a:gd name="T35" fmla="*/ 42 h 172"/>
                <a:gd name="T36" fmla="*/ 61 w 108"/>
                <a:gd name="T37" fmla="*/ 44 h 172"/>
                <a:gd name="T38" fmla="*/ 61 w 108"/>
                <a:gd name="T39" fmla="*/ 44 h 172"/>
                <a:gd name="T40" fmla="*/ 54 w 108"/>
                <a:gd name="T41" fmla="*/ 44 h 172"/>
                <a:gd name="T42" fmla="*/ 0 w 108"/>
                <a:gd name="T43" fmla="*/ 66 h 172"/>
                <a:gd name="T44" fmla="*/ 54 w 108"/>
                <a:gd name="T45" fmla="*/ 0 h 172"/>
                <a:gd name="T46" fmla="*/ 108 w 108"/>
                <a:gd name="T47" fmla="*/ 66 h 172"/>
                <a:gd name="T48" fmla="*/ 54 w 108"/>
                <a:gd name="T49" fmla="*/ 44 h 172"/>
                <a:gd name="T50" fmla="*/ 54 w 108"/>
                <a:gd name="T51" fmla="*/ 128 h 172"/>
                <a:gd name="T52" fmla="*/ 108 w 108"/>
                <a:gd name="T53" fmla="*/ 106 h 172"/>
                <a:gd name="T54" fmla="*/ 54 w 108"/>
                <a:gd name="T55" fmla="*/ 172 h 172"/>
                <a:gd name="T56" fmla="*/ 0 w 108"/>
                <a:gd name="T57" fmla="*/ 106 h 172"/>
                <a:gd name="T58" fmla="*/ 54 w 108"/>
                <a:gd name="T59" fmla="*/ 128 h 1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8"/>
                <a:gd name="T91" fmla="*/ 0 h 172"/>
                <a:gd name="T92" fmla="*/ 108 w 108"/>
                <a:gd name="T93" fmla="*/ 172 h 1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8" h="172">
                  <a:moveTo>
                    <a:pt x="61" y="44"/>
                  </a:moveTo>
                  <a:lnTo>
                    <a:pt x="61" y="128"/>
                  </a:lnTo>
                  <a:lnTo>
                    <a:pt x="61" y="130"/>
                  </a:lnTo>
                  <a:lnTo>
                    <a:pt x="57" y="130"/>
                  </a:lnTo>
                  <a:lnTo>
                    <a:pt x="57" y="132"/>
                  </a:lnTo>
                  <a:lnTo>
                    <a:pt x="54" y="132"/>
                  </a:lnTo>
                  <a:lnTo>
                    <a:pt x="50" y="132"/>
                  </a:lnTo>
                  <a:lnTo>
                    <a:pt x="50" y="130"/>
                  </a:lnTo>
                  <a:lnTo>
                    <a:pt x="47" y="130"/>
                  </a:lnTo>
                  <a:lnTo>
                    <a:pt x="47" y="128"/>
                  </a:lnTo>
                  <a:lnTo>
                    <a:pt x="47" y="44"/>
                  </a:lnTo>
                  <a:lnTo>
                    <a:pt x="47" y="42"/>
                  </a:lnTo>
                  <a:lnTo>
                    <a:pt x="50" y="42"/>
                  </a:lnTo>
                  <a:lnTo>
                    <a:pt x="50" y="40"/>
                  </a:lnTo>
                  <a:lnTo>
                    <a:pt x="54" y="40"/>
                  </a:lnTo>
                  <a:lnTo>
                    <a:pt x="57" y="40"/>
                  </a:lnTo>
                  <a:lnTo>
                    <a:pt x="57" y="42"/>
                  </a:lnTo>
                  <a:lnTo>
                    <a:pt x="61" y="42"/>
                  </a:lnTo>
                  <a:lnTo>
                    <a:pt x="61" y="44"/>
                  </a:lnTo>
                  <a:close/>
                  <a:moveTo>
                    <a:pt x="54" y="44"/>
                  </a:moveTo>
                  <a:lnTo>
                    <a:pt x="0" y="66"/>
                  </a:lnTo>
                  <a:lnTo>
                    <a:pt x="54" y="0"/>
                  </a:lnTo>
                  <a:lnTo>
                    <a:pt x="108" y="66"/>
                  </a:lnTo>
                  <a:lnTo>
                    <a:pt x="54" y="44"/>
                  </a:lnTo>
                  <a:close/>
                  <a:moveTo>
                    <a:pt x="54" y="128"/>
                  </a:moveTo>
                  <a:lnTo>
                    <a:pt x="108" y="106"/>
                  </a:lnTo>
                  <a:lnTo>
                    <a:pt x="54" y="172"/>
                  </a:lnTo>
                  <a:lnTo>
                    <a:pt x="0" y="106"/>
                  </a:lnTo>
                  <a:lnTo>
                    <a:pt x="54" y="128"/>
                  </a:lnTo>
                  <a:close/>
                </a:path>
              </a:pathLst>
            </a:custGeom>
            <a:solidFill>
              <a:srgbClr val="000000"/>
            </a:solidFill>
            <a:ln w="63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31" name="Freeform 35">
              <a:extLst>
                <a:ext uri="{FF2B5EF4-FFF2-40B4-BE49-F238E27FC236}">
                  <a16:creationId xmlns:a16="http://schemas.microsoft.com/office/drawing/2014/main" id="{FBE453E5-6AA7-4795-AD0A-054B17306581}"/>
                </a:ext>
              </a:extLst>
            </p:cNvPr>
            <p:cNvSpPr>
              <a:spLocks/>
            </p:cNvSpPr>
            <p:nvPr/>
          </p:nvSpPr>
          <p:spPr bwMode="auto">
            <a:xfrm>
              <a:off x="2904" y="2736"/>
              <a:ext cx="1291" cy="257"/>
            </a:xfrm>
            <a:custGeom>
              <a:avLst/>
              <a:gdLst>
                <a:gd name="T0" fmla="*/ 581 w 1291"/>
                <a:gd name="T1" fmla="*/ 0 h 257"/>
                <a:gd name="T2" fmla="*/ 452 w 1291"/>
                <a:gd name="T3" fmla="*/ 7 h 257"/>
                <a:gd name="T4" fmla="*/ 337 w 1291"/>
                <a:gd name="T5" fmla="*/ 16 h 257"/>
                <a:gd name="T6" fmla="*/ 258 w 1291"/>
                <a:gd name="T7" fmla="*/ 27 h 257"/>
                <a:gd name="T8" fmla="*/ 212 w 1291"/>
                <a:gd name="T9" fmla="*/ 33 h 257"/>
                <a:gd name="T10" fmla="*/ 169 w 1291"/>
                <a:gd name="T11" fmla="*/ 42 h 257"/>
                <a:gd name="T12" fmla="*/ 129 w 1291"/>
                <a:gd name="T13" fmla="*/ 51 h 257"/>
                <a:gd name="T14" fmla="*/ 93 w 1291"/>
                <a:gd name="T15" fmla="*/ 62 h 257"/>
                <a:gd name="T16" fmla="*/ 65 w 1291"/>
                <a:gd name="T17" fmla="*/ 73 h 257"/>
                <a:gd name="T18" fmla="*/ 39 w 1291"/>
                <a:gd name="T19" fmla="*/ 84 h 257"/>
                <a:gd name="T20" fmla="*/ 21 w 1291"/>
                <a:gd name="T21" fmla="*/ 97 h 257"/>
                <a:gd name="T22" fmla="*/ 7 w 1291"/>
                <a:gd name="T23" fmla="*/ 108 h 257"/>
                <a:gd name="T24" fmla="*/ 0 w 1291"/>
                <a:gd name="T25" fmla="*/ 121 h 257"/>
                <a:gd name="T26" fmla="*/ 0 w 1291"/>
                <a:gd name="T27" fmla="*/ 134 h 257"/>
                <a:gd name="T28" fmla="*/ 7 w 1291"/>
                <a:gd name="T29" fmla="*/ 148 h 257"/>
                <a:gd name="T30" fmla="*/ 21 w 1291"/>
                <a:gd name="T31" fmla="*/ 161 h 257"/>
                <a:gd name="T32" fmla="*/ 39 w 1291"/>
                <a:gd name="T33" fmla="*/ 172 h 257"/>
                <a:gd name="T34" fmla="*/ 65 w 1291"/>
                <a:gd name="T35" fmla="*/ 185 h 257"/>
                <a:gd name="T36" fmla="*/ 93 w 1291"/>
                <a:gd name="T37" fmla="*/ 196 h 257"/>
                <a:gd name="T38" fmla="*/ 129 w 1291"/>
                <a:gd name="T39" fmla="*/ 207 h 257"/>
                <a:gd name="T40" fmla="*/ 169 w 1291"/>
                <a:gd name="T41" fmla="*/ 216 h 257"/>
                <a:gd name="T42" fmla="*/ 212 w 1291"/>
                <a:gd name="T43" fmla="*/ 225 h 257"/>
                <a:gd name="T44" fmla="*/ 258 w 1291"/>
                <a:gd name="T45" fmla="*/ 231 h 257"/>
                <a:gd name="T46" fmla="*/ 337 w 1291"/>
                <a:gd name="T47" fmla="*/ 242 h 257"/>
                <a:gd name="T48" fmla="*/ 452 w 1291"/>
                <a:gd name="T49" fmla="*/ 251 h 257"/>
                <a:gd name="T50" fmla="*/ 581 w 1291"/>
                <a:gd name="T51" fmla="*/ 257 h 257"/>
                <a:gd name="T52" fmla="*/ 710 w 1291"/>
                <a:gd name="T53" fmla="*/ 257 h 257"/>
                <a:gd name="T54" fmla="*/ 836 w 1291"/>
                <a:gd name="T55" fmla="*/ 251 h 257"/>
                <a:gd name="T56" fmla="*/ 954 w 1291"/>
                <a:gd name="T57" fmla="*/ 242 h 257"/>
                <a:gd name="T58" fmla="*/ 1033 w 1291"/>
                <a:gd name="T59" fmla="*/ 231 h 257"/>
                <a:gd name="T60" fmla="*/ 1080 w 1291"/>
                <a:gd name="T61" fmla="*/ 225 h 257"/>
                <a:gd name="T62" fmla="*/ 1123 w 1291"/>
                <a:gd name="T63" fmla="*/ 216 h 257"/>
                <a:gd name="T64" fmla="*/ 1162 w 1291"/>
                <a:gd name="T65" fmla="*/ 205 h 257"/>
                <a:gd name="T66" fmla="*/ 1198 w 1291"/>
                <a:gd name="T67" fmla="*/ 196 h 257"/>
                <a:gd name="T68" fmla="*/ 1227 w 1291"/>
                <a:gd name="T69" fmla="*/ 185 h 257"/>
                <a:gd name="T70" fmla="*/ 1252 w 1291"/>
                <a:gd name="T71" fmla="*/ 172 h 257"/>
                <a:gd name="T72" fmla="*/ 1270 w 1291"/>
                <a:gd name="T73" fmla="*/ 161 h 257"/>
                <a:gd name="T74" fmla="*/ 1284 w 1291"/>
                <a:gd name="T75" fmla="*/ 148 h 257"/>
                <a:gd name="T76" fmla="*/ 1291 w 1291"/>
                <a:gd name="T77" fmla="*/ 134 h 257"/>
                <a:gd name="T78" fmla="*/ 1291 w 1291"/>
                <a:gd name="T79" fmla="*/ 121 h 257"/>
                <a:gd name="T80" fmla="*/ 1284 w 1291"/>
                <a:gd name="T81" fmla="*/ 108 h 257"/>
                <a:gd name="T82" fmla="*/ 1270 w 1291"/>
                <a:gd name="T83" fmla="*/ 97 h 257"/>
                <a:gd name="T84" fmla="*/ 1252 w 1291"/>
                <a:gd name="T85" fmla="*/ 84 h 257"/>
                <a:gd name="T86" fmla="*/ 1227 w 1291"/>
                <a:gd name="T87" fmla="*/ 73 h 257"/>
                <a:gd name="T88" fmla="*/ 1198 w 1291"/>
                <a:gd name="T89" fmla="*/ 62 h 257"/>
                <a:gd name="T90" fmla="*/ 1162 w 1291"/>
                <a:gd name="T91" fmla="*/ 51 h 257"/>
                <a:gd name="T92" fmla="*/ 1123 w 1291"/>
                <a:gd name="T93" fmla="*/ 42 h 257"/>
                <a:gd name="T94" fmla="*/ 1080 w 1291"/>
                <a:gd name="T95" fmla="*/ 33 h 257"/>
                <a:gd name="T96" fmla="*/ 1033 w 1291"/>
                <a:gd name="T97" fmla="*/ 27 h 257"/>
                <a:gd name="T98" fmla="*/ 954 w 1291"/>
                <a:gd name="T99" fmla="*/ 16 h 257"/>
                <a:gd name="T100" fmla="*/ 836 w 1291"/>
                <a:gd name="T101" fmla="*/ 7 h 257"/>
                <a:gd name="T102" fmla="*/ 710 w 1291"/>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1"/>
                <a:gd name="T157" fmla="*/ 0 h 257"/>
                <a:gd name="T158" fmla="*/ 1291 w 1291"/>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1" h="257">
                  <a:moveTo>
                    <a:pt x="646" y="0"/>
                  </a:moveTo>
                  <a:lnTo>
                    <a:pt x="581" y="0"/>
                  </a:lnTo>
                  <a:lnTo>
                    <a:pt x="516" y="2"/>
                  </a:lnTo>
                  <a:lnTo>
                    <a:pt x="452" y="7"/>
                  </a:lnTo>
                  <a:lnTo>
                    <a:pt x="395" y="11"/>
                  </a:lnTo>
                  <a:lnTo>
                    <a:pt x="337" y="16"/>
                  </a:lnTo>
                  <a:lnTo>
                    <a:pt x="283" y="22"/>
                  </a:lnTo>
                  <a:lnTo>
                    <a:pt x="258" y="27"/>
                  </a:lnTo>
                  <a:lnTo>
                    <a:pt x="233" y="29"/>
                  </a:lnTo>
                  <a:lnTo>
                    <a:pt x="212" y="33"/>
                  </a:lnTo>
                  <a:lnTo>
                    <a:pt x="190" y="38"/>
                  </a:lnTo>
                  <a:lnTo>
                    <a:pt x="169" y="42"/>
                  </a:lnTo>
                  <a:lnTo>
                    <a:pt x="147" y="46"/>
                  </a:lnTo>
                  <a:lnTo>
                    <a:pt x="129" y="51"/>
                  </a:lnTo>
                  <a:lnTo>
                    <a:pt x="111" y="57"/>
                  </a:lnTo>
                  <a:lnTo>
                    <a:pt x="93" y="62"/>
                  </a:lnTo>
                  <a:lnTo>
                    <a:pt x="79" y="66"/>
                  </a:lnTo>
                  <a:lnTo>
                    <a:pt x="65" y="73"/>
                  </a:lnTo>
                  <a:lnTo>
                    <a:pt x="50" y="77"/>
                  </a:lnTo>
                  <a:lnTo>
                    <a:pt x="39" y="84"/>
                  </a:lnTo>
                  <a:lnTo>
                    <a:pt x="29" y="90"/>
                  </a:lnTo>
                  <a:lnTo>
                    <a:pt x="21" y="97"/>
                  </a:lnTo>
                  <a:lnTo>
                    <a:pt x="14" y="101"/>
                  </a:lnTo>
                  <a:lnTo>
                    <a:pt x="7" y="108"/>
                  </a:lnTo>
                  <a:lnTo>
                    <a:pt x="4" y="115"/>
                  </a:lnTo>
                  <a:lnTo>
                    <a:pt x="0" y="121"/>
                  </a:lnTo>
                  <a:lnTo>
                    <a:pt x="0" y="128"/>
                  </a:lnTo>
                  <a:lnTo>
                    <a:pt x="0" y="134"/>
                  </a:lnTo>
                  <a:lnTo>
                    <a:pt x="4" y="141"/>
                  </a:lnTo>
                  <a:lnTo>
                    <a:pt x="7" y="148"/>
                  </a:lnTo>
                  <a:lnTo>
                    <a:pt x="14" y="154"/>
                  </a:lnTo>
                  <a:lnTo>
                    <a:pt x="21" y="161"/>
                  </a:lnTo>
                  <a:lnTo>
                    <a:pt x="29" y="167"/>
                  </a:lnTo>
                  <a:lnTo>
                    <a:pt x="39" y="172"/>
                  </a:lnTo>
                  <a:lnTo>
                    <a:pt x="50" y="178"/>
                  </a:lnTo>
                  <a:lnTo>
                    <a:pt x="65" y="185"/>
                  </a:lnTo>
                  <a:lnTo>
                    <a:pt x="79" y="189"/>
                  </a:lnTo>
                  <a:lnTo>
                    <a:pt x="93" y="196"/>
                  </a:lnTo>
                  <a:lnTo>
                    <a:pt x="111" y="200"/>
                  </a:lnTo>
                  <a:lnTo>
                    <a:pt x="129" y="207"/>
                  </a:lnTo>
                  <a:lnTo>
                    <a:pt x="147" y="211"/>
                  </a:lnTo>
                  <a:lnTo>
                    <a:pt x="169" y="216"/>
                  </a:lnTo>
                  <a:lnTo>
                    <a:pt x="190" y="220"/>
                  </a:lnTo>
                  <a:lnTo>
                    <a:pt x="212" y="225"/>
                  </a:lnTo>
                  <a:lnTo>
                    <a:pt x="233" y="229"/>
                  </a:lnTo>
                  <a:lnTo>
                    <a:pt x="258" y="231"/>
                  </a:lnTo>
                  <a:lnTo>
                    <a:pt x="283" y="235"/>
                  </a:lnTo>
                  <a:lnTo>
                    <a:pt x="337" y="242"/>
                  </a:lnTo>
                  <a:lnTo>
                    <a:pt x="395" y="246"/>
                  </a:lnTo>
                  <a:lnTo>
                    <a:pt x="452" y="251"/>
                  </a:lnTo>
                  <a:lnTo>
                    <a:pt x="516" y="255"/>
                  </a:lnTo>
                  <a:lnTo>
                    <a:pt x="581" y="257"/>
                  </a:lnTo>
                  <a:lnTo>
                    <a:pt x="646" y="257"/>
                  </a:lnTo>
                  <a:lnTo>
                    <a:pt x="710" y="257"/>
                  </a:lnTo>
                  <a:lnTo>
                    <a:pt x="775" y="255"/>
                  </a:lnTo>
                  <a:lnTo>
                    <a:pt x="836" y="251"/>
                  </a:lnTo>
                  <a:lnTo>
                    <a:pt x="897" y="246"/>
                  </a:lnTo>
                  <a:lnTo>
                    <a:pt x="954" y="242"/>
                  </a:lnTo>
                  <a:lnTo>
                    <a:pt x="1004" y="235"/>
                  </a:lnTo>
                  <a:lnTo>
                    <a:pt x="1033" y="231"/>
                  </a:lnTo>
                  <a:lnTo>
                    <a:pt x="1055" y="229"/>
                  </a:lnTo>
                  <a:lnTo>
                    <a:pt x="1080" y="225"/>
                  </a:lnTo>
                  <a:lnTo>
                    <a:pt x="1101" y="220"/>
                  </a:lnTo>
                  <a:lnTo>
                    <a:pt x="1123" y="216"/>
                  </a:lnTo>
                  <a:lnTo>
                    <a:pt x="1144" y="211"/>
                  </a:lnTo>
                  <a:lnTo>
                    <a:pt x="1162" y="205"/>
                  </a:lnTo>
                  <a:lnTo>
                    <a:pt x="1180" y="200"/>
                  </a:lnTo>
                  <a:lnTo>
                    <a:pt x="1198" y="196"/>
                  </a:lnTo>
                  <a:lnTo>
                    <a:pt x="1212" y="189"/>
                  </a:lnTo>
                  <a:lnTo>
                    <a:pt x="1227" y="185"/>
                  </a:lnTo>
                  <a:lnTo>
                    <a:pt x="1241" y="178"/>
                  </a:lnTo>
                  <a:lnTo>
                    <a:pt x="1252" y="172"/>
                  </a:lnTo>
                  <a:lnTo>
                    <a:pt x="1263" y="167"/>
                  </a:lnTo>
                  <a:lnTo>
                    <a:pt x="1270" y="161"/>
                  </a:lnTo>
                  <a:lnTo>
                    <a:pt x="1277" y="154"/>
                  </a:lnTo>
                  <a:lnTo>
                    <a:pt x="1284" y="148"/>
                  </a:lnTo>
                  <a:lnTo>
                    <a:pt x="1288" y="141"/>
                  </a:lnTo>
                  <a:lnTo>
                    <a:pt x="1291" y="134"/>
                  </a:lnTo>
                  <a:lnTo>
                    <a:pt x="1291" y="128"/>
                  </a:lnTo>
                  <a:lnTo>
                    <a:pt x="1291" y="121"/>
                  </a:lnTo>
                  <a:lnTo>
                    <a:pt x="1288" y="115"/>
                  </a:lnTo>
                  <a:lnTo>
                    <a:pt x="1284" y="108"/>
                  </a:lnTo>
                  <a:lnTo>
                    <a:pt x="1277" y="101"/>
                  </a:lnTo>
                  <a:lnTo>
                    <a:pt x="1270" y="97"/>
                  </a:lnTo>
                  <a:lnTo>
                    <a:pt x="1263" y="90"/>
                  </a:lnTo>
                  <a:lnTo>
                    <a:pt x="1252" y="84"/>
                  </a:lnTo>
                  <a:lnTo>
                    <a:pt x="1241" y="77"/>
                  </a:lnTo>
                  <a:lnTo>
                    <a:pt x="1227" y="73"/>
                  </a:lnTo>
                  <a:lnTo>
                    <a:pt x="1212" y="66"/>
                  </a:lnTo>
                  <a:lnTo>
                    <a:pt x="1198" y="62"/>
                  </a:lnTo>
                  <a:lnTo>
                    <a:pt x="1180" y="57"/>
                  </a:lnTo>
                  <a:lnTo>
                    <a:pt x="1162" y="51"/>
                  </a:lnTo>
                  <a:lnTo>
                    <a:pt x="1144" y="46"/>
                  </a:lnTo>
                  <a:lnTo>
                    <a:pt x="1123" y="42"/>
                  </a:lnTo>
                  <a:lnTo>
                    <a:pt x="1101" y="38"/>
                  </a:lnTo>
                  <a:lnTo>
                    <a:pt x="1080" y="33"/>
                  </a:lnTo>
                  <a:lnTo>
                    <a:pt x="1055" y="29"/>
                  </a:lnTo>
                  <a:lnTo>
                    <a:pt x="1033" y="27"/>
                  </a:lnTo>
                  <a:lnTo>
                    <a:pt x="1004" y="22"/>
                  </a:lnTo>
                  <a:lnTo>
                    <a:pt x="954" y="16"/>
                  </a:lnTo>
                  <a:lnTo>
                    <a:pt x="897" y="11"/>
                  </a:lnTo>
                  <a:lnTo>
                    <a:pt x="836" y="7"/>
                  </a:lnTo>
                  <a:lnTo>
                    <a:pt x="775" y="2"/>
                  </a:lnTo>
                  <a:lnTo>
                    <a:pt x="710" y="0"/>
                  </a:lnTo>
                  <a:lnTo>
                    <a:pt x="646"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32" name="Freeform 36">
              <a:extLst>
                <a:ext uri="{FF2B5EF4-FFF2-40B4-BE49-F238E27FC236}">
                  <a16:creationId xmlns:a16="http://schemas.microsoft.com/office/drawing/2014/main" id="{B558E559-D94E-449C-928A-A374C2589BEE}"/>
                </a:ext>
              </a:extLst>
            </p:cNvPr>
            <p:cNvSpPr>
              <a:spLocks/>
            </p:cNvSpPr>
            <p:nvPr/>
          </p:nvSpPr>
          <p:spPr bwMode="auto">
            <a:xfrm>
              <a:off x="2904" y="2736"/>
              <a:ext cx="1291" cy="257"/>
            </a:xfrm>
            <a:custGeom>
              <a:avLst/>
              <a:gdLst>
                <a:gd name="T0" fmla="*/ 581 w 1291"/>
                <a:gd name="T1" fmla="*/ 0 h 257"/>
                <a:gd name="T2" fmla="*/ 452 w 1291"/>
                <a:gd name="T3" fmla="*/ 7 h 257"/>
                <a:gd name="T4" fmla="*/ 337 w 1291"/>
                <a:gd name="T5" fmla="*/ 16 h 257"/>
                <a:gd name="T6" fmla="*/ 258 w 1291"/>
                <a:gd name="T7" fmla="*/ 27 h 257"/>
                <a:gd name="T8" fmla="*/ 212 w 1291"/>
                <a:gd name="T9" fmla="*/ 33 h 257"/>
                <a:gd name="T10" fmla="*/ 169 w 1291"/>
                <a:gd name="T11" fmla="*/ 42 h 257"/>
                <a:gd name="T12" fmla="*/ 129 w 1291"/>
                <a:gd name="T13" fmla="*/ 51 h 257"/>
                <a:gd name="T14" fmla="*/ 93 w 1291"/>
                <a:gd name="T15" fmla="*/ 62 h 257"/>
                <a:gd name="T16" fmla="*/ 65 w 1291"/>
                <a:gd name="T17" fmla="*/ 73 h 257"/>
                <a:gd name="T18" fmla="*/ 39 w 1291"/>
                <a:gd name="T19" fmla="*/ 84 h 257"/>
                <a:gd name="T20" fmla="*/ 21 w 1291"/>
                <a:gd name="T21" fmla="*/ 97 h 257"/>
                <a:gd name="T22" fmla="*/ 7 w 1291"/>
                <a:gd name="T23" fmla="*/ 108 h 257"/>
                <a:gd name="T24" fmla="*/ 0 w 1291"/>
                <a:gd name="T25" fmla="*/ 121 h 257"/>
                <a:gd name="T26" fmla="*/ 0 w 1291"/>
                <a:gd name="T27" fmla="*/ 134 h 257"/>
                <a:gd name="T28" fmla="*/ 7 w 1291"/>
                <a:gd name="T29" fmla="*/ 148 h 257"/>
                <a:gd name="T30" fmla="*/ 21 w 1291"/>
                <a:gd name="T31" fmla="*/ 161 h 257"/>
                <a:gd name="T32" fmla="*/ 39 w 1291"/>
                <a:gd name="T33" fmla="*/ 172 h 257"/>
                <a:gd name="T34" fmla="*/ 65 w 1291"/>
                <a:gd name="T35" fmla="*/ 185 h 257"/>
                <a:gd name="T36" fmla="*/ 93 w 1291"/>
                <a:gd name="T37" fmla="*/ 196 h 257"/>
                <a:gd name="T38" fmla="*/ 129 w 1291"/>
                <a:gd name="T39" fmla="*/ 207 h 257"/>
                <a:gd name="T40" fmla="*/ 169 w 1291"/>
                <a:gd name="T41" fmla="*/ 216 h 257"/>
                <a:gd name="T42" fmla="*/ 212 w 1291"/>
                <a:gd name="T43" fmla="*/ 225 h 257"/>
                <a:gd name="T44" fmla="*/ 258 w 1291"/>
                <a:gd name="T45" fmla="*/ 231 h 257"/>
                <a:gd name="T46" fmla="*/ 337 w 1291"/>
                <a:gd name="T47" fmla="*/ 242 h 257"/>
                <a:gd name="T48" fmla="*/ 452 w 1291"/>
                <a:gd name="T49" fmla="*/ 251 h 257"/>
                <a:gd name="T50" fmla="*/ 581 w 1291"/>
                <a:gd name="T51" fmla="*/ 257 h 257"/>
                <a:gd name="T52" fmla="*/ 710 w 1291"/>
                <a:gd name="T53" fmla="*/ 257 h 257"/>
                <a:gd name="T54" fmla="*/ 836 w 1291"/>
                <a:gd name="T55" fmla="*/ 251 h 257"/>
                <a:gd name="T56" fmla="*/ 954 w 1291"/>
                <a:gd name="T57" fmla="*/ 242 h 257"/>
                <a:gd name="T58" fmla="*/ 1033 w 1291"/>
                <a:gd name="T59" fmla="*/ 231 h 257"/>
                <a:gd name="T60" fmla="*/ 1080 w 1291"/>
                <a:gd name="T61" fmla="*/ 225 h 257"/>
                <a:gd name="T62" fmla="*/ 1123 w 1291"/>
                <a:gd name="T63" fmla="*/ 216 h 257"/>
                <a:gd name="T64" fmla="*/ 1162 w 1291"/>
                <a:gd name="T65" fmla="*/ 205 h 257"/>
                <a:gd name="T66" fmla="*/ 1198 w 1291"/>
                <a:gd name="T67" fmla="*/ 196 h 257"/>
                <a:gd name="T68" fmla="*/ 1227 w 1291"/>
                <a:gd name="T69" fmla="*/ 185 h 257"/>
                <a:gd name="T70" fmla="*/ 1252 w 1291"/>
                <a:gd name="T71" fmla="*/ 172 h 257"/>
                <a:gd name="T72" fmla="*/ 1270 w 1291"/>
                <a:gd name="T73" fmla="*/ 161 h 257"/>
                <a:gd name="T74" fmla="*/ 1284 w 1291"/>
                <a:gd name="T75" fmla="*/ 148 h 257"/>
                <a:gd name="T76" fmla="*/ 1291 w 1291"/>
                <a:gd name="T77" fmla="*/ 134 h 257"/>
                <a:gd name="T78" fmla="*/ 1291 w 1291"/>
                <a:gd name="T79" fmla="*/ 121 h 257"/>
                <a:gd name="T80" fmla="*/ 1284 w 1291"/>
                <a:gd name="T81" fmla="*/ 108 h 257"/>
                <a:gd name="T82" fmla="*/ 1270 w 1291"/>
                <a:gd name="T83" fmla="*/ 97 h 257"/>
                <a:gd name="T84" fmla="*/ 1252 w 1291"/>
                <a:gd name="T85" fmla="*/ 84 h 257"/>
                <a:gd name="T86" fmla="*/ 1227 w 1291"/>
                <a:gd name="T87" fmla="*/ 73 h 257"/>
                <a:gd name="T88" fmla="*/ 1198 w 1291"/>
                <a:gd name="T89" fmla="*/ 62 h 257"/>
                <a:gd name="T90" fmla="*/ 1162 w 1291"/>
                <a:gd name="T91" fmla="*/ 51 h 257"/>
                <a:gd name="T92" fmla="*/ 1123 w 1291"/>
                <a:gd name="T93" fmla="*/ 42 h 257"/>
                <a:gd name="T94" fmla="*/ 1080 w 1291"/>
                <a:gd name="T95" fmla="*/ 33 h 257"/>
                <a:gd name="T96" fmla="*/ 1033 w 1291"/>
                <a:gd name="T97" fmla="*/ 27 h 257"/>
                <a:gd name="T98" fmla="*/ 954 w 1291"/>
                <a:gd name="T99" fmla="*/ 16 h 257"/>
                <a:gd name="T100" fmla="*/ 836 w 1291"/>
                <a:gd name="T101" fmla="*/ 7 h 257"/>
                <a:gd name="T102" fmla="*/ 710 w 1291"/>
                <a:gd name="T103" fmla="*/ 0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91"/>
                <a:gd name="T157" fmla="*/ 0 h 257"/>
                <a:gd name="T158" fmla="*/ 1291 w 1291"/>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91" h="257">
                  <a:moveTo>
                    <a:pt x="646" y="0"/>
                  </a:moveTo>
                  <a:lnTo>
                    <a:pt x="581" y="0"/>
                  </a:lnTo>
                  <a:lnTo>
                    <a:pt x="516" y="2"/>
                  </a:lnTo>
                  <a:lnTo>
                    <a:pt x="452" y="7"/>
                  </a:lnTo>
                  <a:lnTo>
                    <a:pt x="395" y="11"/>
                  </a:lnTo>
                  <a:lnTo>
                    <a:pt x="337" y="16"/>
                  </a:lnTo>
                  <a:lnTo>
                    <a:pt x="283" y="22"/>
                  </a:lnTo>
                  <a:lnTo>
                    <a:pt x="258" y="27"/>
                  </a:lnTo>
                  <a:lnTo>
                    <a:pt x="233" y="29"/>
                  </a:lnTo>
                  <a:lnTo>
                    <a:pt x="212" y="33"/>
                  </a:lnTo>
                  <a:lnTo>
                    <a:pt x="190" y="38"/>
                  </a:lnTo>
                  <a:lnTo>
                    <a:pt x="169" y="42"/>
                  </a:lnTo>
                  <a:lnTo>
                    <a:pt x="147" y="46"/>
                  </a:lnTo>
                  <a:lnTo>
                    <a:pt x="129" y="51"/>
                  </a:lnTo>
                  <a:lnTo>
                    <a:pt x="111" y="57"/>
                  </a:lnTo>
                  <a:lnTo>
                    <a:pt x="93" y="62"/>
                  </a:lnTo>
                  <a:lnTo>
                    <a:pt x="79" y="66"/>
                  </a:lnTo>
                  <a:lnTo>
                    <a:pt x="65" y="73"/>
                  </a:lnTo>
                  <a:lnTo>
                    <a:pt x="50" y="77"/>
                  </a:lnTo>
                  <a:lnTo>
                    <a:pt x="39" y="84"/>
                  </a:lnTo>
                  <a:lnTo>
                    <a:pt x="29" y="90"/>
                  </a:lnTo>
                  <a:lnTo>
                    <a:pt x="21" y="97"/>
                  </a:lnTo>
                  <a:lnTo>
                    <a:pt x="14" y="101"/>
                  </a:lnTo>
                  <a:lnTo>
                    <a:pt x="7" y="108"/>
                  </a:lnTo>
                  <a:lnTo>
                    <a:pt x="4" y="115"/>
                  </a:lnTo>
                  <a:lnTo>
                    <a:pt x="0" y="121"/>
                  </a:lnTo>
                  <a:lnTo>
                    <a:pt x="0" y="128"/>
                  </a:lnTo>
                  <a:lnTo>
                    <a:pt x="0" y="134"/>
                  </a:lnTo>
                  <a:lnTo>
                    <a:pt x="4" y="141"/>
                  </a:lnTo>
                  <a:lnTo>
                    <a:pt x="7" y="148"/>
                  </a:lnTo>
                  <a:lnTo>
                    <a:pt x="14" y="154"/>
                  </a:lnTo>
                  <a:lnTo>
                    <a:pt x="21" y="161"/>
                  </a:lnTo>
                  <a:lnTo>
                    <a:pt x="29" y="167"/>
                  </a:lnTo>
                  <a:lnTo>
                    <a:pt x="39" y="172"/>
                  </a:lnTo>
                  <a:lnTo>
                    <a:pt x="50" y="178"/>
                  </a:lnTo>
                  <a:lnTo>
                    <a:pt x="65" y="185"/>
                  </a:lnTo>
                  <a:lnTo>
                    <a:pt x="79" y="189"/>
                  </a:lnTo>
                  <a:lnTo>
                    <a:pt x="93" y="196"/>
                  </a:lnTo>
                  <a:lnTo>
                    <a:pt x="111" y="200"/>
                  </a:lnTo>
                  <a:lnTo>
                    <a:pt x="129" y="207"/>
                  </a:lnTo>
                  <a:lnTo>
                    <a:pt x="147" y="211"/>
                  </a:lnTo>
                  <a:lnTo>
                    <a:pt x="169" y="216"/>
                  </a:lnTo>
                  <a:lnTo>
                    <a:pt x="190" y="220"/>
                  </a:lnTo>
                  <a:lnTo>
                    <a:pt x="212" y="225"/>
                  </a:lnTo>
                  <a:lnTo>
                    <a:pt x="233" y="229"/>
                  </a:lnTo>
                  <a:lnTo>
                    <a:pt x="258" y="231"/>
                  </a:lnTo>
                  <a:lnTo>
                    <a:pt x="283" y="235"/>
                  </a:lnTo>
                  <a:lnTo>
                    <a:pt x="337" y="242"/>
                  </a:lnTo>
                  <a:lnTo>
                    <a:pt x="395" y="246"/>
                  </a:lnTo>
                  <a:lnTo>
                    <a:pt x="452" y="251"/>
                  </a:lnTo>
                  <a:lnTo>
                    <a:pt x="516" y="255"/>
                  </a:lnTo>
                  <a:lnTo>
                    <a:pt x="581" y="257"/>
                  </a:lnTo>
                  <a:lnTo>
                    <a:pt x="646" y="257"/>
                  </a:lnTo>
                  <a:lnTo>
                    <a:pt x="710" y="257"/>
                  </a:lnTo>
                  <a:lnTo>
                    <a:pt x="775" y="255"/>
                  </a:lnTo>
                  <a:lnTo>
                    <a:pt x="836" y="251"/>
                  </a:lnTo>
                  <a:lnTo>
                    <a:pt x="897" y="246"/>
                  </a:lnTo>
                  <a:lnTo>
                    <a:pt x="954" y="242"/>
                  </a:lnTo>
                  <a:lnTo>
                    <a:pt x="1004" y="235"/>
                  </a:lnTo>
                  <a:lnTo>
                    <a:pt x="1033" y="231"/>
                  </a:lnTo>
                  <a:lnTo>
                    <a:pt x="1055" y="229"/>
                  </a:lnTo>
                  <a:lnTo>
                    <a:pt x="1080" y="225"/>
                  </a:lnTo>
                  <a:lnTo>
                    <a:pt x="1101" y="220"/>
                  </a:lnTo>
                  <a:lnTo>
                    <a:pt x="1123" y="216"/>
                  </a:lnTo>
                  <a:lnTo>
                    <a:pt x="1144" y="211"/>
                  </a:lnTo>
                  <a:lnTo>
                    <a:pt x="1162" y="205"/>
                  </a:lnTo>
                  <a:lnTo>
                    <a:pt x="1180" y="200"/>
                  </a:lnTo>
                  <a:lnTo>
                    <a:pt x="1198" y="196"/>
                  </a:lnTo>
                  <a:lnTo>
                    <a:pt x="1212" y="189"/>
                  </a:lnTo>
                  <a:lnTo>
                    <a:pt x="1227" y="185"/>
                  </a:lnTo>
                  <a:lnTo>
                    <a:pt x="1241" y="178"/>
                  </a:lnTo>
                  <a:lnTo>
                    <a:pt x="1252" y="172"/>
                  </a:lnTo>
                  <a:lnTo>
                    <a:pt x="1263" y="167"/>
                  </a:lnTo>
                  <a:lnTo>
                    <a:pt x="1270" y="161"/>
                  </a:lnTo>
                  <a:lnTo>
                    <a:pt x="1277" y="154"/>
                  </a:lnTo>
                  <a:lnTo>
                    <a:pt x="1284" y="148"/>
                  </a:lnTo>
                  <a:lnTo>
                    <a:pt x="1288" y="141"/>
                  </a:lnTo>
                  <a:lnTo>
                    <a:pt x="1291" y="134"/>
                  </a:lnTo>
                  <a:lnTo>
                    <a:pt x="1291" y="128"/>
                  </a:lnTo>
                  <a:lnTo>
                    <a:pt x="1291" y="121"/>
                  </a:lnTo>
                  <a:lnTo>
                    <a:pt x="1288" y="115"/>
                  </a:lnTo>
                  <a:lnTo>
                    <a:pt x="1284" y="108"/>
                  </a:lnTo>
                  <a:lnTo>
                    <a:pt x="1277" y="101"/>
                  </a:lnTo>
                  <a:lnTo>
                    <a:pt x="1270" y="97"/>
                  </a:lnTo>
                  <a:lnTo>
                    <a:pt x="1263" y="90"/>
                  </a:lnTo>
                  <a:lnTo>
                    <a:pt x="1252" y="84"/>
                  </a:lnTo>
                  <a:lnTo>
                    <a:pt x="1241" y="77"/>
                  </a:lnTo>
                  <a:lnTo>
                    <a:pt x="1227" y="73"/>
                  </a:lnTo>
                  <a:lnTo>
                    <a:pt x="1212" y="66"/>
                  </a:lnTo>
                  <a:lnTo>
                    <a:pt x="1198" y="62"/>
                  </a:lnTo>
                  <a:lnTo>
                    <a:pt x="1180" y="57"/>
                  </a:lnTo>
                  <a:lnTo>
                    <a:pt x="1162" y="51"/>
                  </a:lnTo>
                  <a:lnTo>
                    <a:pt x="1144" y="46"/>
                  </a:lnTo>
                  <a:lnTo>
                    <a:pt x="1123" y="42"/>
                  </a:lnTo>
                  <a:lnTo>
                    <a:pt x="1101" y="38"/>
                  </a:lnTo>
                  <a:lnTo>
                    <a:pt x="1080" y="33"/>
                  </a:lnTo>
                  <a:lnTo>
                    <a:pt x="1055" y="29"/>
                  </a:lnTo>
                  <a:lnTo>
                    <a:pt x="1033" y="27"/>
                  </a:lnTo>
                  <a:lnTo>
                    <a:pt x="1004" y="22"/>
                  </a:lnTo>
                  <a:lnTo>
                    <a:pt x="954" y="16"/>
                  </a:lnTo>
                  <a:lnTo>
                    <a:pt x="897" y="11"/>
                  </a:lnTo>
                  <a:lnTo>
                    <a:pt x="836" y="7"/>
                  </a:lnTo>
                  <a:lnTo>
                    <a:pt x="775" y="2"/>
                  </a:lnTo>
                  <a:lnTo>
                    <a:pt x="710" y="0"/>
                  </a:lnTo>
                  <a:lnTo>
                    <a:pt x="646"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33" name="Rectangle 37">
              <a:extLst>
                <a:ext uri="{FF2B5EF4-FFF2-40B4-BE49-F238E27FC236}">
                  <a16:creationId xmlns:a16="http://schemas.microsoft.com/office/drawing/2014/main" id="{B5C09320-A4C7-4873-9B79-AC562DA6B320}"/>
                </a:ext>
              </a:extLst>
            </p:cNvPr>
            <p:cNvSpPr>
              <a:spLocks noChangeArrowheads="1"/>
            </p:cNvSpPr>
            <p:nvPr/>
          </p:nvSpPr>
          <p:spPr bwMode="auto">
            <a:xfrm>
              <a:off x="3209" y="2809"/>
              <a:ext cx="58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00"/>
                  </a:solidFill>
                  <a:latin typeface="宋体" panose="02010600030101010101" pitchFamily="2" charset="-122"/>
                </a:rPr>
                <a:t>数据库操作</a:t>
              </a:r>
              <a:endParaRPr lang="zh-CN" altLang="en-US" sz="1400"/>
            </a:p>
          </p:txBody>
        </p:sp>
        <p:sp>
          <p:nvSpPr>
            <p:cNvPr id="29734" name="Rectangle 38">
              <a:extLst>
                <a:ext uri="{FF2B5EF4-FFF2-40B4-BE49-F238E27FC236}">
                  <a16:creationId xmlns:a16="http://schemas.microsoft.com/office/drawing/2014/main" id="{4FB9FC4B-FDFB-417E-8ED9-007098D0F27C}"/>
                </a:ext>
              </a:extLst>
            </p:cNvPr>
            <p:cNvSpPr>
              <a:spLocks noChangeArrowheads="1"/>
            </p:cNvSpPr>
            <p:nvPr/>
          </p:nvSpPr>
          <p:spPr bwMode="auto">
            <a:xfrm>
              <a:off x="4020" y="2803"/>
              <a:ext cx="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rgbClr val="000000"/>
                  </a:solidFill>
                </a:rPr>
                <a:t> </a:t>
              </a:r>
              <a:endParaRPr lang="en-US" altLang="zh-CN" sz="1400"/>
            </a:p>
          </p:txBody>
        </p:sp>
      </p:grpSp>
    </p:spTree>
    <p:extLst>
      <p:ext uri="{BB962C8B-B14F-4D97-AF65-F5344CB8AC3E}">
        <p14:creationId xmlns:p14="http://schemas.microsoft.com/office/powerpoint/2010/main" val="37363221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Righ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B4C49DB0-3110-4962-B1F3-D8DA8D167F7C}"/>
              </a:ext>
            </a:extLst>
          </p:cNvPr>
          <p:cNvSpPr>
            <a:spLocks noGrp="1" noChangeArrowheads="1"/>
          </p:cNvSpPr>
          <p:nvPr>
            <p:ph type="title"/>
          </p:nvPr>
        </p:nvSpPr>
        <p:spPr>
          <a:xfrm>
            <a:off x="500063" y="642938"/>
            <a:ext cx="7986712" cy="928687"/>
          </a:xfrm>
        </p:spPr>
        <p:txBody>
          <a:bodyPr/>
          <a:lstStyle/>
          <a:p>
            <a:pPr algn="l" eaLnBrk="1" hangingPunct="1">
              <a:defRPr/>
            </a:pPr>
            <a:r>
              <a:rPr lang="zh-CN" altLang="en-US" sz="2400" kern="1200" dirty="0">
                <a:solidFill>
                  <a:schemeClr val="tx1"/>
                </a:solidFill>
                <a:cs typeface="+mn-cs"/>
              </a:rPr>
              <a:t>用户类型：</a:t>
            </a:r>
          </a:p>
        </p:txBody>
      </p:sp>
      <p:sp>
        <p:nvSpPr>
          <p:cNvPr id="408579" name="Rectangle 3">
            <a:extLst>
              <a:ext uri="{FF2B5EF4-FFF2-40B4-BE49-F238E27FC236}">
                <a16:creationId xmlns:a16="http://schemas.microsoft.com/office/drawing/2014/main" id="{05B6B495-6870-4446-8A61-2A79B2DEC88F}"/>
              </a:ext>
            </a:extLst>
          </p:cNvPr>
          <p:cNvSpPr>
            <a:spLocks noGrp="1" noChangeArrowheads="1"/>
          </p:cNvSpPr>
          <p:nvPr>
            <p:ph type="body" idx="1"/>
          </p:nvPr>
        </p:nvSpPr>
        <p:spPr>
          <a:xfrm>
            <a:off x="395288" y="1484313"/>
            <a:ext cx="8291512" cy="4687887"/>
          </a:xfrm>
        </p:spPr>
        <p:txBody>
          <a:bodyPr/>
          <a:lstStyle/>
          <a:p>
            <a:pPr eaLnBrk="1" hangingPunct="1">
              <a:buFontTx/>
              <a:buNone/>
              <a:defRPr/>
            </a:pPr>
            <a:r>
              <a:rPr lang="zh-CN" altLang="en-US" sz="2400" b="1" kern="1200" dirty="0">
                <a:solidFill>
                  <a:srgbClr val="FF0000"/>
                </a:solidFill>
              </a:rPr>
              <a:t>系统管理员</a:t>
            </a:r>
            <a:r>
              <a:rPr lang="zh-CN" altLang="en-US" sz="2400" b="1" kern="1200" dirty="0"/>
              <a:t>：</a:t>
            </a:r>
            <a:r>
              <a:rPr lang="zh-CN" altLang="en-US" sz="2400" kern="1200" dirty="0"/>
              <a:t>负责数据库的规划、设计、协调、维护和管理等工作，主要是为了保证数据库正确和高效的运行。</a:t>
            </a:r>
          </a:p>
          <a:p>
            <a:pPr eaLnBrk="1" hangingPunct="1">
              <a:buFontTx/>
              <a:buNone/>
              <a:defRPr/>
            </a:pPr>
            <a:r>
              <a:rPr lang="zh-CN" altLang="en-US" sz="2400" b="1" kern="1200" dirty="0">
                <a:solidFill>
                  <a:srgbClr val="FF0000"/>
                </a:solidFill>
              </a:rPr>
              <a:t>应用程序开发人员</a:t>
            </a:r>
            <a:r>
              <a:rPr lang="zh-CN" altLang="en-US" sz="2400" b="1" kern="1200" dirty="0"/>
              <a:t>：</a:t>
            </a:r>
            <a:r>
              <a:rPr lang="zh-CN" altLang="en-US" sz="2400" kern="1200" dirty="0"/>
              <a:t>负责使用某个程序设计语言编写数据库应用程序，这些应用程序通过向数据库管理系统发出</a:t>
            </a:r>
            <a:r>
              <a:rPr lang="en-US" altLang="zh-CN" sz="2400" kern="1200" dirty="0"/>
              <a:t>SQL</a:t>
            </a:r>
            <a:r>
              <a:rPr lang="zh-CN" altLang="en-US" sz="2400" kern="1200" dirty="0"/>
              <a:t>请求获得对数据库的访问，并将数据库管理系统返回的结果按照一定格式显示给用户。</a:t>
            </a:r>
          </a:p>
          <a:p>
            <a:pPr eaLnBrk="1" hangingPunct="1">
              <a:buFontTx/>
              <a:buNone/>
              <a:defRPr/>
            </a:pPr>
            <a:r>
              <a:rPr lang="zh-CN" altLang="en-US" sz="2400" b="1" kern="1200" dirty="0">
                <a:solidFill>
                  <a:srgbClr val="FF0000"/>
                </a:solidFill>
              </a:rPr>
              <a:t>最终用户</a:t>
            </a:r>
            <a:r>
              <a:rPr lang="zh-CN" altLang="en-US" sz="2400" b="1" kern="1200" dirty="0"/>
              <a:t>：</a:t>
            </a:r>
            <a:r>
              <a:rPr lang="zh-CN" altLang="en-US" sz="2400" kern="1200" dirty="0"/>
              <a:t>是数据库应用程序的使用者。</a:t>
            </a:r>
          </a:p>
        </p:txBody>
      </p:sp>
      <p:sp>
        <p:nvSpPr>
          <p:cNvPr id="4" name="Rectangle 2">
            <a:extLst>
              <a:ext uri="{FF2B5EF4-FFF2-40B4-BE49-F238E27FC236}">
                <a16:creationId xmlns:a16="http://schemas.microsoft.com/office/drawing/2014/main" id="{56CA6F70-29FE-43A5-A68C-0BD347369ECB}"/>
              </a:ext>
            </a:extLst>
          </p:cNvPr>
          <p:cNvSpPr txBox="1">
            <a:spLocks noChangeArrowheads="1"/>
          </p:cNvSpPr>
          <p:nvPr/>
        </p:nvSpPr>
        <p:spPr bwMode="auto">
          <a:xfrm>
            <a:off x="685800" y="86810"/>
            <a:ext cx="77724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eaLnBrk="1" hangingPunct="1"/>
            <a:r>
              <a:rPr lang="en-US" altLang="zh-CN" sz="3200" kern="0"/>
              <a:t>   </a:t>
            </a:r>
            <a:r>
              <a:rPr lang="zh-CN" altLang="en-US" sz="3200" kern="0"/>
              <a:t>数据库系统的组成</a:t>
            </a:r>
            <a:endParaRPr lang="zh-CN" altLang="en-US" sz="3200" kern="0" dirty="0"/>
          </a:p>
        </p:txBody>
      </p:sp>
      <p:pic>
        <p:nvPicPr>
          <p:cNvPr id="6" name="图片 5">
            <a:extLst>
              <a:ext uri="{FF2B5EF4-FFF2-40B4-BE49-F238E27FC236}">
                <a16:creationId xmlns:a16="http://schemas.microsoft.com/office/drawing/2014/main" id="{DDAB1B0A-8A20-4DC5-AB4C-DE2A079C5B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4204" y="3933231"/>
            <a:ext cx="2492571" cy="2492571"/>
          </a:xfrm>
          <a:prstGeom prst="rect">
            <a:avLst/>
          </a:prstGeom>
        </p:spPr>
      </p:pic>
    </p:spTree>
    <p:extLst>
      <p:ext uri="{BB962C8B-B14F-4D97-AF65-F5344CB8AC3E}">
        <p14:creationId xmlns:p14="http://schemas.microsoft.com/office/powerpoint/2010/main" val="19346131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F4D415-201C-4AD8-9D7A-5BCC2642FAD0}"/>
              </a:ext>
            </a:extLst>
          </p:cNvPr>
          <p:cNvPicPr>
            <a:picLocks noChangeAspect="1"/>
          </p:cNvPicPr>
          <p:nvPr/>
        </p:nvPicPr>
        <p:blipFill>
          <a:blip r:embed="rId4"/>
          <a:stretch>
            <a:fillRect/>
          </a:stretch>
        </p:blipFill>
        <p:spPr>
          <a:xfrm>
            <a:off x="5220297" y="4149330"/>
            <a:ext cx="3733800" cy="2114550"/>
          </a:xfrm>
          <a:prstGeom prst="rect">
            <a:avLst/>
          </a:prstGeom>
        </p:spPr>
      </p:pic>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四、数据库集群系统阶段</a:t>
            </a:r>
            <a:r>
              <a:rPr lang="en-US" altLang="zh-CN" sz="2800" b="1"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 </a:t>
            </a:r>
            <a:r>
              <a:rPr lang="zh-CN" altLang="en-US" sz="2800" b="1"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a:t>
            </a:r>
            <a:r>
              <a:rPr lang="en-US" altLang="zh-CN" sz="2800" b="1"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80</a:t>
            </a:r>
            <a:r>
              <a:rPr lang="zh-CN" altLang="en-US" sz="2800" b="1"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年代后期开始）</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sz="900" b="1" spc="100" dirty="0">
              <a:latin typeface="Corbel" pitchFamily="34" charset="0"/>
              <a:ea typeface="微软雅黑" pitchFamily="34" charset="-122"/>
              <a:cs typeface="+mj-cs"/>
            </a:endParaRPr>
          </a:p>
        </p:txBody>
      </p:sp>
      <p:sp>
        <p:nvSpPr>
          <p:cNvPr id="16388" name="TextBox 7"/>
          <p:cNvSpPr txBox="1">
            <a:spLocks noChangeArrowheads="1"/>
          </p:cNvSpPr>
          <p:nvPr/>
        </p:nvSpPr>
        <p:spPr bwMode="auto">
          <a:xfrm>
            <a:off x="428625" y="2286000"/>
            <a:ext cx="4071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集群数据库</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389" name="TextBox 8"/>
          <p:cNvSpPr txBox="1">
            <a:spLocks noChangeArrowheads="1"/>
          </p:cNvSpPr>
          <p:nvPr/>
        </p:nvSpPr>
        <p:spPr bwMode="auto">
          <a:xfrm>
            <a:off x="538152" y="2914638"/>
            <a:ext cx="4970277"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由一组计算机运行相同的数据库软件，同时运行相同的数据库服务（数据库实例）</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集群数据库根据用途不同分为高可用性集群（</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HA</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）和高性能集群（</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HP</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集群数据库提供异常强大的横向扩展性，有针对性的提供具备高可靠性的数据库服务或高性能的数据库服务</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9050478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1000"/>
                                        <p:tgtEl>
                                          <p:spTgt spid="16388"/>
                                        </p:tgtEl>
                                      </p:cBhvr>
                                    </p:animEffect>
                                    <p:anim calcmode="lin" valueType="num">
                                      <p:cBhvr>
                                        <p:cTn id="8" dur="1000" fill="hold"/>
                                        <p:tgtEl>
                                          <p:spTgt spid="16388"/>
                                        </p:tgtEl>
                                        <p:attrNameLst>
                                          <p:attrName>ppt_x</p:attrName>
                                        </p:attrNameLst>
                                      </p:cBhvr>
                                      <p:tavLst>
                                        <p:tav tm="0">
                                          <p:val>
                                            <p:strVal val="#ppt_x"/>
                                          </p:val>
                                        </p:tav>
                                        <p:tav tm="100000">
                                          <p:val>
                                            <p:strVal val="#ppt_x"/>
                                          </p:val>
                                        </p:tav>
                                      </p:tavLst>
                                    </p:anim>
                                    <p:anim calcmode="lin" valueType="num">
                                      <p:cBhvr>
                                        <p:cTn id="9" dur="1000" fill="hold"/>
                                        <p:tgtEl>
                                          <p:spTgt spid="1638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wipe(left)">
                                      <p:cBhvr>
                                        <p:cTn id="1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数据库的发展</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sz="900" b="1" spc="100" dirty="0">
              <a:latin typeface="Corbel" pitchFamily="34" charset="0"/>
              <a:ea typeface="微软雅黑" pitchFamily="34" charset="-122"/>
              <a:cs typeface="+mj-cs"/>
            </a:endParaRPr>
          </a:p>
        </p:txBody>
      </p:sp>
      <p:sp>
        <p:nvSpPr>
          <p:cNvPr id="17413" name="TextBox 7"/>
          <p:cNvSpPr txBox="1">
            <a:spLocks noChangeArrowheads="1"/>
          </p:cNvSpPr>
          <p:nvPr/>
        </p:nvSpPr>
        <p:spPr bwMode="auto">
          <a:xfrm>
            <a:off x="428625" y="2286000"/>
            <a:ext cx="4071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云计算数据库</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414" name="TextBox 8"/>
          <p:cNvSpPr txBox="1">
            <a:spLocks noChangeArrowheads="1"/>
          </p:cNvSpPr>
          <p:nvPr/>
        </p:nvSpPr>
        <p:spPr bwMode="auto">
          <a:xfrm>
            <a:off x="428625" y="3000375"/>
            <a:ext cx="45005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由一组计算机系统构成一个私有数据中心（私有云）</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多个私有云通过网络组合成大规模的分布式计算中心</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云计算数据中心是真正意义上的分布式数据中心；构成庞大的数据处理能力和海量的数据存储空间</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EA575FBC-E498-44B3-9EC8-FB58CAE3D06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8429" y="2286000"/>
            <a:ext cx="2823622" cy="1400516"/>
          </a:xfrm>
          <a:prstGeom prst="rect">
            <a:avLst/>
          </a:prstGeom>
        </p:spPr>
      </p:pic>
      <p:pic>
        <p:nvPicPr>
          <p:cNvPr id="10" name="图片 9">
            <a:extLst>
              <a:ext uri="{FF2B5EF4-FFF2-40B4-BE49-F238E27FC236}">
                <a16:creationId xmlns:a16="http://schemas.microsoft.com/office/drawing/2014/main" id="{27201CAE-C2FD-4A37-A234-31CE6E91B8EC}"/>
              </a:ext>
            </a:extLst>
          </p:cNvPr>
          <p:cNvPicPr>
            <a:picLocks noChangeAspect="1"/>
          </p:cNvPicPr>
          <p:nvPr/>
        </p:nvPicPr>
        <p:blipFill>
          <a:blip r:embed="rId5">
            <a:clrChange>
              <a:clrFrom>
                <a:srgbClr val="ED1C24"/>
              </a:clrFrom>
              <a:clrTo>
                <a:srgbClr val="ED1C24">
                  <a:alpha val="0"/>
                </a:srgbClr>
              </a:clrTo>
            </a:clrChange>
          </a:blip>
          <a:stretch>
            <a:fillRect/>
          </a:stretch>
        </p:blipFill>
        <p:spPr>
          <a:xfrm>
            <a:off x="5148264" y="3140868"/>
            <a:ext cx="3867150" cy="2257425"/>
          </a:xfrm>
          <a:prstGeom prst="rect">
            <a:avLst/>
          </a:prstGeom>
        </p:spPr>
      </p:pic>
      <p:sp>
        <p:nvSpPr>
          <p:cNvPr id="13" name="标题 1">
            <a:extLst>
              <a:ext uri="{FF2B5EF4-FFF2-40B4-BE49-F238E27FC236}">
                <a16:creationId xmlns:a16="http://schemas.microsoft.com/office/drawing/2014/main" id="{96A02EB5-DC9D-4FAE-AC66-94BA0563BA50}"/>
              </a:ext>
            </a:extLst>
          </p:cNvPr>
          <p:cNvSpPr txBox="1">
            <a:spLocks/>
          </p:cNvSpPr>
          <p:nvPr/>
        </p:nvSpPr>
        <p:spPr bwMode="auto">
          <a:xfrm>
            <a:off x="457200" y="1356095"/>
            <a:ext cx="8229600"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fontAlgn="auto">
              <a:spcBef>
                <a:spcPts val="0"/>
              </a:spcBef>
              <a:spcAft>
                <a:spcPts val="0"/>
              </a:spcAft>
              <a:defRPr/>
            </a:pPr>
            <a:r>
              <a:rPr lang="zh-CN" altLang="en-US" sz="2800" b="1" kern="0" cap="all" spc="-150" dirty="0">
                <a:ln/>
                <a:solidFill>
                  <a:srgbClr val="FF0000"/>
                </a:solidFill>
                <a:effectLst>
                  <a:reflection blurRad="12700" stA="50000" endPos="50000" dir="5400000" sy="-100000" rotWithShape="0"/>
                </a:effectLst>
                <a:latin typeface="微软雅黑" pitchFamily="34" charset="-122"/>
                <a:ea typeface="微软雅黑" pitchFamily="34" charset="-122"/>
                <a:cs typeface="Arial Unicode MS" pitchFamily="34" charset="-122"/>
              </a:rPr>
              <a:t>五、数据库云计算系统阶段</a:t>
            </a:r>
            <a:r>
              <a:rPr lang="zh-CN" altLang="en-US" sz="2800" b="1" kern="0"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a:t>
            </a:r>
            <a:r>
              <a:rPr lang="en-US" altLang="zh-CN" sz="2800" b="1" kern="0"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2000</a:t>
            </a:r>
            <a:r>
              <a:rPr lang="zh-CN" altLang="en-US" sz="2800" b="1" kern="0" cap="all" spc="-150" dirty="0">
                <a:ln/>
                <a:solidFill>
                  <a:schemeClr val="bg1">
                    <a:lumMod val="50000"/>
                  </a:schemeClr>
                </a:solidFill>
                <a:effectLst>
                  <a:reflection blurRad="12700" stA="50000" endPos="50000" dir="5400000" sy="-100000" rotWithShape="0"/>
                </a:effectLst>
                <a:latin typeface="微软雅黑" pitchFamily="34" charset="-122"/>
                <a:ea typeface="微软雅黑" pitchFamily="34" charset="-122"/>
                <a:cs typeface="Arial Unicode MS" pitchFamily="34" charset="-122"/>
              </a:rPr>
              <a:t>年开始）</a:t>
            </a:r>
          </a:p>
        </p:txBody>
      </p:sp>
      <p:pic>
        <p:nvPicPr>
          <p:cNvPr id="15" name="图片 14">
            <a:extLst>
              <a:ext uri="{FF2B5EF4-FFF2-40B4-BE49-F238E27FC236}">
                <a16:creationId xmlns:a16="http://schemas.microsoft.com/office/drawing/2014/main" id="{B07D34CC-6155-4A72-A917-2F71F08C093B}"/>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36921" y="4931570"/>
            <a:ext cx="1707079" cy="1703665"/>
          </a:xfrm>
          <a:prstGeom prst="rect">
            <a:avLst/>
          </a:prstGeom>
        </p:spPr>
      </p:pic>
    </p:spTree>
    <p:extLst>
      <p:ext uri="{BB962C8B-B14F-4D97-AF65-F5344CB8AC3E}">
        <p14:creationId xmlns:p14="http://schemas.microsoft.com/office/powerpoint/2010/main" val="813126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fade">
                                      <p:cBhvr>
                                        <p:cTn id="7" dur="1000"/>
                                        <p:tgtEl>
                                          <p:spTgt spid="17413"/>
                                        </p:tgtEl>
                                      </p:cBhvr>
                                    </p:animEffect>
                                    <p:anim calcmode="lin" valueType="num">
                                      <p:cBhvr>
                                        <p:cTn id="8" dur="1000" fill="hold"/>
                                        <p:tgtEl>
                                          <p:spTgt spid="17413"/>
                                        </p:tgtEl>
                                        <p:attrNameLst>
                                          <p:attrName>ppt_x</p:attrName>
                                        </p:attrNameLst>
                                      </p:cBhvr>
                                      <p:tavLst>
                                        <p:tav tm="0">
                                          <p:val>
                                            <p:strVal val="#ppt_x"/>
                                          </p:val>
                                        </p:tav>
                                        <p:tav tm="100000">
                                          <p:val>
                                            <p:strVal val="#ppt_x"/>
                                          </p:val>
                                        </p:tav>
                                      </p:tavLst>
                                    </p:anim>
                                    <p:anim calcmode="lin" valueType="num">
                                      <p:cBhvr>
                                        <p:cTn id="9" dur="1000" fill="hold"/>
                                        <p:tgtEl>
                                          <p:spTgt spid="174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7414"/>
                                        </p:tgtEl>
                                        <p:attrNameLst>
                                          <p:attrName>style.visibility</p:attrName>
                                        </p:attrNameLst>
                                      </p:cBhvr>
                                      <p:to>
                                        <p:strVal val="visible"/>
                                      </p:to>
                                    </p:set>
                                    <p:animEffect transition="in" filter="wipe(left)">
                                      <p:cBhvr>
                                        <p:cTn id="13"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95388"/>
            <a:ext cx="1946275" cy="27384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标题 1"/>
          <p:cNvSpPr>
            <a:spLocks noGrp="1"/>
          </p:cNvSpPr>
          <p:nvPr>
            <p:ph type="title"/>
          </p:nvPr>
        </p:nvSpPr>
        <p:spPr>
          <a:xfrm>
            <a:off x="457200" y="203200"/>
            <a:ext cx="8229600" cy="920750"/>
          </a:xfrm>
        </p:spPr>
        <p:txBody>
          <a:bodyPr/>
          <a:lstStyle/>
          <a:p>
            <a:pPr algn="l"/>
            <a:r>
              <a:rPr lang="zh-CN" altLang="en-US" b="1">
                <a:latin typeface="黑体" panose="02010609060101010101" pitchFamily="49" charset="-122"/>
                <a:ea typeface="黑体" panose="02010609060101010101" pitchFamily="49" charset="-122"/>
              </a:rPr>
              <a:t>理论课参考书</a:t>
            </a:r>
            <a:endParaRPr lang="zh-CN" altLang="en-US"/>
          </a:p>
        </p:txBody>
      </p:sp>
      <p:cxnSp>
        <p:nvCxnSpPr>
          <p:cNvPr id="5" name="直接连接符 4"/>
          <p:cNvCxnSpPr/>
          <p:nvPr/>
        </p:nvCxnSpPr>
        <p:spPr>
          <a:xfrm>
            <a:off x="0" y="1052513"/>
            <a:ext cx="9144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2771775" y="1555750"/>
            <a:ext cx="6265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latin typeface="Arial" panose="020B0604020202020204" pitchFamily="34" charset="0"/>
              </a:rPr>
              <a:t>韩万江 </a:t>
            </a:r>
            <a:r>
              <a:rPr lang="en-US" altLang="zh-CN" sz="2800" b="1" dirty="0">
                <a:latin typeface="Arial" panose="020B0604020202020204" pitchFamily="34" charset="0"/>
              </a:rPr>
              <a:t>《</a:t>
            </a:r>
            <a:r>
              <a:rPr lang="zh-CN" altLang="en-US" sz="2800" b="1" dirty="0">
                <a:latin typeface="Arial" panose="020B0604020202020204" pitchFamily="34" charset="0"/>
              </a:rPr>
              <a:t>软件工程案例教程</a:t>
            </a:r>
            <a:r>
              <a:rPr lang="en-US" altLang="zh-CN" sz="2800" b="1" dirty="0">
                <a:latin typeface="Arial" panose="020B0604020202020204" pitchFamily="34" charset="0"/>
              </a:rPr>
              <a:t>》</a:t>
            </a:r>
            <a:r>
              <a:rPr lang="zh-CN" altLang="en-US" sz="2800" b="1" dirty="0">
                <a:latin typeface="Arial" panose="020B0604020202020204" pitchFamily="34" charset="0"/>
              </a:rPr>
              <a:t>第</a:t>
            </a:r>
            <a:r>
              <a:rPr lang="en-US" altLang="zh-CN" sz="2800" b="1" dirty="0">
                <a:latin typeface="Arial" panose="020B0604020202020204" pitchFamily="34" charset="0"/>
              </a:rPr>
              <a:t>2</a:t>
            </a:r>
            <a:r>
              <a:rPr lang="zh-CN" altLang="en-US" sz="2800" b="1" dirty="0">
                <a:latin typeface="Arial" panose="020B0604020202020204" pitchFamily="34" charset="0"/>
              </a:rPr>
              <a:t>版，</a:t>
            </a:r>
            <a:r>
              <a:rPr lang="en-US" altLang="zh-CN" sz="2800" b="1" dirty="0">
                <a:latin typeface="Arial" panose="020B0604020202020204" pitchFamily="34" charset="0"/>
              </a:rPr>
              <a:t>2011</a:t>
            </a:r>
            <a:r>
              <a:rPr lang="zh-CN" altLang="en-US" sz="2800" b="1" dirty="0">
                <a:latin typeface="Arial" panose="020B0604020202020204" pitchFamily="34" charset="0"/>
              </a:rPr>
              <a:t>年，机械工业出版社</a:t>
            </a:r>
          </a:p>
        </p:txBody>
      </p:sp>
      <p:sp>
        <p:nvSpPr>
          <p:cNvPr id="15" name="TextBox 14"/>
          <p:cNvSpPr txBox="1">
            <a:spLocks noChangeArrowheads="1"/>
          </p:cNvSpPr>
          <p:nvPr/>
        </p:nvSpPr>
        <p:spPr bwMode="auto">
          <a:xfrm>
            <a:off x="3311525" y="4079875"/>
            <a:ext cx="57261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latin typeface="Arial" panose="020B0604020202020204" pitchFamily="34" charset="0"/>
              </a:rPr>
              <a:t>何玉洁</a:t>
            </a:r>
            <a:r>
              <a:rPr lang="en-US" altLang="zh-CN" sz="2800" b="1" dirty="0">
                <a:latin typeface="Arial" panose="020B0604020202020204" pitchFamily="34" charset="0"/>
              </a:rPr>
              <a:t>《</a:t>
            </a:r>
            <a:r>
              <a:rPr lang="zh-CN" altLang="en-US" sz="2800" b="1" dirty="0">
                <a:latin typeface="Arial" panose="020B0604020202020204" pitchFamily="34" charset="0"/>
              </a:rPr>
              <a:t>数据库原理与应用</a:t>
            </a:r>
            <a:r>
              <a:rPr lang="en-US" altLang="zh-CN" sz="2800" b="1" dirty="0">
                <a:latin typeface="Arial" panose="020B0604020202020204" pitchFamily="34" charset="0"/>
              </a:rPr>
              <a:t>》 </a:t>
            </a:r>
            <a:r>
              <a:rPr lang="zh-CN" altLang="en-US" sz="2800" b="1" dirty="0">
                <a:latin typeface="Arial" panose="020B0604020202020204" pitchFamily="34" charset="0"/>
              </a:rPr>
              <a:t>第</a:t>
            </a:r>
            <a:r>
              <a:rPr lang="en-US" altLang="zh-CN" sz="2800" b="1" dirty="0">
                <a:latin typeface="Arial" panose="020B0604020202020204" pitchFamily="34" charset="0"/>
              </a:rPr>
              <a:t>2</a:t>
            </a:r>
            <a:r>
              <a:rPr lang="zh-CN" altLang="en-US" sz="2800" b="1" dirty="0">
                <a:latin typeface="Arial" panose="020B0604020202020204" pitchFamily="34" charset="0"/>
              </a:rPr>
              <a:t>版，</a:t>
            </a:r>
            <a:r>
              <a:rPr lang="en-US" altLang="zh-CN" sz="2800" b="1" dirty="0">
                <a:latin typeface="Arial" panose="020B0604020202020204" pitchFamily="34" charset="0"/>
              </a:rPr>
              <a:t>2012</a:t>
            </a:r>
            <a:r>
              <a:rPr lang="zh-CN" altLang="en-US" sz="2800" b="1" dirty="0">
                <a:latin typeface="Arial" panose="020B0604020202020204" pitchFamily="34" charset="0"/>
              </a:rPr>
              <a:t>年，人民邮电出版社</a:t>
            </a:r>
          </a:p>
        </p:txBody>
      </p:sp>
      <p:pic>
        <p:nvPicPr>
          <p:cNvPr id="184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543300"/>
            <a:ext cx="224790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Effect transition="in" filter="fade">
                                      <p:cBhvr>
                                        <p:cTn id="7" dur="1000"/>
                                        <p:tgtEl>
                                          <p:spTgt spid="18440"/>
                                        </p:tgtEl>
                                      </p:cBhvr>
                                    </p:animEffect>
                                    <p:anim calcmode="lin" valueType="num">
                                      <p:cBhvr>
                                        <p:cTn id="8" dur="1000" fill="hold"/>
                                        <p:tgtEl>
                                          <p:spTgt spid="18440"/>
                                        </p:tgtEl>
                                        <p:attrNameLst>
                                          <p:attrName>ppt_x</p:attrName>
                                        </p:attrNameLst>
                                      </p:cBhvr>
                                      <p:tavLst>
                                        <p:tav tm="0">
                                          <p:val>
                                            <p:strVal val="#ppt_x"/>
                                          </p:val>
                                        </p:tav>
                                        <p:tav tm="100000">
                                          <p:val>
                                            <p:strVal val="#ppt_x"/>
                                          </p:val>
                                        </p:tav>
                                      </p:tavLst>
                                    </p:anim>
                                    <p:anim calcmode="lin" valueType="num">
                                      <p:cBhvr>
                                        <p:cTn id="9" dur="1000" fill="hold"/>
                                        <p:tgtEl>
                                          <p:spTgt spid="184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8441"/>
                                        </p:tgtEl>
                                        <p:attrNameLst>
                                          <p:attrName>style.visibility</p:attrName>
                                        </p:attrNameLst>
                                      </p:cBhvr>
                                      <p:to>
                                        <p:strVal val="visible"/>
                                      </p:to>
                                    </p:set>
                                    <p:animEffect transition="in" filter="fade">
                                      <p:cBhvr>
                                        <p:cTn id="19" dur="1000"/>
                                        <p:tgtEl>
                                          <p:spTgt spid="18441"/>
                                        </p:tgtEl>
                                      </p:cBhvr>
                                    </p:animEffect>
                                    <p:anim calcmode="lin" valueType="num">
                                      <p:cBhvr>
                                        <p:cTn id="20" dur="1000" fill="hold"/>
                                        <p:tgtEl>
                                          <p:spTgt spid="18441"/>
                                        </p:tgtEl>
                                        <p:attrNameLst>
                                          <p:attrName>ppt_x</p:attrName>
                                        </p:attrNameLst>
                                      </p:cBhvr>
                                      <p:tavLst>
                                        <p:tav tm="0">
                                          <p:val>
                                            <p:strVal val="#ppt_x"/>
                                          </p:val>
                                        </p:tav>
                                        <p:tav tm="100000">
                                          <p:val>
                                            <p:strVal val="#ppt_x"/>
                                          </p:val>
                                        </p:tav>
                                      </p:tavLst>
                                    </p:anim>
                                    <p:anim calcmode="lin" valueType="num">
                                      <p:cBhvr>
                                        <p:cTn id="21" dur="1000" fill="hold"/>
                                        <p:tgtEl>
                                          <p:spTgt spid="184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2053" y="3789165"/>
            <a:ext cx="8571927" cy="2160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数据库管理系统的主要功能</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2772" name="TextBox 7"/>
          <p:cNvSpPr txBox="1">
            <a:spLocks noChangeArrowheads="1"/>
          </p:cNvSpPr>
          <p:nvPr/>
        </p:nvSpPr>
        <p:spPr bwMode="auto">
          <a:xfrm>
            <a:off x="428625" y="228600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数据库定义功能</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2773" name="TextBox 8"/>
          <p:cNvSpPr txBox="1">
            <a:spLocks noChangeArrowheads="1"/>
          </p:cNvSpPr>
          <p:nvPr/>
        </p:nvSpPr>
        <p:spPr bwMode="auto">
          <a:xfrm>
            <a:off x="428625" y="3000375"/>
            <a:ext cx="82153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提供</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DDL</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语言（</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Data Description Language</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）描述数据库中的各个元素</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2774" name="矩形 6"/>
          <p:cNvSpPr>
            <a:spLocks noChangeArrowheads="1"/>
          </p:cNvSpPr>
          <p:nvPr/>
        </p:nvSpPr>
        <p:spPr bwMode="auto">
          <a:xfrm>
            <a:off x="642938" y="3929063"/>
            <a:ext cx="79295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solidFill>
                  <a:srgbClr val="0000FF"/>
                </a:solidFill>
                <a:latin typeface="Verdana" panose="020B0604030504040204" pitchFamily="34" charset="0"/>
              </a:rPr>
              <a:t>CREATE TABLE</a:t>
            </a:r>
            <a:r>
              <a:rPr lang="en-US" altLang="zh-CN" dirty="0">
                <a:latin typeface="Verdana" panose="020B0604030504040204" pitchFamily="34" charset="0"/>
              </a:rPr>
              <a:t> `</a:t>
            </a:r>
            <a:r>
              <a:rPr lang="en-US" altLang="zh-CN" dirty="0" err="1">
                <a:latin typeface="Verdana" panose="020B0604030504040204" pitchFamily="34" charset="0"/>
              </a:rPr>
              <a:t>t_grade</a:t>
            </a:r>
            <a:r>
              <a:rPr lang="en-US" altLang="zh-CN" dirty="0">
                <a:latin typeface="Verdana" panose="020B0604030504040204" pitchFamily="34" charset="0"/>
              </a:rPr>
              <a:t>` </a:t>
            </a:r>
            <a:r>
              <a:rPr lang="en-US" altLang="zh-CN" dirty="0">
                <a:solidFill>
                  <a:srgbClr val="FF3A00"/>
                </a:solidFill>
                <a:latin typeface="Verdana" panose="020B0604030504040204" pitchFamily="34" charset="0"/>
              </a:rPr>
              <a:t>(</a:t>
            </a:r>
          </a:p>
          <a:p>
            <a:r>
              <a:rPr lang="en-US" altLang="zh-CN" dirty="0">
                <a:latin typeface="Verdana" panose="020B0604030504040204" pitchFamily="34" charset="0"/>
              </a:rPr>
              <a:t>  `grade` </a:t>
            </a:r>
            <a:r>
              <a:rPr lang="en-US" altLang="zh-CN" dirty="0" err="1">
                <a:solidFill>
                  <a:srgbClr val="0000FF"/>
                </a:solidFill>
                <a:latin typeface="Verdana" panose="020B0604030504040204" pitchFamily="34" charset="0"/>
              </a:rPr>
              <a:t>smallint</a:t>
            </a:r>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4</a:t>
            </a:r>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 </a:t>
            </a:r>
            <a:r>
              <a:rPr lang="en-US" altLang="zh-CN" dirty="0">
                <a:solidFill>
                  <a:srgbClr val="0000FF"/>
                </a:solidFill>
                <a:latin typeface="Verdana" panose="020B0604030504040204" pitchFamily="34" charset="0"/>
              </a:rPr>
              <a:t>unsigned NOT NULL</a:t>
            </a:r>
            <a:r>
              <a:rPr lang="en-US" altLang="zh-CN" dirty="0">
                <a:latin typeface="Verdana" panose="020B0604030504040204" pitchFamily="34" charset="0"/>
              </a:rPr>
              <a:t> COMMENT '</a:t>
            </a:r>
            <a:r>
              <a:rPr lang="zh-CN" altLang="en-US" dirty="0">
                <a:solidFill>
                  <a:srgbClr val="800000"/>
                </a:solidFill>
                <a:latin typeface="Verdana" panose="020B0604030504040204" pitchFamily="34" charset="0"/>
                <a:ea typeface="微软雅黑" panose="020B0503020204020204" pitchFamily="34" charset="-122"/>
                <a:cs typeface="Verdana" panose="020B0604030504040204" pitchFamily="34" charset="0"/>
              </a:rPr>
              <a:t>年级</a:t>
            </a:r>
            <a:r>
              <a:rPr lang="en-US" altLang="zh-CN" dirty="0">
                <a:latin typeface="Verdana" panose="020B0604030504040204" pitchFamily="34" charset="0"/>
              </a:rPr>
              <a:t>',</a:t>
            </a:r>
          </a:p>
          <a:p>
            <a:r>
              <a:rPr lang="en-US" altLang="zh-CN" dirty="0">
                <a:latin typeface="Verdana" panose="020B0604030504040204" pitchFamily="34" charset="0"/>
              </a:rPr>
              <a:t>  `</a:t>
            </a:r>
            <a:r>
              <a:rPr lang="en-US" altLang="zh-CN" dirty="0" err="1">
                <a:latin typeface="Verdana" panose="020B0604030504040204" pitchFamily="34" charset="0"/>
              </a:rPr>
              <a:t>grade_name</a:t>
            </a:r>
            <a:r>
              <a:rPr lang="en-US" altLang="zh-CN" dirty="0">
                <a:latin typeface="Verdana" panose="020B0604030504040204" pitchFamily="34" charset="0"/>
              </a:rPr>
              <a:t>` </a:t>
            </a:r>
            <a:r>
              <a:rPr lang="en-US" altLang="zh-CN" dirty="0">
                <a:solidFill>
                  <a:srgbClr val="0000FF"/>
                </a:solidFill>
                <a:latin typeface="Verdana" panose="020B0604030504040204" pitchFamily="34" charset="0"/>
              </a:rPr>
              <a:t>varchar</a:t>
            </a:r>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16</a:t>
            </a:r>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 </a:t>
            </a:r>
            <a:r>
              <a:rPr lang="en-US" altLang="zh-CN" dirty="0">
                <a:solidFill>
                  <a:srgbClr val="0000FF"/>
                </a:solidFill>
                <a:latin typeface="Verdana" panose="020B0604030504040204" pitchFamily="34" charset="0"/>
              </a:rPr>
              <a:t>NOT NULL</a:t>
            </a:r>
            <a:r>
              <a:rPr lang="en-US" altLang="zh-CN" dirty="0">
                <a:latin typeface="Verdana" panose="020B0604030504040204" pitchFamily="34" charset="0"/>
              </a:rPr>
              <a:t> COMMENT '</a:t>
            </a:r>
            <a:r>
              <a:rPr lang="zh-CN" altLang="en-US" dirty="0">
                <a:solidFill>
                  <a:srgbClr val="800000"/>
                </a:solidFill>
                <a:latin typeface="Verdana" panose="020B0604030504040204" pitchFamily="34" charset="0"/>
                <a:ea typeface="微软雅黑" panose="020B0503020204020204" pitchFamily="34" charset="-122"/>
              </a:rPr>
              <a:t>年级名称</a:t>
            </a:r>
            <a:r>
              <a:rPr lang="en-US" altLang="zh-CN" dirty="0">
                <a:latin typeface="Verdana" panose="020B0604030504040204" pitchFamily="34" charset="0"/>
              </a:rPr>
              <a:t>',</a:t>
            </a:r>
          </a:p>
          <a:p>
            <a:r>
              <a:rPr lang="en-US" altLang="zh-CN" dirty="0">
                <a:latin typeface="Verdana" panose="020B0604030504040204" pitchFamily="34" charset="0"/>
              </a:rPr>
              <a:t>  </a:t>
            </a:r>
            <a:r>
              <a:rPr lang="en-US" altLang="zh-CN" dirty="0">
                <a:solidFill>
                  <a:srgbClr val="0000FF"/>
                </a:solidFill>
                <a:latin typeface="Verdana" panose="020B0604030504040204" pitchFamily="34" charset="0"/>
              </a:rPr>
              <a:t>PRIMARY KEY</a:t>
            </a:r>
            <a:r>
              <a:rPr lang="en-US" altLang="zh-CN" dirty="0">
                <a:latin typeface="Verdana" panose="020B0604030504040204" pitchFamily="34" charset="0"/>
              </a:rPr>
              <a:t> </a:t>
            </a:r>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`grade`</a:t>
            </a:r>
            <a:r>
              <a:rPr lang="en-US" altLang="zh-CN" dirty="0">
                <a:solidFill>
                  <a:srgbClr val="FF3A00"/>
                </a:solidFill>
                <a:latin typeface="Verdana" panose="020B0604030504040204" pitchFamily="34" charset="0"/>
              </a:rPr>
              <a:t>)</a:t>
            </a:r>
          </a:p>
          <a:p>
            <a:r>
              <a:rPr lang="en-US" altLang="zh-CN" dirty="0">
                <a:solidFill>
                  <a:srgbClr val="FF3A00"/>
                </a:solidFill>
                <a:latin typeface="Verdana" panose="020B0604030504040204" pitchFamily="34" charset="0"/>
              </a:rPr>
              <a:t>)</a:t>
            </a:r>
            <a:r>
              <a:rPr lang="en-US" altLang="zh-CN" dirty="0">
                <a:latin typeface="Verdana" panose="020B0604030504040204" pitchFamily="34" charset="0"/>
              </a:rPr>
              <a:t> ENGINE=</a:t>
            </a:r>
            <a:r>
              <a:rPr lang="en-US" altLang="zh-CN" dirty="0" err="1">
                <a:latin typeface="Verdana" panose="020B0604030504040204" pitchFamily="34" charset="0"/>
              </a:rPr>
              <a:t>InnoDB</a:t>
            </a:r>
            <a:r>
              <a:rPr lang="en-US" altLang="zh-CN" dirty="0">
                <a:latin typeface="Verdana" panose="020B0604030504040204" pitchFamily="34" charset="0"/>
              </a:rPr>
              <a:t> </a:t>
            </a:r>
            <a:r>
              <a:rPr lang="en-US" altLang="zh-CN" dirty="0">
                <a:solidFill>
                  <a:srgbClr val="0000FF"/>
                </a:solidFill>
                <a:latin typeface="Verdana" panose="020B0604030504040204" pitchFamily="34" charset="0"/>
              </a:rPr>
              <a:t>DEFAULT CHARSET</a:t>
            </a:r>
            <a:r>
              <a:rPr lang="en-US" altLang="zh-CN" dirty="0">
                <a:latin typeface="Verdana" panose="020B0604030504040204" pitchFamily="34" charset="0"/>
              </a:rPr>
              <a:t>=</a:t>
            </a:r>
            <a:r>
              <a:rPr lang="en-US" altLang="zh-CN" dirty="0" err="1">
                <a:latin typeface="Verdana" panose="020B0604030504040204" pitchFamily="34" charset="0"/>
              </a:rPr>
              <a:t>gbk</a:t>
            </a:r>
            <a:r>
              <a:rPr lang="en-US" altLang="zh-CN" dirty="0">
                <a:latin typeface="Verdana" panose="020B0604030504040204" pitchFamily="34" charset="0"/>
              </a:rPr>
              <a:t> COMMENT='</a:t>
            </a:r>
            <a:r>
              <a:rPr lang="zh-CN" altLang="en-US" dirty="0">
                <a:solidFill>
                  <a:srgbClr val="800000"/>
                </a:solidFill>
                <a:latin typeface="Verdana" panose="020B0604030504040204" pitchFamily="34" charset="0"/>
                <a:ea typeface="微软雅黑" panose="020B0503020204020204" pitchFamily="34" charset="-122"/>
              </a:rPr>
              <a:t>年级代码表</a:t>
            </a:r>
            <a:r>
              <a:rPr lang="en-US" altLang="zh-CN" dirty="0">
                <a:latin typeface="Verdana" panose="020B0604030504040204" pitchFamily="34" charset="0"/>
              </a:rPr>
              <a:t>'</a:t>
            </a:r>
            <a:endParaRPr lang="zh-CN" altLang="en-US" dirty="0">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9963569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fade">
                                      <p:cBhvr>
                                        <p:cTn id="7" dur="1000"/>
                                        <p:tgtEl>
                                          <p:spTgt spid="32772"/>
                                        </p:tgtEl>
                                      </p:cBhvr>
                                    </p:animEffect>
                                    <p:anim calcmode="lin" valueType="num">
                                      <p:cBhvr>
                                        <p:cTn id="8" dur="1000" fill="hold"/>
                                        <p:tgtEl>
                                          <p:spTgt spid="32772"/>
                                        </p:tgtEl>
                                        <p:attrNameLst>
                                          <p:attrName>ppt_x</p:attrName>
                                        </p:attrNameLst>
                                      </p:cBhvr>
                                      <p:tavLst>
                                        <p:tav tm="0">
                                          <p:val>
                                            <p:strVal val="#ppt_x"/>
                                          </p:val>
                                        </p:tav>
                                        <p:tav tm="100000">
                                          <p:val>
                                            <p:strVal val="#ppt_x"/>
                                          </p:val>
                                        </p:tav>
                                      </p:tavLst>
                                    </p:anim>
                                    <p:anim calcmode="lin" valueType="num">
                                      <p:cBhvr>
                                        <p:cTn id="9" dur="1000" fill="hold"/>
                                        <p:tgtEl>
                                          <p:spTgt spid="327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773"/>
                                        </p:tgtEl>
                                        <p:attrNameLst>
                                          <p:attrName>style.visibility</p:attrName>
                                        </p:attrNameLst>
                                      </p:cBhvr>
                                      <p:to>
                                        <p:strVal val="visible"/>
                                      </p:to>
                                    </p:set>
                                    <p:animEffect transition="in" filter="wipe(left)">
                                      <p:cBhvr>
                                        <p:cTn id="13" dur="500"/>
                                        <p:tgtEl>
                                          <p:spTgt spid="3277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4"/>
                                        </p:tgtEl>
                                        <p:attrNameLst>
                                          <p:attrName>style.visibility</p:attrName>
                                        </p:attrNameLst>
                                      </p:cBhvr>
                                      <p:to>
                                        <p:strVal val="visible"/>
                                      </p:to>
                                    </p:set>
                                    <p:animEffect transition="in" filter="wipe(left)">
                                      <p:cBhvr>
                                        <p:cTn id="18"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32773" grpId="0"/>
      <p:bldP spid="3277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1755" y="3924300"/>
            <a:ext cx="8571927" cy="2160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数据库管理系统的主要功能</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3796" name="TextBox 7"/>
          <p:cNvSpPr txBox="1">
            <a:spLocks noChangeArrowheads="1"/>
          </p:cNvSpPr>
          <p:nvPr/>
        </p:nvSpPr>
        <p:spPr bwMode="auto">
          <a:xfrm>
            <a:off x="428625" y="228600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数据存取功能</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797" name="TextBox 8"/>
          <p:cNvSpPr txBox="1">
            <a:spLocks noChangeArrowheads="1"/>
          </p:cNvSpPr>
          <p:nvPr/>
        </p:nvSpPr>
        <p:spPr bwMode="auto">
          <a:xfrm>
            <a:off x="428625" y="3000375"/>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提供</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DML</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语言（</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Data Manipulation Language</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）对数据库进行检索、插入、修改、删除</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798" name="矩形 6"/>
          <p:cNvSpPr>
            <a:spLocks noChangeArrowheads="1"/>
          </p:cNvSpPr>
          <p:nvPr/>
        </p:nvSpPr>
        <p:spPr bwMode="auto">
          <a:xfrm>
            <a:off x="642938" y="4165600"/>
            <a:ext cx="79295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solidFill>
                  <a:srgbClr val="0000FF"/>
                </a:solidFill>
                <a:latin typeface="Verdana" panose="020B0604030504040204" pitchFamily="34" charset="0"/>
              </a:rPr>
              <a:t>SELECT</a:t>
            </a:r>
          </a:p>
          <a:p>
            <a:r>
              <a:rPr lang="en-US" altLang="zh-CN" dirty="0">
                <a:latin typeface="Verdana" panose="020B0604030504040204" pitchFamily="34" charset="0"/>
              </a:rPr>
              <a:t>	</a:t>
            </a:r>
            <a:r>
              <a:rPr lang="en-US" altLang="zh-CN" dirty="0" err="1">
                <a:latin typeface="Verdana" panose="020B0604030504040204" pitchFamily="34" charset="0"/>
              </a:rPr>
              <a:t>t_student.stu_id</a:t>
            </a:r>
            <a:r>
              <a:rPr lang="en-US" altLang="zh-CN" dirty="0">
                <a:latin typeface="Verdana" panose="020B0604030504040204" pitchFamily="34" charset="0"/>
              </a:rPr>
              <a:t>,</a:t>
            </a:r>
            <a:r>
              <a:rPr lang="zh-CN" altLang="en-US" dirty="0">
                <a:latin typeface="Verdana" panose="020B0604030504040204" pitchFamily="34" charset="0"/>
              </a:rPr>
              <a:t> </a:t>
            </a:r>
            <a:r>
              <a:rPr lang="en-US" altLang="zh-CN" dirty="0" err="1">
                <a:latin typeface="Verdana" panose="020B0604030504040204" pitchFamily="34" charset="0"/>
              </a:rPr>
              <a:t>t_student.stu_name</a:t>
            </a:r>
            <a:endParaRPr lang="en-US" altLang="zh-CN" dirty="0">
              <a:latin typeface="Verdana" panose="020B0604030504040204" pitchFamily="34" charset="0"/>
            </a:endParaRPr>
          </a:p>
          <a:p>
            <a:r>
              <a:rPr lang="en-US" altLang="zh-CN" dirty="0">
                <a:solidFill>
                  <a:srgbClr val="0000FF"/>
                </a:solidFill>
                <a:latin typeface="Verdana" panose="020B0604030504040204" pitchFamily="34" charset="0"/>
              </a:rPr>
              <a:t>FROM</a:t>
            </a:r>
          </a:p>
          <a:p>
            <a:r>
              <a:rPr lang="en-US" altLang="zh-CN" dirty="0">
                <a:latin typeface="Verdana" panose="020B0604030504040204" pitchFamily="34" charset="0"/>
              </a:rPr>
              <a:t>	</a:t>
            </a:r>
            <a:r>
              <a:rPr lang="en-US" altLang="zh-CN" dirty="0" err="1">
                <a:latin typeface="Verdana" panose="020B0604030504040204" pitchFamily="34" charset="0"/>
              </a:rPr>
              <a:t>t_student</a:t>
            </a:r>
            <a:endParaRPr lang="en-US" altLang="zh-CN" dirty="0">
              <a:latin typeface="Verdana" panose="020B0604030504040204" pitchFamily="34" charset="0"/>
            </a:endParaRPr>
          </a:p>
          <a:p>
            <a:r>
              <a:rPr lang="en-US" altLang="zh-CN" dirty="0">
                <a:solidFill>
                  <a:srgbClr val="0000FF"/>
                </a:solidFill>
                <a:latin typeface="Verdana" panose="020B0604030504040204" pitchFamily="34" charset="0"/>
                <a:ea typeface="微软雅黑" panose="020B0503020204020204" pitchFamily="34" charset="-122"/>
                <a:cs typeface="Verdana" panose="020B0604030504040204" pitchFamily="34" charset="0"/>
              </a:rPr>
              <a:t>WHERE</a:t>
            </a:r>
          </a:p>
          <a:p>
            <a:r>
              <a:rPr lang="en-US" altLang="zh-CN" dirty="0">
                <a:latin typeface="Verdana" panose="020B0604030504040204" pitchFamily="34" charset="0"/>
                <a:ea typeface="微软雅黑" panose="020B0503020204020204" pitchFamily="34" charset="-122"/>
                <a:cs typeface="Verdana" panose="020B0604030504040204" pitchFamily="34" charset="0"/>
              </a:rPr>
              <a:t>	</a:t>
            </a:r>
            <a:r>
              <a:rPr lang="en-US" altLang="zh-CN" dirty="0" err="1">
                <a:latin typeface="Verdana" panose="020B0604030504040204" pitchFamily="34" charset="0"/>
                <a:ea typeface="微软雅黑" panose="020B0503020204020204" pitchFamily="34" charset="-122"/>
                <a:cs typeface="Verdana" panose="020B0604030504040204" pitchFamily="34" charset="0"/>
              </a:rPr>
              <a:t>t_student.stu_id</a:t>
            </a:r>
            <a:r>
              <a:rPr lang="en-US" altLang="zh-CN" dirty="0">
                <a:latin typeface="Verdana" panose="020B0604030504040204" pitchFamily="34" charset="0"/>
                <a:ea typeface="微软雅黑" panose="020B0503020204020204" pitchFamily="34" charset="-122"/>
                <a:cs typeface="Verdana" panose="020B0604030504040204" pitchFamily="34" charset="0"/>
              </a:rPr>
              <a:t> =  '</a:t>
            </a:r>
            <a:r>
              <a:rPr lang="en-US" altLang="zh-CN" dirty="0">
                <a:solidFill>
                  <a:srgbClr val="800000"/>
                </a:solidFill>
                <a:latin typeface="Verdana" panose="020B0604030504040204" pitchFamily="34" charset="0"/>
                <a:ea typeface="微软雅黑" panose="020B0503020204020204" pitchFamily="34" charset="-122"/>
                <a:cs typeface="Verdana" panose="020B0604030504040204" pitchFamily="34" charset="0"/>
              </a:rPr>
              <a:t>20086201</a:t>
            </a:r>
            <a:r>
              <a:rPr lang="en-US" altLang="zh-CN" dirty="0">
                <a:latin typeface="Verdana" panose="020B0604030504040204" pitchFamily="34" charset="0"/>
                <a:ea typeface="微软雅黑" panose="020B0503020204020204" pitchFamily="34" charset="-122"/>
                <a:cs typeface="Verdana" panose="020B0604030504040204" pitchFamily="34" charset="0"/>
              </a:rPr>
              <a:t>'</a:t>
            </a:r>
            <a:endParaRPr lang="zh-CN" altLang="en-US" dirty="0">
              <a:latin typeface="Verdana" panose="020B0604030504040204" pitchFamily="34" charset="0"/>
              <a:ea typeface="微软雅黑" panose="020B0503020204020204" pitchFamily="34" charset="-122"/>
              <a:cs typeface="Verdana" panose="020B0604030504040204" pitchFamily="34" charset="0"/>
            </a:endParaRPr>
          </a:p>
        </p:txBody>
      </p:sp>
    </p:spTree>
    <p:extLst>
      <p:ext uri="{BB962C8B-B14F-4D97-AF65-F5344CB8AC3E}">
        <p14:creationId xmlns:p14="http://schemas.microsoft.com/office/powerpoint/2010/main" val="23376142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fade">
                                      <p:cBhvr>
                                        <p:cTn id="7" dur="1000"/>
                                        <p:tgtEl>
                                          <p:spTgt spid="33796"/>
                                        </p:tgtEl>
                                      </p:cBhvr>
                                    </p:animEffect>
                                    <p:anim calcmode="lin" valueType="num">
                                      <p:cBhvr>
                                        <p:cTn id="8" dur="1000" fill="hold"/>
                                        <p:tgtEl>
                                          <p:spTgt spid="33796"/>
                                        </p:tgtEl>
                                        <p:attrNameLst>
                                          <p:attrName>ppt_x</p:attrName>
                                        </p:attrNameLst>
                                      </p:cBhvr>
                                      <p:tavLst>
                                        <p:tav tm="0">
                                          <p:val>
                                            <p:strVal val="#ppt_x"/>
                                          </p:val>
                                        </p:tav>
                                        <p:tav tm="100000">
                                          <p:val>
                                            <p:strVal val="#ppt_x"/>
                                          </p:val>
                                        </p:tav>
                                      </p:tavLst>
                                    </p:anim>
                                    <p:anim calcmode="lin" valueType="num">
                                      <p:cBhvr>
                                        <p:cTn id="9" dur="1000" fill="hold"/>
                                        <p:tgtEl>
                                          <p:spTgt spid="3379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3797"/>
                                        </p:tgtEl>
                                        <p:attrNameLst>
                                          <p:attrName>style.visibility</p:attrName>
                                        </p:attrNameLst>
                                      </p:cBhvr>
                                      <p:to>
                                        <p:strVal val="visible"/>
                                      </p:to>
                                    </p:set>
                                    <p:animEffect transition="in" filter="wipe(left)">
                                      <p:cBhvr>
                                        <p:cTn id="13" dur="500"/>
                                        <p:tgtEl>
                                          <p:spTgt spid="3379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3798"/>
                                        </p:tgtEl>
                                        <p:attrNameLst>
                                          <p:attrName>style.visibility</p:attrName>
                                        </p:attrNameLst>
                                      </p:cBhvr>
                                      <p:to>
                                        <p:strVal val="visible"/>
                                      </p:to>
                                    </p:set>
                                    <p:animEffect transition="in" filter="wipe(left)">
                                      <p:cBhvr>
                                        <p:cTn id="18"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p:bldP spid="3379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数据库管理系统的主要功能</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4820" name="TextBox 7"/>
          <p:cNvSpPr txBox="1">
            <a:spLocks noChangeArrowheads="1"/>
          </p:cNvSpPr>
          <p:nvPr/>
        </p:nvSpPr>
        <p:spPr bwMode="auto">
          <a:xfrm>
            <a:off x="428625" y="228600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数据库运行管理</a:t>
            </a:r>
            <a:endParaRPr lang="en-US" altLang="zh-CN"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821" name="TextBox 8"/>
          <p:cNvSpPr txBox="1">
            <a:spLocks noChangeArrowheads="1"/>
          </p:cNvSpPr>
          <p:nvPr/>
        </p:nvSpPr>
        <p:spPr bwMode="auto">
          <a:xfrm>
            <a:off x="428625" y="3000375"/>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并发控制、存取控制、完整性约束条件检查和执行、日志组织和管理，事务管理和自动恢复。</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822" name="TextBox 9"/>
          <p:cNvSpPr txBox="1">
            <a:spLocks noChangeArrowheads="1"/>
          </p:cNvSpPr>
          <p:nvPr/>
        </p:nvSpPr>
        <p:spPr bwMode="auto">
          <a:xfrm>
            <a:off x="428625" y="4219575"/>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数据组织、存储和管理</a:t>
            </a:r>
            <a:endParaRPr lang="en-US" altLang="zh-CN"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823" name="TextBox 10"/>
          <p:cNvSpPr txBox="1">
            <a:spLocks noChangeArrowheads="1"/>
          </p:cNvSpPr>
          <p:nvPr/>
        </p:nvSpPr>
        <p:spPr bwMode="auto">
          <a:xfrm>
            <a:off x="428625" y="4933950"/>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用户数据、索引、数据字典的组织、存储和管理，包括文件结构、存取方式、数据之间的联系的实现等。</a:t>
            </a:r>
          </a:p>
        </p:txBody>
      </p:sp>
    </p:spTree>
    <p:extLst>
      <p:ext uri="{BB962C8B-B14F-4D97-AF65-F5344CB8AC3E}">
        <p14:creationId xmlns:p14="http://schemas.microsoft.com/office/powerpoint/2010/main" val="2674603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fade">
                                      <p:cBhvr>
                                        <p:cTn id="7" dur="1000"/>
                                        <p:tgtEl>
                                          <p:spTgt spid="34820"/>
                                        </p:tgtEl>
                                      </p:cBhvr>
                                    </p:animEffect>
                                    <p:anim calcmode="lin" valueType="num">
                                      <p:cBhvr>
                                        <p:cTn id="8" dur="1000" fill="hold"/>
                                        <p:tgtEl>
                                          <p:spTgt spid="34820"/>
                                        </p:tgtEl>
                                        <p:attrNameLst>
                                          <p:attrName>ppt_x</p:attrName>
                                        </p:attrNameLst>
                                      </p:cBhvr>
                                      <p:tavLst>
                                        <p:tav tm="0">
                                          <p:val>
                                            <p:strVal val="#ppt_x"/>
                                          </p:val>
                                        </p:tav>
                                        <p:tav tm="100000">
                                          <p:val>
                                            <p:strVal val="#ppt_x"/>
                                          </p:val>
                                        </p:tav>
                                      </p:tavLst>
                                    </p:anim>
                                    <p:anim calcmode="lin" valueType="num">
                                      <p:cBhvr>
                                        <p:cTn id="9" dur="1000" fill="hold"/>
                                        <p:tgtEl>
                                          <p:spTgt spid="348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4821"/>
                                        </p:tgtEl>
                                        <p:attrNameLst>
                                          <p:attrName>style.visibility</p:attrName>
                                        </p:attrNameLst>
                                      </p:cBhvr>
                                      <p:to>
                                        <p:strVal val="visible"/>
                                      </p:to>
                                    </p:set>
                                    <p:animEffect transition="in" filter="wipe(left)">
                                      <p:cBhvr>
                                        <p:cTn id="13" dur="500"/>
                                        <p:tgtEl>
                                          <p:spTgt spid="3482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4822"/>
                                        </p:tgtEl>
                                        <p:attrNameLst>
                                          <p:attrName>style.visibility</p:attrName>
                                        </p:attrNameLst>
                                      </p:cBhvr>
                                      <p:to>
                                        <p:strVal val="visible"/>
                                      </p:to>
                                    </p:set>
                                    <p:animEffect transition="in" filter="fade">
                                      <p:cBhvr>
                                        <p:cTn id="18" dur="1000"/>
                                        <p:tgtEl>
                                          <p:spTgt spid="34822"/>
                                        </p:tgtEl>
                                      </p:cBhvr>
                                    </p:animEffect>
                                    <p:anim calcmode="lin" valueType="num">
                                      <p:cBhvr>
                                        <p:cTn id="19" dur="1000" fill="hold"/>
                                        <p:tgtEl>
                                          <p:spTgt spid="34822"/>
                                        </p:tgtEl>
                                        <p:attrNameLst>
                                          <p:attrName>ppt_x</p:attrName>
                                        </p:attrNameLst>
                                      </p:cBhvr>
                                      <p:tavLst>
                                        <p:tav tm="0">
                                          <p:val>
                                            <p:strVal val="#ppt_x"/>
                                          </p:val>
                                        </p:tav>
                                        <p:tav tm="100000">
                                          <p:val>
                                            <p:strVal val="#ppt_x"/>
                                          </p:val>
                                        </p:tav>
                                      </p:tavLst>
                                    </p:anim>
                                    <p:anim calcmode="lin" valueType="num">
                                      <p:cBhvr>
                                        <p:cTn id="20" dur="1000" fill="hold"/>
                                        <p:tgtEl>
                                          <p:spTgt spid="3482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4823"/>
                                        </p:tgtEl>
                                        <p:attrNameLst>
                                          <p:attrName>style.visibility</p:attrName>
                                        </p:attrNameLst>
                                      </p:cBhvr>
                                      <p:to>
                                        <p:strVal val="visible"/>
                                      </p:to>
                                    </p:set>
                                    <p:animEffect transition="in" filter="wipe(left)">
                                      <p:cBhvr>
                                        <p:cTn id="24"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P spid="34822" grpId="0"/>
      <p:bldP spid="348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数据库管理系统的主要功能</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5844" name="TextBox 7"/>
          <p:cNvSpPr txBox="1">
            <a:spLocks noChangeArrowheads="1"/>
          </p:cNvSpPr>
          <p:nvPr/>
        </p:nvSpPr>
        <p:spPr bwMode="auto">
          <a:xfrm>
            <a:off x="428625" y="228600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数据库的建立和维护功能</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5845" name="TextBox 8"/>
          <p:cNvSpPr txBox="1">
            <a:spLocks noChangeArrowheads="1"/>
          </p:cNvSpPr>
          <p:nvPr/>
        </p:nvSpPr>
        <p:spPr bwMode="auto">
          <a:xfrm>
            <a:off x="428625" y="3000375"/>
            <a:ext cx="8215313"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数据的装入、转换、卸载</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数据库的转储、恢复</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性能监视和分析</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1D0B0709-DDA8-400A-AF5D-CCC21911E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111" y="3667507"/>
            <a:ext cx="5153025" cy="2857500"/>
          </a:xfrm>
          <a:prstGeom prst="rect">
            <a:avLst/>
          </a:prstGeom>
        </p:spPr>
      </p:pic>
    </p:spTree>
    <p:extLst>
      <p:ext uri="{BB962C8B-B14F-4D97-AF65-F5344CB8AC3E}">
        <p14:creationId xmlns:p14="http://schemas.microsoft.com/office/powerpoint/2010/main" val="1358683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1000"/>
                                        <p:tgtEl>
                                          <p:spTgt spid="35844"/>
                                        </p:tgtEl>
                                      </p:cBhvr>
                                    </p:animEffect>
                                    <p:anim calcmode="lin" valueType="num">
                                      <p:cBhvr>
                                        <p:cTn id="8" dur="1000" fill="hold"/>
                                        <p:tgtEl>
                                          <p:spTgt spid="35844"/>
                                        </p:tgtEl>
                                        <p:attrNameLst>
                                          <p:attrName>ppt_x</p:attrName>
                                        </p:attrNameLst>
                                      </p:cBhvr>
                                      <p:tavLst>
                                        <p:tav tm="0">
                                          <p:val>
                                            <p:strVal val="#ppt_x"/>
                                          </p:val>
                                        </p:tav>
                                        <p:tav tm="100000">
                                          <p:val>
                                            <p:strVal val="#ppt_x"/>
                                          </p:val>
                                        </p:tav>
                                      </p:tavLst>
                                    </p:anim>
                                    <p:anim calcmode="lin" valueType="num">
                                      <p:cBhvr>
                                        <p:cTn id="9" dur="1000" fill="hold"/>
                                        <p:tgtEl>
                                          <p:spTgt spid="358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5845"/>
                                        </p:tgtEl>
                                        <p:attrNameLst>
                                          <p:attrName>style.visibility</p:attrName>
                                        </p:attrNameLst>
                                      </p:cBhvr>
                                      <p:to>
                                        <p:strVal val="visible"/>
                                      </p:to>
                                    </p:set>
                                    <p:animEffect transition="in" filter="wipe(left)">
                                      <p:cBhvr>
                                        <p:cTn id="13"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数据库技术的发展</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6868" name="TextBox 7"/>
          <p:cNvSpPr txBox="1">
            <a:spLocks noChangeArrowheads="1"/>
          </p:cNvSpPr>
          <p:nvPr/>
        </p:nvSpPr>
        <p:spPr bwMode="auto">
          <a:xfrm>
            <a:off x="428625" y="2286000"/>
            <a:ext cx="4643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第一代数据库系统</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869" name="TextBox 8"/>
          <p:cNvSpPr txBox="1">
            <a:spLocks noChangeArrowheads="1"/>
          </p:cNvSpPr>
          <p:nvPr/>
        </p:nvSpPr>
        <p:spPr bwMode="auto">
          <a:xfrm>
            <a:off x="428625" y="2827338"/>
            <a:ext cx="46434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70</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年代研制的层次和网状数据库系统</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870" name="TextBox 6"/>
          <p:cNvSpPr txBox="1">
            <a:spLocks noChangeArrowheads="1"/>
          </p:cNvSpPr>
          <p:nvPr/>
        </p:nvSpPr>
        <p:spPr bwMode="auto">
          <a:xfrm>
            <a:off x="5572125" y="2286000"/>
            <a:ext cx="2857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第二代数据库系统</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871" name="TextBox 9"/>
          <p:cNvSpPr txBox="1">
            <a:spLocks noChangeArrowheads="1"/>
          </p:cNvSpPr>
          <p:nvPr/>
        </p:nvSpPr>
        <p:spPr bwMode="auto">
          <a:xfrm>
            <a:off x="5572125" y="2827338"/>
            <a:ext cx="2857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关系数据库系统</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872" name="TextBox 10"/>
          <p:cNvSpPr txBox="1">
            <a:spLocks noChangeArrowheads="1"/>
          </p:cNvSpPr>
          <p:nvPr/>
        </p:nvSpPr>
        <p:spPr bwMode="auto">
          <a:xfrm>
            <a:off x="428625" y="371475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第三代数据库系统</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873" name="TextBox 11"/>
          <p:cNvSpPr txBox="1">
            <a:spLocks noChangeArrowheads="1"/>
          </p:cNvSpPr>
          <p:nvPr/>
        </p:nvSpPr>
        <p:spPr bwMode="auto">
          <a:xfrm>
            <a:off x="428625" y="4256088"/>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80</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年代以来数据库系统的两个主要特征是面向对象的数据模型以及数据库技术与其他学科的技术内容相结合。</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17596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fade">
                                      <p:cBhvr>
                                        <p:cTn id="7" dur="1000"/>
                                        <p:tgtEl>
                                          <p:spTgt spid="36868"/>
                                        </p:tgtEl>
                                      </p:cBhvr>
                                    </p:animEffect>
                                    <p:anim calcmode="lin" valueType="num">
                                      <p:cBhvr>
                                        <p:cTn id="8" dur="1000" fill="hold"/>
                                        <p:tgtEl>
                                          <p:spTgt spid="36868"/>
                                        </p:tgtEl>
                                        <p:attrNameLst>
                                          <p:attrName>ppt_x</p:attrName>
                                        </p:attrNameLst>
                                      </p:cBhvr>
                                      <p:tavLst>
                                        <p:tav tm="0">
                                          <p:val>
                                            <p:strVal val="#ppt_x"/>
                                          </p:val>
                                        </p:tav>
                                        <p:tav tm="100000">
                                          <p:val>
                                            <p:strVal val="#ppt_x"/>
                                          </p:val>
                                        </p:tav>
                                      </p:tavLst>
                                    </p:anim>
                                    <p:anim calcmode="lin" valueType="num">
                                      <p:cBhvr>
                                        <p:cTn id="9" dur="1000" fill="hold"/>
                                        <p:tgtEl>
                                          <p:spTgt spid="3686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6869"/>
                                        </p:tgtEl>
                                        <p:attrNameLst>
                                          <p:attrName>style.visibility</p:attrName>
                                        </p:attrNameLst>
                                      </p:cBhvr>
                                      <p:to>
                                        <p:strVal val="visible"/>
                                      </p:to>
                                    </p:set>
                                    <p:animEffect transition="in" filter="wipe(left)">
                                      <p:cBhvr>
                                        <p:cTn id="13" dur="500"/>
                                        <p:tgtEl>
                                          <p:spTgt spid="3686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6870"/>
                                        </p:tgtEl>
                                        <p:attrNameLst>
                                          <p:attrName>style.visibility</p:attrName>
                                        </p:attrNameLst>
                                      </p:cBhvr>
                                      <p:to>
                                        <p:strVal val="visible"/>
                                      </p:to>
                                    </p:set>
                                    <p:animEffect transition="in" filter="fade">
                                      <p:cBhvr>
                                        <p:cTn id="18" dur="1000"/>
                                        <p:tgtEl>
                                          <p:spTgt spid="36870"/>
                                        </p:tgtEl>
                                      </p:cBhvr>
                                    </p:animEffect>
                                    <p:anim calcmode="lin" valueType="num">
                                      <p:cBhvr>
                                        <p:cTn id="19" dur="1000" fill="hold"/>
                                        <p:tgtEl>
                                          <p:spTgt spid="36870"/>
                                        </p:tgtEl>
                                        <p:attrNameLst>
                                          <p:attrName>ppt_x</p:attrName>
                                        </p:attrNameLst>
                                      </p:cBhvr>
                                      <p:tavLst>
                                        <p:tav tm="0">
                                          <p:val>
                                            <p:strVal val="#ppt_x"/>
                                          </p:val>
                                        </p:tav>
                                        <p:tav tm="100000">
                                          <p:val>
                                            <p:strVal val="#ppt_x"/>
                                          </p:val>
                                        </p:tav>
                                      </p:tavLst>
                                    </p:anim>
                                    <p:anim calcmode="lin" valueType="num">
                                      <p:cBhvr>
                                        <p:cTn id="20" dur="1000" fill="hold"/>
                                        <p:tgtEl>
                                          <p:spTgt spid="36870"/>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6871"/>
                                        </p:tgtEl>
                                        <p:attrNameLst>
                                          <p:attrName>style.visibility</p:attrName>
                                        </p:attrNameLst>
                                      </p:cBhvr>
                                      <p:to>
                                        <p:strVal val="visible"/>
                                      </p:to>
                                    </p:set>
                                    <p:animEffect transition="in" filter="wipe(left)">
                                      <p:cBhvr>
                                        <p:cTn id="24" dur="500"/>
                                        <p:tgtEl>
                                          <p:spTgt spid="3687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872"/>
                                        </p:tgtEl>
                                        <p:attrNameLst>
                                          <p:attrName>style.visibility</p:attrName>
                                        </p:attrNameLst>
                                      </p:cBhvr>
                                      <p:to>
                                        <p:strVal val="visible"/>
                                      </p:to>
                                    </p:set>
                                    <p:animEffect transition="in" filter="fade">
                                      <p:cBhvr>
                                        <p:cTn id="29" dur="1000"/>
                                        <p:tgtEl>
                                          <p:spTgt spid="36872"/>
                                        </p:tgtEl>
                                      </p:cBhvr>
                                    </p:animEffect>
                                    <p:anim calcmode="lin" valueType="num">
                                      <p:cBhvr>
                                        <p:cTn id="30" dur="1000" fill="hold"/>
                                        <p:tgtEl>
                                          <p:spTgt spid="36872"/>
                                        </p:tgtEl>
                                        <p:attrNameLst>
                                          <p:attrName>ppt_x</p:attrName>
                                        </p:attrNameLst>
                                      </p:cBhvr>
                                      <p:tavLst>
                                        <p:tav tm="0">
                                          <p:val>
                                            <p:strVal val="#ppt_x"/>
                                          </p:val>
                                        </p:tav>
                                        <p:tav tm="100000">
                                          <p:val>
                                            <p:strVal val="#ppt_x"/>
                                          </p:val>
                                        </p:tav>
                                      </p:tavLst>
                                    </p:anim>
                                    <p:anim calcmode="lin" valueType="num">
                                      <p:cBhvr>
                                        <p:cTn id="31" dur="1000" fill="hold"/>
                                        <p:tgtEl>
                                          <p:spTgt spid="36872"/>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6873"/>
                                        </p:tgtEl>
                                        <p:attrNameLst>
                                          <p:attrName>style.visibility</p:attrName>
                                        </p:attrNameLst>
                                      </p:cBhvr>
                                      <p:to>
                                        <p:strVal val="visible"/>
                                      </p:to>
                                    </p:set>
                                    <p:animEffect transition="in" filter="wipe(left)">
                                      <p:cBhvr>
                                        <p:cTn id="35" dur="5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P spid="36870" grpId="0"/>
      <p:bldP spid="36871" grpId="0"/>
      <p:bldP spid="36872" grpId="0"/>
      <p:bldP spid="368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数据库发展新方向</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sz="900" b="1" spc="100" dirty="0">
              <a:latin typeface="Corbel" pitchFamily="34" charset="0"/>
              <a:ea typeface="微软雅黑" pitchFamily="34" charset="-122"/>
            </a:endParaRPr>
          </a:p>
        </p:txBody>
      </p:sp>
      <p:sp>
        <p:nvSpPr>
          <p:cNvPr id="37892" name="TextBox 7"/>
          <p:cNvSpPr txBox="1">
            <a:spLocks noChangeArrowheads="1"/>
          </p:cNvSpPr>
          <p:nvPr/>
        </p:nvSpPr>
        <p:spPr bwMode="auto">
          <a:xfrm>
            <a:off x="428625" y="2286000"/>
            <a:ext cx="3286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新的数据库管理系统</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7893" name="TextBox 8"/>
          <p:cNvSpPr txBox="1">
            <a:spLocks noChangeArrowheads="1"/>
          </p:cNvSpPr>
          <p:nvPr/>
        </p:nvSpPr>
        <p:spPr bwMode="auto">
          <a:xfrm>
            <a:off x="428625" y="2827338"/>
            <a:ext cx="32146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面向对象数据库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对象</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关系数据库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并行数据库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分布式数据库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7894" name="TextBox 12"/>
          <p:cNvSpPr txBox="1">
            <a:spLocks noChangeArrowheads="1"/>
          </p:cNvSpPr>
          <p:nvPr/>
        </p:nvSpPr>
        <p:spPr bwMode="auto">
          <a:xfrm>
            <a:off x="3929063" y="2286000"/>
            <a:ext cx="4737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数据库系统新应用</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7895" name="TextBox 13"/>
          <p:cNvSpPr txBox="1">
            <a:spLocks noChangeArrowheads="1"/>
          </p:cNvSpPr>
          <p:nvPr/>
        </p:nvSpPr>
        <p:spPr bwMode="auto">
          <a:xfrm>
            <a:off x="3347439" y="2906574"/>
            <a:ext cx="56185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空间数据库（</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Google MAP</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Virtual Earth</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XML</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Real-time</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数据库（证卷交易）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模拟查询数据库（</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Google Suggest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，搜索引擎）</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5849144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fade">
                                      <p:cBhvr>
                                        <p:cTn id="7" dur="1000"/>
                                        <p:tgtEl>
                                          <p:spTgt spid="37892"/>
                                        </p:tgtEl>
                                      </p:cBhvr>
                                    </p:animEffect>
                                    <p:anim calcmode="lin" valueType="num">
                                      <p:cBhvr>
                                        <p:cTn id="8" dur="1000" fill="hold"/>
                                        <p:tgtEl>
                                          <p:spTgt spid="37892"/>
                                        </p:tgtEl>
                                        <p:attrNameLst>
                                          <p:attrName>ppt_x</p:attrName>
                                        </p:attrNameLst>
                                      </p:cBhvr>
                                      <p:tavLst>
                                        <p:tav tm="0">
                                          <p:val>
                                            <p:strVal val="#ppt_x"/>
                                          </p:val>
                                        </p:tav>
                                        <p:tav tm="100000">
                                          <p:val>
                                            <p:strVal val="#ppt_x"/>
                                          </p:val>
                                        </p:tav>
                                      </p:tavLst>
                                    </p:anim>
                                    <p:anim calcmode="lin" valueType="num">
                                      <p:cBhvr>
                                        <p:cTn id="9" dur="1000" fill="hold"/>
                                        <p:tgtEl>
                                          <p:spTgt spid="3789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7893"/>
                                        </p:tgtEl>
                                        <p:attrNameLst>
                                          <p:attrName>style.visibility</p:attrName>
                                        </p:attrNameLst>
                                      </p:cBhvr>
                                      <p:to>
                                        <p:strVal val="visible"/>
                                      </p:to>
                                    </p:set>
                                    <p:animEffect transition="in" filter="wipe(left)">
                                      <p:cBhvr>
                                        <p:cTn id="13" dur="500"/>
                                        <p:tgtEl>
                                          <p:spTgt spid="3789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fade">
                                      <p:cBhvr>
                                        <p:cTn id="18" dur="1000"/>
                                        <p:tgtEl>
                                          <p:spTgt spid="37894"/>
                                        </p:tgtEl>
                                      </p:cBhvr>
                                    </p:animEffect>
                                    <p:anim calcmode="lin" valueType="num">
                                      <p:cBhvr>
                                        <p:cTn id="19" dur="1000" fill="hold"/>
                                        <p:tgtEl>
                                          <p:spTgt spid="37894"/>
                                        </p:tgtEl>
                                        <p:attrNameLst>
                                          <p:attrName>ppt_x</p:attrName>
                                        </p:attrNameLst>
                                      </p:cBhvr>
                                      <p:tavLst>
                                        <p:tav tm="0">
                                          <p:val>
                                            <p:strVal val="#ppt_x"/>
                                          </p:val>
                                        </p:tav>
                                        <p:tav tm="100000">
                                          <p:val>
                                            <p:strVal val="#ppt_x"/>
                                          </p:val>
                                        </p:tav>
                                      </p:tavLst>
                                    </p:anim>
                                    <p:anim calcmode="lin" valueType="num">
                                      <p:cBhvr>
                                        <p:cTn id="20" dur="1000" fill="hold"/>
                                        <p:tgtEl>
                                          <p:spTgt spid="3789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7895"/>
                                        </p:tgtEl>
                                        <p:attrNameLst>
                                          <p:attrName>style.visibility</p:attrName>
                                        </p:attrNameLst>
                                      </p:cBhvr>
                                      <p:to>
                                        <p:strVal val="visible"/>
                                      </p:to>
                                    </p:set>
                                    <p:animEffect transition="in" filter="wipe(left)">
                                      <p:cBhvr>
                                        <p:cTn id="24"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p:bldP spid="37894" grpId="0"/>
      <p:bldP spid="3789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z="2800" dirty="0">
                <a:ea typeface="微软雅黑" panose="020B0503020204020204" pitchFamily="34" charset="-122"/>
              </a:rPr>
              <a:t>数据库类型</a:t>
            </a:r>
          </a:p>
        </p:txBody>
      </p:sp>
      <p:sp>
        <p:nvSpPr>
          <p:cNvPr id="2" name="内容占位符 1"/>
          <p:cNvSpPr>
            <a:spLocks noGrp="1"/>
          </p:cNvSpPr>
          <p:nvPr>
            <p:ph idx="1"/>
          </p:nvPr>
        </p:nvSpPr>
        <p:spPr/>
        <p:txBody>
          <a:bodyPr/>
          <a:lstStyle/>
          <a:p>
            <a:endParaRPr lang="zh-CN" altLang="en-US"/>
          </a:p>
        </p:txBody>
      </p:sp>
      <p:grpSp>
        <p:nvGrpSpPr>
          <p:cNvPr id="9223" name="Group 7"/>
          <p:cNvGrpSpPr>
            <a:grpSpLocks/>
          </p:cNvGrpSpPr>
          <p:nvPr/>
        </p:nvGrpSpPr>
        <p:grpSpPr bwMode="auto">
          <a:xfrm>
            <a:off x="1295400" y="1679575"/>
            <a:ext cx="5964238" cy="1165225"/>
            <a:chOff x="0" y="0"/>
            <a:chExt cx="4080" cy="720"/>
          </a:xfrm>
        </p:grpSpPr>
        <p:sp>
          <p:nvSpPr>
            <p:cNvPr id="9224" name="Rectangle 8"/>
            <p:cNvSpPr>
              <a:spLocks noChangeArrowheads="1"/>
            </p:cNvSpPr>
            <p:nvPr/>
          </p:nvSpPr>
          <p:spPr bwMode="auto">
            <a:xfrm rot="3419336">
              <a:off x="0" y="48"/>
              <a:ext cx="672" cy="672"/>
            </a:xfrm>
            <a:prstGeom prst="rect">
              <a:avLst/>
            </a:prstGeom>
            <a:solidFill>
              <a:srgbClr val="0066FF"/>
            </a:solidFill>
            <a:ln w="9525" cmpd="sng">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9225" name="Group 9"/>
            <p:cNvGrpSpPr>
              <a:grpSpLocks/>
            </p:cNvGrpSpPr>
            <p:nvPr/>
          </p:nvGrpSpPr>
          <p:grpSpPr bwMode="auto">
            <a:xfrm>
              <a:off x="672" y="144"/>
              <a:ext cx="624" cy="96"/>
              <a:chOff x="0" y="0"/>
              <a:chExt cx="468" cy="244"/>
            </a:xfrm>
          </p:grpSpPr>
          <p:sp>
            <p:nvSpPr>
              <p:cNvPr id="9226" name="Oval 10"/>
              <p:cNvSpPr>
                <a:spLocks noChangeArrowheads="1"/>
              </p:cNvSpPr>
              <p:nvPr/>
            </p:nvSpPr>
            <p:spPr bwMode="auto">
              <a:xfrm>
                <a:off x="0" y="0"/>
                <a:ext cx="79" cy="242"/>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27" name="Rectangle 11"/>
              <p:cNvSpPr>
                <a:spLocks noChangeArrowheads="1"/>
              </p:cNvSpPr>
              <p:nvPr/>
            </p:nvSpPr>
            <p:spPr bwMode="auto">
              <a:xfrm>
                <a:off x="45" y="2"/>
                <a:ext cx="388" cy="242"/>
              </a:xfrm>
              <a:prstGeom prst="rect">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28" name="Oval 12"/>
              <p:cNvSpPr>
                <a:spLocks noChangeArrowheads="1"/>
              </p:cNvSpPr>
              <p:nvPr/>
            </p:nvSpPr>
            <p:spPr bwMode="auto">
              <a:xfrm>
                <a:off x="397" y="4"/>
                <a:ext cx="71" cy="234"/>
              </a:xfrm>
              <a:prstGeom prst="ellipse">
                <a:avLst/>
              </a:prstGeom>
              <a:gradFill rotWithShape="0">
                <a:gsLst>
                  <a:gs pos="0">
                    <a:srgbClr val="767676"/>
                  </a:gs>
                  <a:gs pos="50000">
                    <a:schemeClr val="bg1"/>
                  </a:gs>
                  <a:gs pos="100000">
                    <a:srgbClr val="767676"/>
                  </a:gs>
                </a:gsLst>
                <a:lin ang="5400000" scaled="1"/>
              </a:gradFill>
              <a:ln w="127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29" name="Oval 13"/>
              <p:cNvSpPr>
                <a:spLocks noChangeArrowheads="1"/>
              </p:cNvSpPr>
              <p:nvPr/>
            </p:nvSpPr>
            <p:spPr bwMode="auto">
              <a:xfrm>
                <a:off x="435" y="80"/>
                <a:ext cx="20" cy="69"/>
              </a:xfrm>
              <a:prstGeom prst="ellipse">
                <a:avLst/>
              </a:prstGeom>
              <a:gradFill rotWithShape="0">
                <a:gsLst>
                  <a:gs pos="0">
                    <a:srgbClr val="767676"/>
                  </a:gs>
                  <a:gs pos="50000">
                    <a:schemeClr val="bg1"/>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9230" name="Rectangle 14"/>
            <p:cNvSpPr>
              <a:spLocks noChangeArrowheads="1"/>
            </p:cNvSpPr>
            <p:nvPr/>
          </p:nvSpPr>
          <p:spPr bwMode="auto">
            <a:xfrm rot="3419336">
              <a:off x="1152" y="0"/>
              <a:ext cx="672" cy="672"/>
            </a:xfrm>
            <a:prstGeom prst="rect">
              <a:avLst/>
            </a:prstGeom>
            <a:solidFill>
              <a:schemeClr val="accent1"/>
            </a:solidFill>
            <a:ln w="9525" cmpd="sng">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9231" name="Group 15"/>
            <p:cNvGrpSpPr>
              <a:grpSpLocks/>
            </p:cNvGrpSpPr>
            <p:nvPr/>
          </p:nvGrpSpPr>
          <p:grpSpPr bwMode="auto">
            <a:xfrm>
              <a:off x="1824" y="144"/>
              <a:ext cx="624" cy="96"/>
              <a:chOff x="0" y="0"/>
              <a:chExt cx="468" cy="244"/>
            </a:xfrm>
          </p:grpSpPr>
          <p:sp>
            <p:nvSpPr>
              <p:cNvPr id="9232" name="Oval 16"/>
              <p:cNvSpPr>
                <a:spLocks noChangeArrowheads="1"/>
              </p:cNvSpPr>
              <p:nvPr/>
            </p:nvSpPr>
            <p:spPr bwMode="auto">
              <a:xfrm>
                <a:off x="0" y="0"/>
                <a:ext cx="79" cy="242"/>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33" name="Rectangle 17"/>
              <p:cNvSpPr>
                <a:spLocks noChangeArrowheads="1"/>
              </p:cNvSpPr>
              <p:nvPr/>
            </p:nvSpPr>
            <p:spPr bwMode="auto">
              <a:xfrm>
                <a:off x="45" y="2"/>
                <a:ext cx="388" cy="242"/>
              </a:xfrm>
              <a:prstGeom prst="rect">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34" name="Oval 18"/>
              <p:cNvSpPr>
                <a:spLocks noChangeArrowheads="1"/>
              </p:cNvSpPr>
              <p:nvPr/>
            </p:nvSpPr>
            <p:spPr bwMode="auto">
              <a:xfrm>
                <a:off x="397" y="4"/>
                <a:ext cx="71" cy="234"/>
              </a:xfrm>
              <a:prstGeom prst="ellipse">
                <a:avLst/>
              </a:prstGeom>
              <a:gradFill rotWithShape="0">
                <a:gsLst>
                  <a:gs pos="0">
                    <a:srgbClr val="767676"/>
                  </a:gs>
                  <a:gs pos="50000">
                    <a:schemeClr val="bg1"/>
                  </a:gs>
                  <a:gs pos="100000">
                    <a:srgbClr val="767676"/>
                  </a:gs>
                </a:gsLst>
                <a:lin ang="5400000" scaled="1"/>
              </a:gradFill>
              <a:ln w="127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35" name="Oval 19"/>
              <p:cNvSpPr>
                <a:spLocks noChangeArrowheads="1"/>
              </p:cNvSpPr>
              <p:nvPr/>
            </p:nvSpPr>
            <p:spPr bwMode="auto">
              <a:xfrm>
                <a:off x="435" y="80"/>
                <a:ext cx="20" cy="69"/>
              </a:xfrm>
              <a:prstGeom prst="ellipse">
                <a:avLst/>
              </a:prstGeom>
              <a:gradFill rotWithShape="0">
                <a:gsLst>
                  <a:gs pos="0">
                    <a:srgbClr val="767676"/>
                  </a:gs>
                  <a:gs pos="50000">
                    <a:schemeClr val="bg1"/>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9236" name="Rectangle 20"/>
            <p:cNvSpPr>
              <a:spLocks noChangeArrowheads="1"/>
            </p:cNvSpPr>
            <p:nvPr/>
          </p:nvSpPr>
          <p:spPr bwMode="auto">
            <a:xfrm rot="3419336">
              <a:off x="2256" y="0"/>
              <a:ext cx="672" cy="672"/>
            </a:xfrm>
            <a:prstGeom prst="rect">
              <a:avLst/>
            </a:prstGeom>
            <a:solidFill>
              <a:schemeClr val="accent5">
                <a:lumMod val="75000"/>
              </a:schemeClr>
            </a:solidFill>
            <a:ln w="9525" cmpd="sng">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9237" name="Group 21"/>
            <p:cNvGrpSpPr>
              <a:grpSpLocks/>
            </p:cNvGrpSpPr>
            <p:nvPr/>
          </p:nvGrpSpPr>
          <p:grpSpPr bwMode="auto">
            <a:xfrm>
              <a:off x="2976" y="144"/>
              <a:ext cx="816" cy="96"/>
              <a:chOff x="0" y="0"/>
              <a:chExt cx="468" cy="244"/>
            </a:xfrm>
          </p:grpSpPr>
          <p:sp>
            <p:nvSpPr>
              <p:cNvPr id="9238" name="Oval 22"/>
              <p:cNvSpPr>
                <a:spLocks noChangeArrowheads="1"/>
              </p:cNvSpPr>
              <p:nvPr/>
            </p:nvSpPr>
            <p:spPr bwMode="auto">
              <a:xfrm>
                <a:off x="0" y="0"/>
                <a:ext cx="79" cy="242"/>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39" name="Rectangle 23"/>
              <p:cNvSpPr>
                <a:spLocks noChangeArrowheads="1"/>
              </p:cNvSpPr>
              <p:nvPr/>
            </p:nvSpPr>
            <p:spPr bwMode="auto">
              <a:xfrm>
                <a:off x="45" y="2"/>
                <a:ext cx="388" cy="242"/>
              </a:xfrm>
              <a:prstGeom prst="rect">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40" name="Oval 24"/>
              <p:cNvSpPr>
                <a:spLocks noChangeArrowheads="1"/>
              </p:cNvSpPr>
              <p:nvPr/>
            </p:nvSpPr>
            <p:spPr bwMode="auto">
              <a:xfrm>
                <a:off x="397" y="4"/>
                <a:ext cx="71" cy="234"/>
              </a:xfrm>
              <a:prstGeom prst="ellipse">
                <a:avLst/>
              </a:prstGeom>
              <a:gradFill rotWithShape="0">
                <a:gsLst>
                  <a:gs pos="0">
                    <a:srgbClr val="767676"/>
                  </a:gs>
                  <a:gs pos="50000">
                    <a:schemeClr val="bg1"/>
                  </a:gs>
                  <a:gs pos="100000">
                    <a:srgbClr val="767676"/>
                  </a:gs>
                </a:gsLst>
                <a:lin ang="5400000" scaled="1"/>
              </a:gradFill>
              <a:ln w="127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241" name="Oval 25"/>
              <p:cNvSpPr>
                <a:spLocks noChangeArrowheads="1"/>
              </p:cNvSpPr>
              <p:nvPr/>
            </p:nvSpPr>
            <p:spPr bwMode="auto">
              <a:xfrm>
                <a:off x="435" y="80"/>
                <a:ext cx="20" cy="69"/>
              </a:xfrm>
              <a:prstGeom prst="ellipse">
                <a:avLst/>
              </a:prstGeom>
              <a:gradFill rotWithShape="0">
                <a:gsLst>
                  <a:gs pos="0">
                    <a:srgbClr val="767676"/>
                  </a:gs>
                  <a:gs pos="50000">
                    <a:schemeClr val="bg1"/>
                  </a:gs>
                  <a:gs pos="100000">
                    <a:srgbClr val="7676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9242" name="Rectangle 26"/>
            <p:cNvSpPr>
              <a:spLocks noChangeArrowheads="1"/>
            </p:cNvSpPr>
            <p:nvPr/>
          </p:nvSpPr>
          <p:spPr bwMode="auto">
            <a:xfrm rot="3419336">
              <a:off x="3408" y="0"/>
              <a:ext cx="672" cy="672"/>
            </a:xfrm>
            <a:prstGeom prst="rect">
              <a:avLst/>
            </a:prstGeom>
            <a:solidFill>
              <a:srgbClr val="33CC33"/>
            </a:solidFill>
            <a:ln w="9525" cmpd="sng">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9243" name="Rectangle 27"/>
          <p:cNvSpPr>
            <a:spLocks noChangeArrowheads="1"/>
          </p:cNvSpPr>
          <p:nvPr/>
        </p:nvSpPr>
        <p:spPr bwMode="auto">
          <a:xfrm>
            <a:off x="1373188" y="2057400"/>
            <a:ext cx="97631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a:solidFill>
                  <a:schemeClr val="bg1"/>
                </a:solidFill>
                <a:latin typeface="微软雅黑" panose="020B0503020204020204" pitchFamily="34" charset="-122"/>
                <a:ea typeface="微软雅黑" panose="020B0503020204020204" pitchFamily="34" charset="-122"/>
              </a:rPr>
              <a:t>access</a:t>
            </a:r>
          </a:p>
        </p:txBody>
      </p:sp>
      <p:sp>
        <p:nvSpPr>
          <p:cNvPr id="9244" name="Rectangle 28"/>
          <p:cNvSpPr>
            <a:spLocks noChangeArrowheads="1"/>
          </p:cNvSpPr>
          <p:nvPr/>
        </p:nvSpPr>
        <p:spPr bwMode="auto">
          <a:xfrm>
            <a:off x="3060700" y="2057400"/>
            <a:ext cx="8826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a:solidFill>
                  <a:schemeClr val="bg1"/>
                </a:solidFill>
                <a:latin typeface="微软雅黑" panose="020B0503020204020204" pitchFamily="34" charset="-122"/>
                <a:ea typeface="微软雅黑" panose="020B0503020204020204" pitchFamily="34" charset="-122"/>
              </a:rPr>
              <a:t>Mysql</a:t>
            </a:r>
          </a:p>
        </p:txBody>
      </p:sp>
      <p:sp>
        <p:nvSpPr>
          <p:cNvPr id="9245" name="Rectangle 29"/>
          <p:cNvSpPr>
            <a:spLocks noChangeArrowheads="1"/>
          </p:cNvSpPr>
          <p:nvPr/>
        </p:nvSpPr>
        <p:spPr bwMode="auto">
          <a:xfrm>
            <a:off x="4532313" y="2057400"/>
            <a:ext cx="127158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a:solidFill>
                  <a:schemeClr val="bg1"/>
                </a:solidFill>
                <a:latin typeface="微软雅黑" panose="020B0503020204020204" pitchFamily="34" charset="-122"/>
                <a:ea typeface="微软雅黑" panose="020B0503020204020204" pitchFamily="34" charset="-122"/>
              </a:rPr>
              <a:t>SqlServer</a:t>
            </a:r>
          </a:p>
        </p:txBody>
      </p:sp>
      <p:sp>
        <p:nvSpPr>
          <p:cNvPr id="9246" name="Rectangle 30"/>
          <p:cNvSpPr>
            <a:spLocks noChangeArrowheads="1"/>
          </p:cNvSpPr>
          <p:nvPr/>
        </p:nvSpPr>
        <p:spPr bwMode="auto">
          <a:xfrm>
            <a:off x="6378575" y="2057400"/>
            <a:ext cx="9175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a:solidFill>
                  <a:schemeClr val="bg1"/>
                </a:solidFill>
                <a:latin typeface="微软雅黑" panose="020B0503020204020204" pitchFamily="34" charset="-122"/>
                <a:ea typeface="微软雅黑" panose="020B0503020204020204" pitchFamily="34" charset="-122"/>
              </a:rPr>
              <a:t>Oracle</a:t>
            </a:r>
          </a:p>
        </p:txBody>
      </p:sp>
      <p:grpSp>
        <p:nvGrpSpPr>
          <p:cNvPr id="3" name="组合 2"/>
          <p:cNvGrpSpPr/>
          <p:nvPr/>
        </p:nvGrpSpPr>
        <p:grpSpPr>
          <a:xfrm>
            <a:off x="1066800" y="3132138"/>
            <a:ext cx="1708150" cy="2738437"/>
            <a:chOff x="1066800" y="3132138"/>
            <a:chExt cx="1708150" cy="2738437"/>
          </a:xfrm>
        </p:grpSpPr>
        <p:sp>
          <p:nvSpPr>
            <p:cNvPr id="9222" name="AutoShape 6"/>
            <p:cNvSpPr>
              <a:spLocks noChangeArrowheads="1"/>
            </p:cNvSpPr>
            <p:nvPr/>
          </p:nvSpPr>
          <p:spPr bwMode="auto">
            <a:xfrm>
              <a:off x="1066800" y="3132138"/>
              <a:ext cx="1620838" cy="2738437"/>
            </a:xfrm>
            <a:prstGeom prst="roundRect">
              <a:avLst>
                <a:gd name="adj" fmla="val 13745"/>
              </a:avLst>
            </a:prstGeom>
            <a:solidFill>
              <a:schemeClr val="accent3">
                <a:lumMod val="40000"/>
                <a:lumOff val="60000"/>
              </a:schemeClr>
            </a:solidFill>
            <a:ln w="38100" cmpd="sng">
              <a:solidFill>
                <a:schemeClr val="bg2"/>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9247" name="Rectangle 31"/>
            <p:cNvSpPr>
              <a:spLocks noChangeArrowheads="1"/>
            </p:cNvSpPr>
            <p:nvPr/>
          </p:nvSpPr>
          <p:spPr bwMode="auto">
            <a:xfrm>
              <a:off x="1144588" y="3349625"/>
              <a:ext cx="16303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SzPct val="100000"/>
              </a:pPr>
              <a:r>
                <a:rPr lang="zh-CN" altLang="en-US" b="1" dirty="0">
                  <a:solidFill>
                    <a:srgbClr val="FF0000"/>
                  </a:solidFill>
                  <a:ea typeface="微软雅黑" panose="020B0503020204020204" pitchFamily="34" charset="-122"/>
                </a:rPr>
                <a:t>优点：</a:t>
              </a:r>
            </a:p>
            <a:p>
              <a:pPr eaLnBrk="1" hangingPunct="1">
                <a:buSzPct val="100000"/>
                <a:buFont typeface="Arial" panose="020B0604020202020204" pitchFamily="34" charset="0"/>
                <a:buChar char="•"/>
              </a:pPr>
              <a:r>
                <a:rPr lang="zh-CN" altLang="en-US" dirty="0">
                  <a:ea typeface="微软雅黑" panose="020B0503020204020204" pitchFamily="34" charset="-122"/>
                </a:rPr>
                <a:t>有界面友好</a:t>
              </a:r>
            </a:p>
            <a:p>
              <a:pPr eaLnBrk="1" hangingPunct="1">
                <a:buSzPct val="100000"/>
                <a:buFont typeface="Arial" panose="020B0604020202020204" pitchFamily="34" charset="0"/>
                <a:buChar char="•"/>
              </a:pPr>
              <a:r>
                <a:rPr lang="zh-CN" altLang="en-US" dirty="0">
                  <a:ea typeface="微软雅黑" panose="020B0503020204020204" pitchFamily="34" charset="-122"/>
                </a:rPr>
                <a:t>易学易用</a:t>
              </a:r>
            </a:p>
            <a:p>
              <a:pPr eaLnBrk="1" hangingPunct="1">
                <a:buSzPct val="100000"/>
                <a:buFont typeface="Arial" panose="020B0604020202020204" pitchFamily="34" charset="0"/>
                <a:buChar char="•"/>
              </a:pPr>
              <a:r>
                <a:rPr lang="zh-CN" altLang="en-US" dirty="0">
                  <a:ea typeface="微软雅黑" panose="020B0503020204020204" pitchFamily="34" charset="-122"/>
                </a:rPr>
                <a:t>开发简单</a:t>
              </a:r>
            </a:p>
            <a:p>
              <a:pPr eaLnBrk="1" hangingPunct="1">
                <a:buSzPct val="100000"/>
                <a:buFont typeface="Arial" panose="020B0604020202020204" pitchFamily="34" charset="0"/>
                <a:buChar char="•"/>
              </a:pPr>
              <a:r>
                <a:rPr lang="zh-CN" altLang="en-US" dirty="0">
                  <a:ea typeface="微软雅黑" panose="020B0503020204020204" pitchFamily="34" charset="-122"/>
                </a:rPr>
                <a:t>接口灵活</a:t>
              </a:r>
            </a:p>
          </p:txBody>
        </p:sp>
      </p:grpSp>
      <p:grpSp>
        <p:nvGrpSpPr>
          <p:cNvPr id="4" name="组合 3"/>
          <p:cNvGrpSpPr/>
          <p:nvPr/>
        </p:nvGrpSpPr>
        <p:grpSpPr>
          <a:xfrm>
            <a:off x="2773363" y="3132138"/>
            <a:ext cx="1646237" cy="2738437"/>
            <a:chOff x="2773363" y="3132138"/>
            <a:chExt cx="1646237" cy="2738437"/>
          </a:xfrm>
        </p:grpSpPr>
        <p:sp>
          <p:nvSpPr>
            <p:cNvPr id="9221" name="AutoShape 5"/>
            <p:cNvSpPr>
              <a:spLocks noChangeArrowheads="1"/>
            </p:cNvSpPr>
            <p:nvPr/>
          </p:nvSpPr>
          <p:spPr bwMode="auto">
            <a:xfrm>
              <a:off x="2773363" y="3132138"/>
              <a:ext cx="1563687" cy="2738437"/>
            </a:xfrm>
            <a:prstGeom prst="roundRect">
              <a:avLst>
                <a:gd name="adj" fmla="val 13745"/>
              </a:avLst>
            </a:prstGeom>
            <a:solidFill>
              <a:schemeClr val="accent6">
                <a:lumMod val="40000"/>
                <a:lumOff val="60000"/>
              </a:schemeClr>
            </a:solidFill>
            <a:ln w="38100" cmpd="sng">
              <a:solidFill>
                <a:schemeClr val="bg2"/>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9248" name="Rectangle 32"/>
            <p:cNvSpPr>
              <a:spLocks noChangeArrowheads="1"/>
            </p:cNvSpPr>
            <p:nvPr/>
          </p:nvSpPr>
          <p:spPr bwMode="auto">
            <a:xfrm>
              <a:off x="2820988" y="3355975"/>
              <a:ext cx="159861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SzPct val="100000"/>
              </a:pPr>
              <a:r>
                <a:rPr lang="zh-CN" altLang="en-US" b="1" dirty="0">
                  <a:solidFill>
                    <a:srgbClr val="FF0000"/>
                  </a:solidFill>
                  <a:latin typeface="微软雅黑" panose="020B0503020204020204" pitchFamily="34" charset="-122"/>
                  <a:ea typeface="微软雅黑" panose="020B0503020204020204" pitchFamily="34" charset="-122"/>
                </a:rPr>
                <a:t>优点</a:t>
              </a:r>
            </a:p>
            <a:p>
              <a:pPr eaLnBrk="1" hangingPunct="1">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适合做网站</a:t>
              </a:r>
            </a:p>
            <a:p>
              <a:pPr eaLnBrk="1" hangingPunct="1">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PHP完美结合</a:t>
              </a:r>
            </a:p>
            <a:p>
              <a:pPr eaLnBrk="1" hangingPunct="1">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开源软件</a:t>
              </a:r>
              <a:endParaRPr lang="en-US" altLang="zh-CN"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456113" y="3132138"/>
            <a:ext cx="1611312" cy="2738437"/>
            <a:chOff x="4456113" y="3132138"/>
            <a:chExt cx="1611312" cy="2738437"/>
          </a:xfrm>
        </p:grpSpPr>
        <p:sp>
          <p:nvSpPr>
            <p:cNvPr id="9220" name="AutoShape 4"/>
            <p:cNvSpPr>
              <a:spLocks noChangeArrowheads="1"/>
            </p:cNvSpPr>
            <p:nvPr/>
          </p:nvSpPr>
          <p:spPr bwMode="auto">
            <a:xfrm>
              <a:off x="4456113" y="3132138"/>
              <a:ext cx="1611312" cy="2738437"/>
            </a:xfrm>
            <a:prstGeom prst="roundRect">
              <a:avLst>
                <a:gd name="adj" fmla="val 13745"/>
              </a:avLst>
            </a:prstGeom>
            <a:solidFill>
              <a:schemeClr val="accent5">
                <a:lumMod val="40000"/>
                <a:lumOff val="60000"/>
              </a:schemeClr>
            </a:solidFill>
            <a:ln w="38100" cmpd="sng">
              <a:solidFill>
                <a:schemeClr val="bg2"/>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9249" name="Rectangle 33"/>
            <p:cNvSpPr>
              <a:spLocks noChangeArrowheads="1"/>
            </p:cNvSpPr>
            <p:nvPr/>
          </p:nvSpPr>
          <p:spPr bwMode="auto">
            <a:xfrm>
              <a:off x="4572000" y="3349625"/>
              <a:ext cx="13620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dirty="0">
                  <a:solidFill>
                    <a:srgbClr val="FF0000"/>
                  </a:solidFill>
                  <a:ea typeface="微软雅黑" panose="020B0503020204020204" pitchFamily="34" charset="-122"/>
                </a:rPr>
                <a:t>优点：</a:t>
              </a:r>
            </a:p>
            <a:p>
              <a:pPr eaLnBrk="1" hangingPunct="1">
                <a:buSzPct val="100000"/>
                <a:buFont typeface="Arial" panose="020B0604020202020204" pitchFamily="34" charset="0"/>
                <a:buChar char="•"/>
              </a:pPr>
              <a:r>
                <a:rPr lang="zh-CN" altLang="en-US" dirty="0">
                  <a:ea typeface="微软雅黑" panose="020B0503020204020204" pitchFamily="34" charset="-122"/>
                </a:rPr>
                <a:t>简单易用</a:t>
              </a:r>
            </a:p>
            <a:p>
              <a:pPr eaLnBrk="1" hangingPunct="1"/>
              <a:endParaRPr lang="zh-CN" altLang="en-US" dirty="0">
                <a:ea typeface="微软雅黑" panose="020B0503020204020204" pitchFamily="34" charset="-122"/>
              </a:endParaRPr>
            </a:p>
            <a:p>
              <a:pPr eaLnBrk="1" hangingPunct="1"/>
              <a:r>
                <a:rPr lang="zh-CN" altLang="en-US" b="1" dirty="0">
                  <a:solidFill>
                    <a:srgbClr val="0066FF"/>
                  </a:solidFill>
                  <a:ea typeface="微软雅黑" panose="020B0503020204020204" pitchFamily="34" charset="-122"/>
                </a:rPr>
                <a:t>缺点：</a:t>
              </a:r>
            </a:p>
            <a:p>
              <a:pPr eaLnBrk="1" hangingPunct="1"/>
              <a:r>
                <a:rPr lang="zh-CN" altLang="en-US" dirty="0">
                  <a:ea typeface="微软雅黑" panose="020B0503020204020204" pitchFamily="34" charset="-122"/>
                </a:rPr>
                <a:t>只能应用windows平台</a:t>
              </a:r>
            </a:p>
          </p:txBody>
        </p:sp>
      </p:grpSp>
      <p:grpSp>
        <p:nvGrpSpPr>
          <p:cNvPr id="6" name="组合 5"/>
          <p:cNvGrpSpPr/>
          <p:nvPr/>
        </p:nvGrpSpPr>
        <p:grpSpPr>
          <a:xfrm>
            <a:off x="6151563" y="3132138"/>
            <a:ext cx="1620837" cy="2738437"/>
            <a:chOff x="6151563" y="3132138"/>
            <a:chExt cx="1620837" cy="2738437"/>
          </a:xfrm>
        </p:grpSpPr>
        <p:sp>
          <p:nvSpPr>
            <p:cNvPr id="9219" name="AutoShape 3"/>
            <p:cNvSpPr>
              <a:spLocks noChangeArrowheads="1"/>
            </p:cNvSpPr>
            <p:nvPr/>
          </p:nvSpPr>
          <p:spPr bwMode="auto">
            <a:xfrm>
              <a:off x="6151563" y="3132138"/>
              <a:ext cx="1620837" cy="2738437"/>
            </a:xfrm>
            <a:prstGeom prst="roundRect">
              <a:avLst>
                <a:gd name="adj" fmla="val 13745"/>
              </a:avLst>
            </a:prstGeom>
            <a:solidFill>
              <a:srgbClr val="B1EA66"/>
            </a:solidFill>
            <a:ln w="38100" cmpd="sng">
              <a:solidFill>
                <a:schemeClr val="bg2"/>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9250" name="Rectangle 34"/>
            <p:cNvSpPr>
              <a:spLocks noChangeArrowheads="1"/>
            </p:cNvSpPr>
            <p:nvPr/>
          </p:nvSpPr>
          <p:spPr bwMode="auto">
            <a:xfrm>
              <a:off x="6248400" y="3382219"/>
              <a:ext cx="1524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b="1" dirty="0">
                  <a:solidFill>
                    <a:srgbClr val="FF0000"/>
                  </a:solidFill>
                  <a:ea typeface="微软雅黑" panose="020B0503020204020204" pitchFamily="34" charset="-122"/>
                </a:rPr>
                <a:t>优点：</a:t>
              </a:r>
            </a:p>
            <a:p>
              <a:pPr eaLnBrk="1" hangingPunct="1">
                <a:buSzPct val="100000"/>
                <a:buFont typeface="Arial" panose="020B0604020202020204" pitchFamily="34" charset="0"/>
                <a:buChar char="•"/>
              </a:pPr>
              <a:r>
                <a:rPr lang="zh-CN" altLang="en-US" dirty="0">
                  <a:ea typeface="微软雅黑" panose="020B0503020204020204" pitchFamily="34" charset="-122"/>
                </a:rPr>
                <a:t>安全性好</a:t>
              </a:r>
            </a:p>
            <a:p>
              <a:pPr eaLnBrk="1" hangingPunct="1">
                <a:buSzPct val="100000"/>
                <a:buFont typeface="Arial" panose="020B0604020202020204" pitchFamily="34" charset="0"/>
                <a:buChar char="•"/>
              </a:pPr>
              <a:r>
                <a:rPr lang="zh-CN" altLang="en-US" dirty="0">
                  <a:ea typeface="微软雅黑" panose="020B0503020204020204" pitchFamily="34" charset="-122"/>
                </a:rPr>
                <a:t>稳定性高</a:t>
              </a:r>
            </a:p>
            <a:p>
              <a:pPr eaLnBrk="1" hangingPunct="1">
                <a:buSzPct val="100000"/>
                <a:buFont typeface="Arial" panose="020B0604020202020204" pitchFamily="34" charset="0"/>
                <a:buChar char="•"/>
              </a:pPr>
              <a:r>
                <a:rPr lang="zh-CN" altLang="en-US" dirty="0">
                  <a:ea typeface="微软雅黑" panose="020B0503020204020204" pitchFamily="34" charset="-122"/>
                </a:rPr>
                <a:t>兼容性好</a:t>
              </a:r>
            </a:p>
            <a:p>
              <a:pPr eaLnBrk="1" hangingPunct="1"/>
              <a:endParaRPr lang="zh-CN" altLang="en-US" dirty="0">
                <a:ea typeface="微软雅黑" panose="020B0503020204020204" pitchFamily="34" charset="-122"/>
              </a:endParaRPr>
            </a:p>
            <a:p>
              <a:pPr eaLnBrk="1" hangingPunct="1"/>
              <a:r>
                <a:rPr lang="zh-CN" altLang="en-US" b="1" dirty="0">
                  <a:solidFill>
                    <a:srgbClr val="0066FF"/>
                  </a:solidFill>
                  <a:ea typeface="微软雅黑" panose="020B0503020204020204" pitchFamily="34" charset="-122"/>
                </a:rPr>
                <a:t>缺点：</a:t>
              </a:r>
            </a:p>
            <a:p>
              <a:pPr eaLnBrk="1" hangingPunct="1"/>
              <a:r>
                <a:rPr lang="zh-CN" altLang="en-US" dirty="0">
                  <a:ea typeface="微软雅黑" panose="020B0503020204020204" pitchFamily="34" charset="-122"/>
                </a:rPr>
                <a:t>价格昂贵</a:t>
              </a:r>
              <a:endParaRPr lang="en-US" altLang="zh-CN" dirty="0">
                <a:ea typeface="微软雅黑" panose="020B0503020204020204" pitchFamily="34" charset="-122"/>
              </a:endParaRPr>
            </a:p>
          </p:txBody>
        </p:sp>
      </p:grpSp>
    </p:spTree>
    <p:extLst>
      <p:ext uri="{BB962C8B-B14F-4D97-AF65-F5344CB8AC3E}">
        <p14:creationId xmlns:p14="http://schemas.microsoft.com/office/powerpoint/2010/main" val="10505350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000"/>
                                        <p:tgtEl>
                                          <p:spTgt spid="5"/>
                                        </p:tgtEl>
                                      </p:cBhvr>
                                    </p:animEffect>
                                    <p:anim calcmode="lin" valueType="num">
                                      <p:cBhvr>
                                        <p:cTn id="22" dur="2000" fill="hold"/>
                                        <p:tgtEl>
                                          <p:spTgt spid="5"/>
                                        </p:tgtEl>
                                        <p:attrNameLst>
                                          <p:attrName>ppt_w</p:attrName>
                                        </p:attrNameLst>
                                      </p:cBhvr>
                                      <p:tavLst>
                                        <p:tav tm="0" fmla="#ppt_w*sin(2.5*pi*$)">
                                          <p:val>
                                            <p:fltVal val="0"/>
                                          </p:val>
                                        </p:tav>
                                        <p:tav tm="100000">
                                          <p:val>
                                            <p:fltVal val="1"/>
                                          </p:val>
                                        </p:tav>
                                      </p:tavLst>
                                    </p:anim>
                                    <p:anim calcmode="lin" valueType="num">
                                      <p:cBhvr>
                                        <p:cTn id="23"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0"/>
                                        <p:tgtEl>
                                          <p:spTgt spid="6"/>
                                        </p:tgtEl>
                                      </p:cBhvr>
                                    </p:animEffect>
                                    <p:anim calcmode="lin" valueType="num">
                                      <p:cBhvr>
                                        <p:cTn id="29" dur="2000" fill="hold"/>
                                        <p:tgtEl>
                                          <p:spTgt spid="6"/>
                                        </p:tgtEl>
                                        <p:attrNameLst>
                                          <p:attrName>ppt_w</p:attrName>
                                        </p:attrNameLst>
                                      </p:cBhvr>
                                      <p:tavLst>
                                        <p:tav tm="0" fmla="#ppt_w*sin(2.5*pi*$)">
                                          <p:val>
                                            <p:fltVal val="0"/>
                                          </p:val>
                                        </p:tav>
                                        <p:tav tm="100000">
                                          <p:val>
                                            <p:fltVal val="1"/>
                                          </p:val>
                                        </p:tav>
                                      </p:tavLst>
                                    </p:anim>
                                    <p:anim calcmode="lin" valueType="num">
                                      <p:cBhvr>
                                        <p:cTn id="30"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l"/>
            <a:r>
              <a:rPr kumimoji="1" lang="en-US" altLang="zh-CN" sz="3600" b="1" dirty="0">
                <a:solidFill>
                  <a:srgbClr val="FFFF99"/>
                </a:solidFill>
                <a:effectLst>
                  <a:outerShdw blurRad="38100" dist="38100" dir="2700000" algn="tl">
                    <a:srgbClr val="C0C0C0"/>
                  </a:outerShdw>
                </a:effectLst>
              </a:rPr>
              <a:t>ACCESS2010</a:t>
            </a:r>
            <a:r>
              <a:rPr kumimoji="1" lang="zh-CN" altLang="en-US" sz="3600" b="1" dirty="0">
                <a:solidFill>
                  <a:srgbClr val="FFFF99"/>
                </a:solidFill>
                <a:effectLst>
                  <a:outerShdw blurRad="38100" dist="38100" dir="2700000" algn="tl">
                    <a:srgbClr val="C0C0C0"/>
                  </a:outerShdw>
                </a:effectLst>
              </a:rPr>
              <a:t>简介</a:t>
            </a:r>
          </a:p>
        </p:txBody>
      </p:sp>
      <p:sp>
        <p:nvSpPr>
          <p:cNvPr id="9219" name="Rectangle 3"/>
          <p:cNvSpPr>
            <a:spLocks noGrp="1" noChangeArrowheads="1"/>
          </p:cNvSpPr>
          <p:nvPr>
            <p:ph type="body" idx="1"/>
          </p:nvPr>
        </p:nvSpPr>
        <p:spPr>
          <a:xfrm>
            <a:off x="141970" y="1051910"/>
            <a:ext cx="8860059" cy="5806089"/>
          </a:xfrm>
        </p:spPr>
        <p:txBody>
          <a:bodyPr/>
          <a:lstStyle/>
          <a:p>
            <a:pPr>
              <a:lnSpc>
                <a:spcPct val="90000"/>
              </a:lnSpc>
            </a:pPr>
            <a:r>
              <a:rPr lang="en-US" altLang="zh-CN" sz="2400" b="1" dirty="0">
                <a:solidFill>
                  <a:srgbClr val="000000"/>
                </a:solidFill>
                <a:latin typeface="华文楷体" panose="02010600040101010101" pitchFamily="2" charset="-122"/>
                <a:ea typeface="华文楷体" panose="02010600040101010101" pitchFamily="2" charset="-122"/>
              </a:rPr>
              <a:t>Access 2010</a:t>
            </a:r>
            <a:r>
              <a:rPr lang="zh-CN" altLang="en-US" sz="2400" b="1" dirty="0">
                <a:solidFill>
                  <a:srgbClr val="000000"/>
                </a:solidFill>
                <a:latin typeface="华文楷体" panose="02010600040101010101" pitchFamily="2" charset="-122"/>
                <a:ea typeface="华文楷体" panose="02010600040101010101" pitchFamily="2" charset="-122"/>
              </a:rPr>
              <a:t>是</a:t>
            </a:r>
            <a:r>
              <a:rPr lang="en-US" altLang="zh-CN" sz="2400" b="1" dirty="0">
                <a:solidFill>
                  <a:srgbClr val="000000"/>
                </a:solidFill>
                <a:latin typeface="华文楷体" panose="02010600040101010101" pitchFamily="2" charset="-122"/>
                <a:ea typeface="华文楷体" panose="02010600040101010101" pitchFamily="2" charset="-122"/>
              </a:rPr>
              <a:t>Office 2010</a:t>
            </a:r>
            <a:r>
              <a:rPr lang="zh-CN" altLang="en-US" sz="2400" b="1" dirty="0">
                <a:solidFill>
                  <a:srgbClr val="000000"/>
                </a:solidFill>
                <a:latin typeface="华文楷体" panose="02010600040101010101" pitchFamily="2" charset="-122"/>
                <a:ea typeface="华文楷体" panose="02010600040101010101" pitchFamily="2" charset="-122"/>
              </a:rPr>
              <a:t>系列办公软件中的产品之一，是微软公司出品的优秀的桌面数据库管理和开发工具。</a:t>
            </a:r>
            <a:endParaRPr lang="en-US" altLang="zh-CN" sz="2400" b="1" dirty="0">
              <a:solidFill>
                <a:srgbClr val="000000"/>
              </a:solidFill>
              <a:latin typeface="华文楷体" panose="02010600040101010101" pitchFamily="2" charset="-122"/>
              <a:ea typeface="华文楷体" panose="02010600040101010101" pitchFamily="2" charset="-122"/>
            </a:endParaRPr>
          </a:p>
          <a:p>
            <a:pPr>
              <a:lnSpc>
                <a:spcPct val="90000"/>
              </a:lnSpc>
            </a:pPr>
            <a:endParaRPr lang="en-US" altLang="zh-CN" sz="2400" b="1" dirty="0">
              <a:solidFill>
                <a:srgbClr val="000000"/>
              </a:solidFill>
              <a:latin typeface="华文楷体" panose="02010600040101010101" pitchFamily="2" charset="-122"/>
              <a:ea typeface="华文楷体" panose="02010600040101010101" pitchFamily="2" charset="-122"/>
            </a:endParaRPr>
          </a:p>
          <a:p>
            <a:pPr>
              <a:lnSpc>
                <a:spcPct val="90000"/>
              </a:lnSpc>
            </a:pPr>
            <a:r>
              <a:rPr lang="en-US" altLang="zh-CN" sz="2400" b="1" dirty="0">
                <a:solidFill>
                  <a:srgbClr val="000000"/>
                </a:solidFill>
                <a:latin typeface="华文楷体" panose="02010600040101010101" pitchFamily="2" charset="-122"/>
                <a:ea typeface="华文楷体" panose="02010600040101010101" pitchFamily="2" charset="-122"/>
              </a:rPr>
              <a:t>Access 2010</a:t>
            </a:r>
            <a:r>
              <a:rPr lang="zh-CN" altLang="en-US" sz="2400" b="1" dirty="0">
                <a:solidFill>
                  <a:srgbClr val="000000"/>
                </a:solidFill>
                <a:latin typeface="华文楷体" panose="02010600040101010101" pitchFamily="2" charset="-122"/>
                <a:ea typeface="华文楷体" panose="02010600040101010101" pitchFamily="2" charset="-122"/>
              </a:rPr>
              <a:t>提供了</a:t>
            </a:r>
            <a:r>
              <a:rPr lang="zh-CN" altLang="en-US" sz="2400" b="1" dirty="0">
                <a:solidFill>
                  <a:srgbClr val="FF3300"/>
                </a:solidFill>
                <a:latin typeface="华文楷体" panose="02010600040101010101" pitchFamily="2" charset="-122"/>
                <a:ea typeface="华文楷体" panose="02010600040101010101" pitchFamily="2" charset="-122"/>
              </a:rPr>
              <a:t>表生成器、查询生成器、宏生成器、报表设计器等许多可视化的操作工具</a:t>
            </a:r>
            <a:r>
              <a:rPr lang="zh-CN" altLang="en-US" sz="2400" b="1" dirty="0">
                <a:solidFill>
                  <a:srgbClr val="000000"/>
                </a:solidFill>
                <a:latin typeface="华文楷体" panose="02010600040101010101" pitchFamily="2" charset="-122"/>
                <a:ea typeface="华文楷体" panose="02010600040101010101" pitchFamily="2" charset="-122"/>
              </a:rPr>
              <a:t>，</a:t>
            </a:r>
            <a:r>
              <a:rPr lang="zh-CN" altLang="en-US" sz="2400" b="1" dirty="0">
                <a:solidFill>
                  <a:schemeClr val="tx1"/>
                </a:solidFill>
                <a:latin typeface="华文楷体" panose="02010600040101010101" pitchFamily="2" charset="-122"/>
                <a:ea typeface="华文楷体" panose="02010600040101010101" pitchFamily="2" charset="-122"/>
              </a:rPr>
              <a:t>以及数据库向导、表向导、查询向导、窗体向导、报表向导等多种向导，</a:t>
            </a:r>
            <a:r>
              <a:rPr lang="zh-CN" altLang="en-US" sz="2400" b="1" dirty="0">
                <a:solidFill>
                  <a:srgbClr val="000000"/>
                </a:solidFill>
                <a:latin typeface="华文楷体" panose="02010600040101010101" pitchFamily="2" charset="-122"/>
                <a:ea typeface="华文楷体" panose="02010600040101010101" pitchFamily="2" charset="-122"/>
              </a:rPr>
              <a:t>可以使用户很方便地构建一个功能完善的数据库系统。</a:t>
            </a:r>
            <a:r>
              <a:rPr lang="en-US" altLang="zh-CN" sz="2400" b="1" dirty="0">
                <a:solidFill>
                  <a:srgbClr val="000000"/>
                </a:solidFill>
                <a:latin typeface="华文楷体" panose="02010600040101010101" pitchFamily="2" charset="-122"/>
                <a:ea typeface="华文楷体" panose="02010600040101010101" pitchFamily="2" charset="-122"/>
              </a:rPr>
              <a:t>Access</a:t>
            </a:r>
            <a:r>
              <a:rPr lang="zh-CN" altLang="en-US" sz="2400" b="1" dirty="0">
                <a:solidFill>
                  <a:srgbClr val="000000"/>
                </a:solidFill>
                <a:latin typeface="华文楷体" panose="02010600040101010101" pitchFamily="2" charset="-122"/>
                <a:ea typeface="华文楷体" panose="02010600040101010101" pitchFamily="2" charset="-122"/>
              </a:rPr>
              <a:t>还为开发者提供了</a:t>
            </a:r>
            <a:r>
              <a:rPr lang="en-US" altLang="zh-CN" sz="2400" b="1" dirty="0">
                <a:solidFill>
                  <a:srgbClr val="FF3300"/>
                </a:solidFill>
                <a:latin typeface="华文楷体" panose="02010600040101010101" pitchFamily="2" charset="-122"/>
                <a:ea typeface="华文楷体" panose="02010600040101010101" pitchFamily="2" charset="-122"/>
              </a:rPr>
              <a:t>Visual Basic for Application(VBA)</a:t>
            </a:r>
            <a:r>
              <a:rPr lang="zh-CN" altLang="en-US" sz="2400" b="1" dirty="0">
                <a:solidFill>
                  <a:srgbClr val="FF3300"/>
                </a:solidFill>
                <a:latin typeface="华文楷体" panose="02010600040101010101" pitchFamily="2" charset="-122"/>
                <a:ea typeface="华文楷体" panose="02010600040101010101" pitchFamily="2" charset="-122"/>
              </a:rPr>
              <a:t>编程功能</a:t>
            </a:r>
            <a:r>
              <a:rPr lang="zh-CN" altLang="en-US" sz="2400" b="1" dirty="0">
                <a:solidFill>
                  <a:schemeClr val="tx1"/>
                </a:solidFill>
                <a:latin typeface="华文楷体" panose="02010600040101010101" pitchFamily="2" charset="-122"/>
                <a:ea typeface="华文楷体" panose="02010600040101010101" pitchFamily="2" charset="-122"/>
              </a:rPr>
              <a:t>，</a:t>
            </a:r>
            <a:r>
              <a:rPr lang="zh-CN" altLang="en-US" sz="2400" b="1" dirty="0">
                <a:solidFill>
                  <a:srgbClr val="000000"/>
                </a:solidFill>
                <a:latin typeface="华文楷体" panose="02010600040101010101" pitchFamily="2" charset="-122"/>
                <a:ea typeface="华文楷体" panose="02010600040101010101" pitchFamily="2" charset="-122"/>
              </a:rPr>
              <a:t>使高级用户可以开发功能更加完善的数据库系统。</a:t>
            </a:r>
            <a:endParaRPr lang="en-US" altLang="zh-CN" sz="2400" b="1" dirty="0">
              <a:solidFill>
                <a:srgbClr val="000000"/>
              </a:solidFill>
              <a:latin typeface="华文楷体" panose="02010600040101010101" pitchFamily="2" charset="-122"/>
              <a:ea typeface="华文楷体" panose="02010600040101010101" pitchFamily="2" charset="-122"/>
            </a:endParaRPr>
          </a:p>
          <a:p>
            <a:pPr>
              <a:lnSpc>
                <a:spcPct val="90000"/>
              </a:lnSpc>
            </a:pPr>
            <a:endParaRPr lang="en-US" altLang="zh-CN" sz="2400" b="1" dirty="0">
              <a:solidFill>
                <a:srgbClr val="000000"/>
              </a:solidFill>
              <a:latin typeface="华文楷体" panose="02010600040101010101" pitchFamily="2" charset="-122"/>
              <a:ea typeface="华文楷体" panose="02010600040101010101" pitchFamily="2" charset="-122"/>
            </a:endParaRPr>
          </a:p>
          <a:p>
            <a:pPr>
              <a:lnSpc>
                <a:spcPct val="90000"/>
              </a:lnSpc>
            </a:pPr>
            <a:r>
              <a:rPr lang="en-US" altLang="zh-CN" sz="2400" b="1" dirty="0">
                <a:solidFill>
                  <a:srgbClr val="000000"/>
                </a:solidFill>
                <a:latin typeface="华文楷体" panose="02010600040101010101" pitchFamily="2" charset="-122"/>
                <a:ea typeface="华文楷体" panose="02010600040101010101" pitchFamily="2" charset="-122"/>
              </a:rPr>
              <a:t>Access 2010</a:t>
            </a:r>
            <a:r>
              <a:rPr lang="zh-CN" altLang="en-US" sz="2400" b="1" dirty="0">
                <a:solidFill>
                  <a:srgbClr val="000000"/>
                </a:solidFill>
                <a:latin typeface="华文楷体" panose="02010600040101010101" pitchFamily="2" charset="-122"/>
                <a:ea typeface="华文楷体" panose="02010600040101010101" pitchFamily="2" charset="-122"/>
              </a:rPr>
              <a:t>还可以通过</a:t>
            </a:r>
            <a:r>
              <a:rPr lang="en-US" altLang="zh-CN" sz="2400" b="1" dirty="0">
                <a:solidFill>
                  <a:srgbClr val="000000"/>
                </a:solidFill>
                <a:latin typeface="华文楷体" panose="02010600040101010101" pitchFamily="2" charset="-122"/>
                <a:ea typeface="华文楷体" panose="02010600040101010101" pitchFamily="2" charset="-122"/>
              </a:rPr>
              <a:t>ODBC</a:t>
            </a:r>
            <a:r>
              <a:rPr lang="zh-CN" altLang="en-US" sz="2400" b="1" dirty="0">
                <a:solidFill>
                  <a:srgbClr val="000000"/>
                </a:solidFill>
                <a:latin typeface="华文楷体" panose="02010600040101010101" pitchFamily="2" charset="-122"/>
                <a:ea typeface="华文楷体" panose="02010600040101010101" pitchFamily="2" charset="-122"/>
              </a:rPr>
              <a:t>与</a:t>
            </a:r>
            <a:r>
              <a:rPr lang="en-US" altLang="zh-CN" sz="2400" b="1" dirty="0">
                <a:solidFill>
                  <a:srgbClr val="000000"/>
                </a:solidFill>
                <a:latin typeface="华文楷体" panose="02010600040101010101" pitchFamily="2" charset="-122"/>
                <a:ea typeface="华文楷体" panose="02010600040101010101" pitchFamily="2" charset="-122"/>
              </a:rPr>
              <a:t>Oracle</a:t>
            </a:r>
            <a:r>
              <a:rPr lang="zh-CN" altLang="en-US" sz="2400" b="1" dirty="0">
                <a:solidFill>
                  <a:srgbClr val="000000"/>
                </a:solidFill>
                <a:latin typeface="华文楷体" panose="02010600040101010101" pitchFamily="2" charset="-122"/>
                <a:ea typeface="华文楷体" panose="02010600040101010101" pitchFamily="2" charset="-122"/>
              </a:rPr>
              <a:t>、</a:t>
            </a:r>
            <a:r>
              <a:rPr lang="en-US" altLang="zh-CN" sz="2400" b="1" dirty="0">
                <a:solidFill>
                  <a:srgbClr val="000000"/>
                </a:solidFill>
                <a:latin typeface="华文楷体" panose="02010600040101010101" pitchFamily="2" charset="-122"/>
                <a:ea typeface="华文楷体" panose="02010600040101010101" pitchFamily="2" charset="-122"/>
              </a:rPr>
              <a:t>Sybase</a:t>
            </a:r>
            <a:r>
              <a:rPr lang="zh-CN" altLang="en-US" sz="2400" b="1" dirty="0">
                <a:solidFill>
                  <a:srgbClr val="000000"/>
                </a:solidFill>
                <a:latin typeface="华文楷体" panose="02010600040101010101" pitchFamily="2" charset="-122"/>
                <a:ea typeface="华文楷体" panose="02010600040101010101" pitchFamily="2" charset="-122"/>
              </a:rPr>
              <a:t>、</a:t>
            </a:r>
            <a:r>
              <a:rPr lang="en-US" altLang="zh-CN" sz="2400" b="1" dirty="0">
                <a:solidFill>
                  <a:srgbClr val="000000"/>
                </a:solidFill>
                <a:latin typeface="华文楷体" panose="02010600040101010101" pitchFamily="2" charset="-122"/>
                <a:ea typeface="华文楷体" panose="02010600040101010101" pitchFamily="2" charset="-122"/>
              </a:rPr>
              <a:t>FoxPro</a:t>
            </a:r>
            <a:r>
              <a:rPr lang="zh-CN" altLang="en-US" sz="2400" b="1" dirty="0">
                <a:solidFill>
                  <a:srgbClr val="000000"/>
                </a:solidFill>
                <a:latin typeface="华文楷体" panose="02010600040101010101" pitchFamily="2" charset="-122"/>
                <a:ea typeface="华文楷体" panose="02010600040101010101" pitchFamily="2" charset="-122"/>
              </a:rPr>
              <a:t>等其他数据库相连，实现数据的交换和共享。并且还可以与</a:t>
            </a:r>
            <a:r>
              <a:rPr lang="en-US" altLang="zh-CN" sz="2400" b="1" dirty="0">
                <a:solidFill>
                  <a:srgbClr val="000000"/>
                </a:solidFill>
                <a:latin typeface="华文楷体" panose="02010600040101010101" pitchFamily="2" charset="-122"/>
                <a:ea typeface="华文楷体" panose="02010600040101010101" pitchFamily="2" charset="-122"/>
              </a:rPr>
              <a:t>Word</a:t>
            </a:r>
            <a:r>
              <a:rPr lang="zh-CN" altLang="en-US" sz="2400" b="1" dirty="0">
                <a:solidFill>
                  <a:srgbClr val="000000"/>
                </a:solidFill>
                <a:latin typeface="华文楷体" panose="02010600040101010101" pitchFamily="2" charset="-122"/>
                <a:ea typeface="华文楷体" panose="02010600040101010101" pitchFamily="2" charset="-122"/>
              </a:rPr>
              <a:t>、</a:t>
            </a:r>
            <a:r>
              <a:rPr lang="en-US" altLang="zh-CN" sz="2400" b="1" dirty="0">
                <a:solidFill>
                  <a:srgbClr val="000000"/>
                </a:solidFill>
                <a:latin typeface="华文楷体" panose="02010600040101010101" pitchFamily="2" charset="-122"/>
                <a:ea typeface="华文楷体" panose="02010600040101010101" pitchFamily="2" charset="-122"/>
              </a:rPr>
              <a:t>Outlook</a:t>
            </a:r>
            <a:r>
              <a:rPr lang="zh-CN" altLang="en-US" sz="2400" b="1" dirty="0">
                <a:solidFill>
                  <a:srgbClr val="000000"/>
                </a:solidFill>
                <a:latin typeface="华文楷体" panose="02010600040101010101" pitchFamily="2" charset="-122"/>
                <a:ea typeface="华文楷体" panose="02010600040101010101" pitchFamily="2" charset="-122"/>
              </a:rPr>
              <a:t>、</a:t>
            </a:r>
            <a:r>
              <a:rPr lang="en-US" altLang="zh-CN" sz="2400" b="1" dirty="0">
                <a:solidFill>
                  <a:srgbClr val="000000"/>
                </a:solidFill>
                <a:latin typeface="华文楷体" panose="02010600040101010101" pitchFamily="2" charset="-122"/>
                <a:ea typeface="华文楷体" panose="02010600040101010101" pitchFamily="2" charset="-122"/>
              </a:rPr>
              <a:t>Excel</a:t>
            </a:r>
            <a:r>
              <a:rPr lang="zh-CN" altLang="en-US" sz="2400" b="1" dirty="0">
                <a:solidFill>
                  <a:srgbClr val="000000"/>
                </a:solidFill>
                <a:latin typeface="华文楷体" panose="02010600040101010101" pitchFamily="2" charset="-122"/>
                <a:ea typeface="华文楷体" panose="02010600040101010101" pitchFamily="2" charset="-122"/>
              </a:rPr>
              <a:t>等其他软件进行数据的交互和共享。</a:t>
            </a:r>
            <a:r>
              <a:rPr lang="zh-CN" altLang="en-US" sz="2400" b="1" dirty="0">
                <a:latin typeface="华文楷体" panose="02010600040101010101" pitchFamily="2" charset="-122"/>
                <a:ea typeface="华文楷体" panose="02010600040101010101" pitchFamily="2" charset="-122"/>
              </a:rPr>
              <a:t> </a:t>
            </a:r>
          </a:p>
          <a:p>
            <a:pPr>
              <a:lnSpc>
                <a:spcPct val="90000"/>
              </a:lnSpc>
            </a:pPr>
            <a:endParaRPr lang="zh-CN" altLang="en-US" sz="2800" b="1" dirty="0">
              <a:solidFill>
                <a:srgbClr val="0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884057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wipe(left)">
                                      <p:cBhvr>
                                        <p:cTn id="12" dur="500"/>
                                        <p:tgtEl>
                                          <p:spTgt spid="92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animEffect transition="in" filter="wipe(left)">
                                      <p:cBhvr>
                                        <p:cTn id="17"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50020" y="187515"/>
            <a:ext cx="5257800" cy="685800"/>
          </a:xfrm>
        </p:spPr>
        <p:txBody>
          <a:bodyPr/>
          <a:lstStyle/>
          <a:p>
            <a:pPr algn="l"/>
            <a:r>
              <a:rPr lang="en-US" altLang="zh-CN" sz="3600" b="1" dirty="0">
                <a:solidFill>
                  <a:srgbClr val="FFFF66"/>
                </a:solidFill>
              </a:rPr>
              <a:t>   </a:t>
            </a:r>
            <a:r>
              <a:rPr lang="en-US" altLang="zh-CN" sz="3600" b="1" dirty="0">
                <a:solidFill>
                  <a:srgbClr val="FFFF66"/>
                </a:solidFill>
                <a:effectLst>
                  <a:outerShdw blurRad="38100" dist="38100" dir="2700000" algn="tl">
                    <a:srgbClr val="000000">
                      <a:alpha val="43137"/>
                    </a:srgbClr>
                  </a:outerShdw>
                </a:effectLst>
              </a:rPr>
              <a:t>Access 2010</a:t>
            </a:r>
            <a:r>
              <a:rPr lang="zh-CN" altLang="en-US" sz="3600" b="1" dirty="0">
                <a:solidFill>
                  <a:srgbClr val="FFFF66"/>
                </a:solidFill>
                <a:effectLst>
                  <a:outerShdw blurRad="38100" dist="38100" dir="2700000" algn="tl">
                    <a:srgbClr val="000000">
                      <a:alpha val="43137"/>
                    </a:srgbClr>
                  </a:outerShdw>
                </a:effectLst>
              </a:rPr>
              <a:t>的功能</a:t>
            </a:r>
          </a:p>
        </p:txBody>
      </p:sp>
      <p:sp>
        <p:nvSpPr>
          <p:cNvPr id="11267" name="Rectangle 3"/>
          <p:cNvSpPr>
            <a:spLocks noGrp="1" noChangeArrowheads="1"/>
          </p:cNvSpPr>
          <p:nvPr>
            <p:ph type="body" idx="1"/>
          </p:nvPr>
        </p:nvSpPr>
        <p:spPr>
          <a:xfrm>
            <a:off x="105954" y="1295400"/>
            <a:ext cx="8932092" cy="4798821"/>
          </a:xfrm>
        </p:spPr>
        <p:txBody>
          <a:bodyPr/>
          <a:lstStyle/>
          <a:p>
            <a:pPr>
              <a:buClr>
                <a:schemeClr val="tx2"/>
              </a:buClr>
              <a:buFont typeface="Wingdings" panose="05000000000000000000" pitchFamily="2" charset="2"/>
              <a:buChar char="v"/>
            </a:pPr>
            <a:r>
              <a:rPr lang="en-US" altLang="zh-CN" sz="2400" dirty="0">
                <a:solidFill>
                  <a:srgbClr val="000000"/>
                </a:solidFill>
                <a:ea typeface="宋体" panose="02010600030101010101" pitchFamily="2" charset="-122"/>
              </a:rPr>
              <a:t> </a:t>
            </a:r>
            <a:r>
              <a:rPr lang="en-US" altLang="zh-CN" sz="2400" b="1" dirty="0">
                <a:solidFill>
                  <a:srgbClr val="000000"/>
                </a:solidFill>
                <a:latin typeface="华文楷体" panose="02010600040101010101" pitchFamily="2" charset="-122"/>
                <a:ea typeface="华文楷体" panose="02010600040101010101" pitchFamily="2" charset="-122"/>
              </a:rPr>
              <a:t>Access 2010</a:t>
            </a:r>
            <a:r>
              <a:rPr lang="zh-CN" altLang="en-US" sz="2400" b="1" dirty="0">
                <a:solidFill>
                  <a:srgbClr val="000000"/>
                </a:solidFill>
                <a:latin typeface="华文楷体" panose="02010600040101010101" pitchFamily="2" charset="-122"/>
                <a:ea typeface="华文楷体" panose="02010600040101010101" pitchFamily="2" charset="-122"/>
              </a:rPr>
              <a:t>可以在一个数据库文件中通过</a:t>
            </a:r>
            <a:r>
              <a:rPr lang="en-US" altLang="zh-CN" sz="2400" b="1" dirty="0">
                <a:solidFill>
                  <a:srgbClr val="000000"/>
                </a:solidFill>
                <a:latin typeface="华文楷体" panose="02010600040101010101" pitchFamily="2" charset="-122"/>
                <a:ea typeface="华文楷体" panose="02010600040101010101" pitchFamily="2" charset="-122"/>
              </a:rPr>
              <a:t>6</a:t>
            </a:r>
            <a:r>
              <a:rPr lang="zh-CN" altLang="en-US" sz="2400" b="1" dirty="0">
                <a:solidFill>
                  <a:srgbClr val="000000"/>
                </a:solidFill>
                <a:latin typeface="华文楷体" panose="02010600040101010101" pitchFamily="2" charset="-122"/>
                <a:ea typeface="华文楷体" panose="02010600040101010101" pitchFamily="2" charset="-122"/>
              </a:rPr>
              <a:t>大对象对数据进行管理，从而实现高度的信息管理和数据共享。它的</a:t>
            </a:r>
            <a:r>
              <a:rPr lang="en-US" altLang="zh-CN" sz="2400" b="1" dirty="0">
                <a:solidFill>
                  <a:srgbClr val="000000"/>
                </a:solidFill>
                <a:latin typeface="华文楷体" panose="02010600040101010101" pitchFamily="2" charset="-122"/>
                <a:ea typeface="华文楷体" panose="02010600040101010101" pitchFamily="2" charset="-122"/>
              </a:rPr>
              <a:t>6</a:t>
            </a:r>
            <a:r>
              <a:rPr lang="zh-CN" altLang="en-US" sz="2400" b="1" dirty="0">
                <a:solidFill>
                  <a:srgbClr val="000000"/>
                </a:solidFill>
                <a:latin typeface="华文楷体" panose="02010600040101010101" pitchFamily="2" charset="-122"/>
                <a:ea typeface="华文楷体" panose="02010600040101010101" pitchFamily="2" charset="-122"/>
              </a:rPr>
              <a:t>对象</a:t>
            </a:r>
            <a:r>
              <a:rPr lang="zh-CN" altLang="en-US" sz="2400" b="1" dirty="0">
                <a:solidFill>
                  <a:schemeClr val="tx2"/>
                </a:solidFill>
                <a:latin typeface="华文楷体" panose="02010600040101010101" pitchFamily="2" charset="-122"/>
                <a:ea typeface="华文楷体" panose="02010600040101010101" pitchFamily="2" charset="-122"/>
              </a:rPr>
              <a:t>如下：</a:t>
            </a:r>
          </a:p>
          <a:p>
            <a:pPr>
              <a:buFont typeface="Wingdings" panose="05000000000000000000" pitchFamily="2" charset="2"/>
              <a:buNone/>
            </a:pPr>
            <a:r>
              <a:rPr lang="en-US" altLang="zh-CN" sz="2400" b="1" dirty="0">
                <a:solidFill>
                  <a:schemeClr val="tx1"/>
                </a:solidFill>
                <a:latin typeface="华文楷体" panose="02010600040101010101" pitchFamily="2" charset="-122"/>
                <a:ea typeface="华文楷体" panose="02010600040101010101" pitchFamily="2" charset="-122"/>
              </a:rPr>
              <a:t>(1)	</a:t>
            </a:r>
            <a:r>
              <a:rPr lang="zh-CN" altLang="en-US" sz="2400" b="1" dirty="0">
                <a:solidFill>
                  <a:schemeClr val="tx1"/>
                </a:solidFill>
                <a:latin typeface="华文楷体" panose="02010600040101010101" pitchFamily="2" charset="-122"/>
                <a:ea typeface="华文楷体" panose="02010600040101010101" pitchFamily="2" charset="-122"/>
              </a:rPr>
              <a:t>表：存储数据。</a:t>
            </a:r>
          </a:p>
          <a:p>
            <a:pPr>
              <a:buFont typeface="Wingdings" panose="05000000000000000000" pitchFamily="2" charset="2"/>
              <a:buNone/>
            </a:pPr>
            <a:r>
              <a:rPr lang="en-US" altLang="zh-CN" sz="2400" b="1" dirty="0">
                <a:solidFill>
                  <a:schemeClr val="tx1"/>
                </a:solidFill>
                <a:latin typeface="华文楷体" panose="02010600040101010101" pitchFamily="2" charset="-122"/>
                <a:ea typeface="华文楷体" panose="02010600040101010101" pitchFamily="2" charset="-122"/>
              </a:rPr>
              <a:t>(2)	</a:t>
            </a:r>
            <a:r>
              <a:rPr lang="zh-CN" altLang="en-US" sz="2400" b="1" dirty="0">
                <a:solidFill>
                  <a:schemeClr val="tx1"/>
                </a:solidFill>
                <a:latin typeface="华文楷体" panose="02010600040101010101" pitchFamily="2" charset="-122"/>
                <a:ea typeface="华文楷体" panose="02010600040101010101" pitchFamily="2" charset="-122"/>
              </a:rPr>
              <a:t>查询：查找和检索所需的数据。</a:t>
            </a:r>
          </a:p>
          <a:p>
            <a:pPr>
              <a:buFont typeface="Wingdings" panose="05000000000000000000" pitchFamily="2" charset="2"/>
              <a:buNone/>
            </a:pPr>
            <a:r>
              <a:rPr lang="en-US" altLang="zh-CN" sz="2400" b="1" dirty="0">
                <a:solidFill>
                  <a:schemeClr val="tx1"/>
                </a:solidFill>
                <a:latin typeface="华文楷体" panose="02010600040101010101" pitchFamily="2" charset="-122"/>
                <a:ea typeface="华文楷体" panose="02010600040101010101" pitchFamily="2" charset="-122"/>
              </a:rPr>
              <a:t>(3)	</a:t>
            </a:r>
            <a:r>
              <a:rPr lang="zh-CN" altLang="en-US" sz="2400" b="1" dirty="0">
                <a:solidFill>
                  <a:schemeClr val="tx1"/>
                </a:solidFill>
                <a:latin typeface="华文楷体" panose="02010600040101010101" pitchFamily="2" charset="-122"/>
                <a:ea typeface="华文楷体" panose="02010600040101010101" pitchFamily="2" charset="-122"/>
              </a:rPr>
              <a:t>窗体：查看、添加和更新数据库的数据。</a:t>
            </a:r>
          </a:p>
          <a:p>
            <a:pPr>
              <a:buFont typeface="Wingdings" panose="05000000000000000000" pitchFamily="2" charset="2"/>
              <a:buNone/>
            </a:pPr>
            <a:r>
              <a:rPr lang="en-US" altLang="zh-CN" sz="2400" b="1" dirty="0">
                <a:solidFill>
                  <a:schemeClr val="tx1"/>
                </a:solidFill>
                <a:latin typeface="华文楷体" panose="02010600040101010101" pitchFamily="2" charset="-122"/>
                <a:ea typeface="华文楷体" panose="02010600040101010101" pitchFamily="2" charset="-122"/>
              </a:rPr>
              <a:t>(4)	</a:t>
            </a:r>
            <a:r>
              <a:rPr lang="zh-CN" altLang="en-US" sz="2400" b="1" dirty="0">
                <a:solidFill>
                  <a:schemeClr val="tx1"/>
                </a:solidFill>
                <a:latin typeface="华文楷体" panose="02010600040101010101" pitchFamily="2" charset="-122"/>
                <a:ea typeface="华文楷体" panose="02010600040101010101" pitchFamily="2" charset="-122"/>
              </a:rPr>
              <a:t>报表：以特定的版式分析或打印数据。</a:t>
            </a:r>
          </a:p>
          <a:p>
            <a:pPr>
              <a:buFont typeface="Wingdings" panose="05000000000000000000" pitchFamily="2" charset="2"/>
              <a:buNone/>
            </a:pPr>
            <a:r>
              <a:rPr lang="en-US" altLang="zh-CN" sz="2400" b="1" dirty="0">
                <a:solidFill>
                  <a:schemeClr val="tx1"/>
                </a:solidFill>
                <a:latin typeface="华文楷体" panose="02010600040101010101" pitchFamily="2" charset="-122"/>
                <a:ea typeface="华文楷体" panose="02010600040101010101" pitchFamily="2" charset="-122"/>
              </a:rPr>
              <a:t>(5)	</a:t>
            </a:r>
            <a:r>
              <a:rPr lang="zh-CN" altLang="en-US" sz="2400" b="1" dirty="0">
                <a:solidFill>
                  <a:schemeClr val="tx1"/>
                </a:solidFill>
                <a:latin typeface="华文楷体" panose="02010600040101010101" pitchFamily="2" charset="-122"/>
                <a:ea typeface="华文楷体" panose="02010600040101010101" pitchFamily="2" charset="-122"/>
              </a:rPr>
              <a:t>宏：执行各种操作，控制程序流程。</a:t>
            </a:r>
          </a:p>
          <a:p>
            <a:pPr marL="457200" indent="-457200">
              <a:buFont typeface="Wingdings" panose="05000000000000000000" pitchFamily="2" charset="2"/>
              <a:buAutoNum type="arabicParenBoth" startAt="6"/>
            </a:pPr>
            <a:r>
              <a:rPr lang="zh-CN" altLang="en-US" sz="2400" b="1" dirty="0">
                <a:solidFill>
                  <a:schemeClr val="tx1"/>
                </a:solidFill>
                <a:latin typeface="华文楷体" panose="02010600040101010101" pitchFamily="2" charset="-122"/>
                <a:ea typeface="华文楷体" panose="02010600040101010101" pitchFamily="2" charset="-122"/>
              </a:rPr>
              <a:t>模块：处理、应用复杂的数据信息的处理工具。</a:t>
            </a:r>
            <a:endParaRPr lang="en-US" altLang="zh-CN" sz="2400" b="1" dirty="0">
              <a:solidFill>
                <a:schemeClr val="tx1"/>
              </a:solidFill>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AutoNum type="arabicParenBoth" startAt="6"/>
            </a:pPr>
            <a:endParaRPr lang="zh-CN" altLang="en-US" sz="2400" b="1" dirty="0">
              <a:solidFill>
                <a:schemeClr val="tx1"/>
              </a:solidFill>
              <a:latin typeface="华文楷体" panose="02010600040101010101" pitchFamily="2" charset="-122"/>
              <a:ea typeface="华文楷体" panose="02010600040101010101" pitchFamily="2" charset="-122"/>
            </a:endParaRPr>
          </a:p>
          <a:p>
            <a:pPr>
              <a:buClr>
                <a:srgbClr val="FF0000"/>
              </a:buClr>
              <a:buFont typeface="Wingdings" panose="05000000000000000000" pitchFamily="2" charset="2"/>
              <a:buChar char="v"/>
            </a:pPr>
            <a:r>
              <a:rPr lang="zh-CN" altLang="en-US" sz="2400" b="1" dirty="0">
                <a:solidFill>
                  <a:srgbClr val="000000"/>
                </a:solidFill>
                <a:latin typeface="华文楷体" panose="02010600040101010101" pitchFamily="2" charset="-122"/>
                <a:ea typeface="华文楷体" panose="02010600040101010101" pitchFamily="2" charset="-122"/>
              </a:rPr>
              <a:t>这</a:t>
            </a:r>
            <a:r>
              <a:rPr lang="en-US" altLang="zh-CN" sz="2400" b="1" dirty="0">
                <a:solidFill>
                  <a:srgbClr val="000000"/>
                </a:solidFill>
                <a:latin typeface="华文楷体" panose="02010600040101010101" pitchFamily="2" charset="-122"/>
                <a:ea typeface="华文楷体" panose="02010600040101010101" pitchFamily="2" charset="-122"/>
              </a:rPr>
              <a:t>6</a:t>
            </a:r>
            <a:r>
              <a:rPr lang="zh-CN" altLang="en-US" sz="2400" b="1" dirty="0">
                <a:solidFill>
                  <a:srgbClr val="000000"/>
                </a:solidFill>
                <a:latin typeface="华文楷体" panose="02010600040101010101" pitchFamily="2" charset="-122"/>
                <a:ea typeface="华文楷体" panose="02010600040101010101" pitchFamily="2" charset="-122"/>
              </a:rPr>
              <a:t>个数据库对象相互联系，构成一个完整的数据库系统。</a:t>
            </a:r>
            <a:r>
              <a:rPr lang="en-US" altLang="zh-CN" sz="2400" b="1" dirty="0">
                <a:solidFill>
                  <a:srgbClr val="000000"/>
                </a:solidFill>
                <a:latin typeface="华文楷体" panose="02010600040101010101" pitchFamily="2" charset="-122"/>
                <a:ea typeface="华文楷体" panose="02010600040101010101" pitchFamily="2" charset="-122"/>
              </a:rPr>
              <a:t>SharePoint</a:t>
            </a:r>
            <a:r>
              <a:rPr lang="zh-CN" altLang="en-US" sz="2400" b="1" dirty="0">
                <a:solidFill>
                  <a:srgbClr val="000000"/>
                </a:solidFill>
                <a:latin typeface="华文楷体" panose="02010600040101010101" pitchFamily="2" charset="-122"/>
                <a:ea typeface="华文楷体" panose="02010600040101010101" pitchFamily="2" charset="-122"/>
              </a:rPr>
              <a:t>网站这个对象是新增的，读者可以自行学习。</a:t>
            </a:r>
          </a:p>
        </p:txBody>
      </p:sp>
    </p:spTree>
    <p:extLst>
      <p:ext uri="{BB962C8B-B14F-4D97-AF65-F5344CB8AC3E}">
        <p14:creationId xmlns:p14="http://schemas.microsoft.com/office/powerpoint/2010/main" val="32642071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left)">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left)">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wipe(left)">
                                      <p:cBhvr>
                                        <p:cTn id="27" dur="5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wipe(left)">
                                      <p:cBhvr>
                                        <p:cTn id="32" dur="5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wipe(left)">
                                      <p:cBhvr>
                                        <p:cTn id="37" dur="5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67">
                                            <p:txEl>
                                              <p:pRg st="8" end="8"/>
                                            </p:txEl>
                                          </p:spTgt>
                                        </p:tgtEl>
                                        <p:attrNameLst>
                                          <p:attrName>style.visibility</p:attrName>
                                        </p:attrNameLst>
                                      </p:cBhvr>
                                      <p:to>
                                        <p:strVal val="visible"/>
                                      </p:to>
                                    </p:set>
                                    <p:animEffect transition="in" filter="wipe(left)">
                                      <p:cBhvr>
                                        <p:cTn id="42"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hape 5121"/>
          <p:cNvSpPr>
            <a:spLocks noGrp="1" noChangeArrowheads="1"/>
          </p:cNvSpPr>
          <p:nvPr>
            <p:ph type="title"/>
          </p:nvPr>
        </p:nvSpPr>
        <p:spPr/>
        <p:txBody>
          <a:bodyPr/>
          <a:lstStyle/>
          <a:p>
            <a:pPr algn="l"/>
            <a:r>
              <a:rPr lang="zh-CN" altLang="zh-CN" sz="4000" b="1" dirty="0"/>
              <a:t>Mysql 简介</a:t>
            </a:r>
            <a:endParaRPr lang="zh-CN" altLang="zh-CN" sz="4800" dirty="0"/>
          </a:p>
        </p:txBody>
      </p:sp>
      <p:pic>
        <p:nvPicPr>
          <p:cNvPr id="4099" name="Picture 21" descr="b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5"/>
          <p:cNvSpPr txBox="1">
            <a:spLocks noChangeArrowheads="1"/>
          </p:cNvSpPr>
          <p:nvPr/>
        </p:nvSpPr>
        <p:spPr bwMode="auto">
          <a:xfrm>
            <a:off x="252413" y="981075"/>
            <a:ext cx="245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85750" indent="-285750">
              <a:buClr>
                <a:srgbClr val="FF0000"/>
              </a:buClr>
              <a:buFont typeface="Wingdings" panose="05000000000000000000" pitchFamily="2" charset="2"/>
              <a:buChar char="v"/>
            </a:pPr>
            <a:r>
              <a:rPr lang="zh-CN" altLang="zh-CN" sz="1800" b="1" dirty="0">
                <a:solidFill>
                  <a:srgbClr val="FF0000"/>
                </a:solidFill>
              </a:rPr>
              <a:t>MYSQL简介与概要</a:t>
            </a:r>
            <a:endParaRPr lang="zh-CN" altLang="zh-CN" b="1" dirty="0">
              <a:solidFill>
                <a:srgbClr val="FF0000"/>
              </a:solidFill>
            </a:endParaRPr>
          </a:p>
        </p:txBody>
      </p:sp>
      <p:sp>
        <p:nvSpPr>
          <p:cNvPr id="4102" name="Text Box 6"/>
          <p:cNvSpPr txBox="1">
            <a:spLocks noChangeArrowheads="1"/>
          </p:cNvSpPr>
          <p:nvPr/>
        </p:nvSpPr>
        <p:spPr bwMode="auto">
          <a:xfrm>
            <a:off x="322054" y="1326557"/>
            <a:ext cx="8643960"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40000"/>
              </a:lnSpc>
              <a:buFont typeface="Arial" panose="020B0604020202020204" pitchFamily="34" charset="0"/>
              <a:buChar char="•"/>
            </a:pPr>
            <a:r>
              <a:rPr lang="zh-CN" altLang="zh-CN" b="1" dirty="0"/>
              <a:t>MySQL是一个小型关系型数据库管理系统，开发者为瑞典MySQL AB公司，现在已经被Sun公司收购</a:t>
            </a:r>
            <a:r>
              <a:rPr lang="zh-CN" altLang="en-US" b="1" dirty="0"/>
              <a:t>（</a:t>
            </a:r>
            <a:r>
              <a:rPr lang="en-US" altLang="zh-CN" b="1" dirty="0"/>
              <a:t>Sun</a:t>
            </a:r>
            <a:r>
              <a:rPr lang="zh-CN" altLang="en-US" b="1" dirty="0"/>
              <a:t>公司又被</a:t>
            </a:r>
            <a:r>
              <a:rPr lang="en-US" altLang="zh-CN" b="1" dirty="0"/>
              <a:t>Oracle</a:t>
            </a:r>
            <a:r>
              <a:rPr lang="zh-CN" altLang="en-US" b="1" dirty="0"/>
              <a:t>公司收购）</a:t>
            </a:r>
            <a:r>
              <a:rPr lang="zh-CN" altLang="zh-CN" b="1" dirty="0"/>
              <a:t>，支持FreeBSD、Linux、MAC、Windows等多种操作系统 </a:t>
            </a:r>
          </a:p>
        </p:txBody>
      </p:sp>
      <p:sp>
        <p:nvSpPr>
          <p:cNvPr id="4103" name="Text Box 7"/>
          <p:cNvSpPr txBox="1">
            <a:spLocks noChangeArrowheads="1"/>
          </p:cNvSpPr>
          <p:nvPr/>
        </p:nvSpPr>
        <p:spPr bwMode="auto">
          <a:xfrm>
            <a:off x="457200" y="3032804"/>
            <a:ext cx="85653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dirty="0">
                <a:solidFill>
                  <a:srgbClr val="FF0000"/>
                </a:solidFill>
              </a:rPr>
              <a:t>与其他的大型数据库例如Oracle、DB2、SQL Server等相比功能稍弱一些</a:t>
            </a:r>
          </a:p>
        </p:txBody>
      </p:sp>
      <p:sp>
        <p:nvSpPr>
          <p:cNvPr id="4104" name="Text Box 8"/>
          <p:cNvSpPr txBox="1">
            <a:spLocks noChangeArrowheads="1"/>
          </p:cNvSpPr>
          <p:nvPr/>
        </p:nvSpPr>
        <p:spPr bwMode="auto">
          <a:xfrm>
            <a:off x="754251" y="3523390"/>
            <a:ext cx="5426486" cy="224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60000"/>
              </a:lnSpc>
            </a:pPr>
            <a:r>
              <a:rPr lang="zh-CN" altLang="zh-CN" b="1" dirty="0"/>
              <a:t>1、可以处理拥有上</a:t>
            </a:r>
            <a:r>
              <a:rPr lang="zh-CN" altLang="zh-CN" b="1" dirty="0">
                <a:solidFill>
                  <a:srgbClr val="0000FF"/>
                </a:solidFill>
              </a:rPr>
              <a:t>千万</a:t>
            </a:r>
            <a:r>
              <a:rPr lang="zh-CN" altLang="zh-CN" b="1" dirty="0"/>
              <a:t>条记录的大型数据</a:t>
            </a:r>
          </a:p>
          <a:p>
            <a:pPr>
              <a:lnSpc>
                <a:spcPct val="160000"/>
              </a:lnSpc>
            </a:pPr>
            <a:r>
              <a:rPr lang="zh-CN" altLang="zh-CN" b="1" dirty="0"/>
              <a:t>2、支持常见的SQL语句</a:t>
            </a:r>
            <a:r>
              <a:rPr lang="zh-CN" altLang="zh-CN" sz="1800" b="1" dirty="0"/>
              <a:t>规范</a:t>
            </a:r>
          </a:p>
          <a:p>
            <a:pPr>
              <a:lnSpc>
                <a:spcPct val="160000"/>
              </a:lnSpc>
            </a:pPr>
            <a:r>
              <a:rPr lang="zh-CN" altLang="zh-CN" sz="1800" b="1" dirty="0"/>
              <a:t>3、可移植行高，安装简单小巧</a:t>
            </a:r>
          </a:p>
          <a:p>
            <a:pPr>
              <a:lnSpc>
                <a:spcPct val="160000"/>
              </a:lnSpc>
            </a:pPr>
            <a:r>
              <a:rPr lang="zh-CN" altLang="zh-CN" sz="1800" b="1" dirty="0"/>
              <a:t>4、良好的运行效率，有丰富信息的网络支持</a:t>
            </a:r>
          </a:p>
          <a:p>
            <a:pPr>
              <a:lnSpc>
                <a:spcPct val="160000"/>
              </a:lnSpc>
            </a:pPr>
            <a:r>
              <a:rPr lang="zh-CN" altLang="zh-CN" sz="1800" b="1" dirty="0"/>
              <a:t>5、调试、管理，优化简单（</a:t>
            </a:r>
            <a:r>
              <a:rPr lang="zh-CN" altLang="zh-CN" sz="1800" b="1" dirty="0">
                <a:solidFill>
                  <a:srgbClr val="0000FF"/>
                </a:solidFill>
              </a:rPr>
              <a:t>相对其他大型数据库</a:t>
            </a:r>
            <a:r>
              <a:rPr lang="zh-CN" altLang="zh-CN" sz="1800" b="1" dirty="0"/>
              <a:t>）</a:t>
            </a:r>
          </a:p>
        </p:txBody>
      </p:sp>
    </p:spTree>
    <p:extLst>
      <p:ext uri="{BB962C8B-B14F-4D97-AF65-F5344CB8AC3E}">
        <p14:creationId xmlns:p14="http://schemas.microsoft.com/office/powerpoint/2010/main" val="41971431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ipe(left)">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wipe(left)">
                                      <p:cBhvr>
                                        <p:cTn id="12" dur="500"/>
                                        <p:tgtEl>
                                          <p:spTgt spid="41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wipe(left)">
                                      <p:cBhvr>
                                        <p:cTn id="17"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3" grpId="0"/>
      <p:bldP spid="41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187325"/>
            <a:ext cx="8229600" cy="920750"/>
          </a:xfrm>
        </p:spPr>
        <p:txBody>
          <a:bodyPr/>
          <a:lstStyle/>
          <a:p>
            <a:pPr algn="l"/>
            <a:r>
              <a:rPr lang="zh-CN" altLang="en-US" b="1">
                <a:latin typeface="黑体" panose="02010609060101010101" pitchFamily="49" charset="-122"/>
                <a:ea typeface="黑体" panose="02010609060101010101" pitchFamily="49" charset="-122"/>
              </a:rPr>
              <a:t>实验课参考书</a:t>
            </a:r>
            <a:endParaRPr lang="zh-CN" altLang="en-US"/>
          </a:p>
        </p:txBody>
      </p:sp>
      <p:cxnSp>
        <p:nvCxnSpPr>
          <p:cNvPr id="5" name="直接连接符 4"/>
          <p:cNvCxnSpPr/>
          <p:nvPr/>
        </p:nvCxnSpPr>
        <p:spPr>
          <a:xfrm flipV="1">
            <a:off x="106363" y="1052513"/>
            <a:ext cx="9037637" cy="7143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2771775" y="1555750"/>
            <a:ext cx="59055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b="1" dirty="0">
                <a:latin typeface="Arial" panose="020B0604020202020204" pitchFamily="34" charset="0"/>
              </a:rPr>
              <a:t>Julia </a:t>
            </a:r>
            <a:r>
              <a:rPr lang="en-US" altLang="zh-CN" sz="2800" b="1" dirty="0" smtClean="0">
                <a:latin typeface="Arial" panose="020B0604020202020204" pitchFamily="34" charset="0"/>
              </a:rPr>
              <a:t>Elman</a:t>
            </a:r>
            <a:r>
              <a:rPr lang="zh-CN" altLang="en-US" sz="2800" b="1" dirty="0" smtClean="0">
                <a:latin typeface="Arial" panose="020B0604020202020204" pitchFamily="34" charset="0"/>
              </a:rPr>
              <a:t>，</a:t>
            </a:r>
            <a:r>
              <a:rPr lang="en-US" altLang="zh-CN" sz="2800" b="1" dirty="0" smtClean="0">
                <a:latin typeface="Arial" panose="020B0604020202020204" pitchFamily="34" charset="0"/>
              </a:rPr>
              <a:t>《</a:t>
            </a:r>
            <a:r>
              <a:rPr lang="zh-CN" altLang="en-US" sz="2800" b="1" dirty="0">
                <a:latin typeface="Arial" panose="020B0604020202020204" pitchFamily="34" charset="0"/>
              </a:rPr>
              <a:t>轻量级</a:t>
            </a:r>
            <a:r>
              <a:rPr lang="en-US" altLang="zh-CN" sz="2800" b="1" dirty="0" smtClean="0">
                <a:latin typeface="Arial" panose="020B0604020202020204" pitchFamily="34" charset="0"/>
              </a:rPr>
              <a:t>Django》</a:t>
            </a:r>
            <a:r>
              <a:rPr lang="zh-CN" altLang="en-US" sz="2800" b="1" dirty="0" smtClean="0">
                <a:latin typeface="Arial" panose="020B0604020202020204" pitchFamily="34" charset="0"/>
              </a:rPr>
              <a:t>，</a:t>
            </a:r>
            <a:r>
              <a:rPr lang="en-US" altLang="zh-CN" sz="2800" b="1" dirty="0" smtClean="0">
                <a:latin typeface="Arial" panose="020B0604020202020204" pitchFamily="34" charset="0"/>
              </a:rPr>
              <a:t>2016</a:t>
            </a:r>
            <a:r>
              <a:rPr lang="zh-CN" altLang="en-US" sz="2800" b="1" dirty="0">
                <a:latin typeface="Arial" panose="020B0604020202020204" pitchFamily="34" charset="0"/>
              </a:rPr>
              <a:t>年，中国电力出版社</a:t>
            </a:r>
          </a:p>
        </p:txBody>
      </p:sp>
      <p:sp>
        <p:nvSpPr>
          <p:cNvPr id="10" name="TextBox 9"/>
          <p:cNvSpPr txBox="1">
            <a:spLocks noChangeArrowheads="1"/>
          </p:cNvSpPr>
          <p:nvPr/>
        </p:nvSpPr>
        <p:spPr bwMode="auto">
          <a:xfrm>
            <a:off x="3563938" y="4079875"/>
            <a:ext cx="54737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smtClean="0">
                <a:latin typeface="Arial" panose="020B0604020202020204" pitchFamily="34" charset="0"/>
              </a:rPr>
              <a:t>黄永祥</a:t>
            </a:r>
            <a:r>
              <a:rPr lang="en-US" altLang="zh-CN" sz="2800" b="1" dirty="0" smtClean="0">
                <a:latin typeface="Arial" panose="020B0604020202020204" pitchFamily="34" charset="0"/>
              </a:rPr>
              <a:t>《</a:t>
            </a:r>
            <a:r>
              <a:rPr lang="zh-CN" altLang="en-US" sz="2800" b="1" dirty="0">
                <a:latin typeface="Arial" panose="020B0604020202020204" pitchFamily="34" charset="0"/>
              </a:rPr>
              <a:t>玩转</a:t>
            </a:r>
            <a:r>
              <a:rPr lang="en-US" altLang="zh-CN" sz="2800" b="1" dirty="0">
                <a:latin typeface="Arial" panose="020B0604020202020204" pitchFamily="34" charset="0"/>
              </a:rPr>
              <a:t>Django 2.0》</a:t>
            </a:r>
            <a:r>
              <a:rPr lang="zh-CN" altLang="en-US" sz="2800" b="1" dirty="0">
                <a:latin typeface="Arial" panose="020B0604020202020204" pitchFamily="34" charset="0"/>
              </a:rPr>
              <a:t>，</a:t>
            </a:r>
            <a:r>
              <a:rPr lang="en-US" altLang="zh-CN" sz="2800" b="1" dirty="0" smtClean="0">
                <a:latin typeface="Arial" panose="020B0604020202020204" pitchFamily="34" charset="0"/>
              </a:rPr>
              <a:t>2018</a:t>
            </a:r>
            <a:r>
              <a:rPr lang="zh-CN" altLang="en-US" sz="2800" b="1" dirty="0" smtClean="0">
                <a:latin typeface="Arial" panose="020B0604020202020204" pitchFamily="34" charset="0"/>
              </a:rPr>
              <a:t>年</a:t>
            </a:r>
            <a:r>
              <a:rPr lang="zh-CN" altLang="en-US" sz="2800" b="1" dirty="0">
                <a:latin typeface="Arial" panose="020B0604020202020204" pitchFamily="34" charset="0"/>
              </a:rPr>
              <a:t>，清华大学出版社</a:t>
            </a:r>
          </a:p>
        </p:txBody>
      </p:sp>
      <p:pic>
        <p:nvPicPr>
          <p:cNvPr id="2" name="图片 1"/>
          <p:cNvPicPr>
            <a:picLocks noChangeAspect="1"/>
          </p:cNvPicPr>
          <p:nvPr/>
        </p:nvPicPr>
        <p:blipFill>
          <a:blip r:embed="rId2"/>
          <a:stretch>
            <a:fillRect/>
          </a:stretch>
        </p:blipFill>
        <p:spPr>
          <a:xfrm>
            <a:off x="682218" y="1407231"/>
            <a:ext cx="1944891" cy="2580512"/>
          </a:xfrm>
          <a:prstGeom prst="rect">
            <a:avLst/>
          </a:prstGeom>
        </p:spPr>
      </p:pic>
      <p:pic>
        <p:nvPicPr>
          <p:cNvPr id="3" name="图片 2"/>
          <p:cNvPicPr>
            <a:picLocks noChangeAspect="1"/>
          </p:cNvPicPr>
          <p:nvPr/>
        </p:nvPicPr>
        <p:blipFill>
          <a:blip r:embed="rId3"/>
          <a:stretch>
            <a:fillRect/>
          </a:stretch>
        </p:blipFill>
        <p:spPr>
          <a:xfrm>
            <a:off x="1473080" y="4104596"/>
            <a:ext cx="2085918" cy="2538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algn="l" eaLnBrk="1" hangingPunct="1"/>
            <a:r>
              <a:rPr lang="en-US" altLang="zh-CN" sz="4400" dirty="0" err="1"/>
              <a:t>Mysql</a:t>
            </a:r>
            <a:r>
              <a:rPr lang="zh-CN" altLang="en-US" sz="4400" dirty="0"/>
              <a:t>简介</a:t>
            </a:r>
          </a:p>
        </p:txBody>
      </p:sp>
      <p:sp>
        <p:nvSpPr>
          <p:cNvPr id="8195" name="Rectangle 3"/>
          <p:cNvSpPr>
            <a:spLocks noGrp="1" noChangeArrowheads="1"/>
          </p:cNvSpPr>
          <p:nvPr>
            <p:ph idx="1"/>
          </p:nvPr>
        </p:nvSpPr>
        <p:spPr>
          <a:xfrm>
            <a:off x="425851" y="1268010"/>
            <a:ext cx="8396095" cy="5402475"/>
          </a:xfrm>
        </p:spPr>
        <p:txBody>
          <a:bodyPr/>
          <a:lstStyle/>
          <a:p>
            <a:pPr algn="just">
              <a:lnSpc>
                <a:spcPct val="90000"/>
              </a:lnSpc>
            </a:pPr>
            <a:r>
              <a:rPr lang="en-US" altLang="zh-CN" sz="2800" b="1" dirty="0" err="1">
                <a:solidFill>
                  <a:srgbClr val="FF0000"/>
                </a:solidFill>
                <a:latin typeface="Times New Roman" panose="02020603050405020304" pitchFamily="18" charset="0"/>
                <a:ea typeface="楷体_GB2312" pitchFamily="49" charset="-122"/>
              </a:rPr>
              <a:t>Mysql</a:t>
            </a:r>
            <a:r>
              <a:rPr lang="zh-CN" altLang="en-US" sz="2800" b="1" dirty="0">
                <a:solidFill>
                  <a:srgbClr val="FF0000"/>
                </a:solidFill>
                <a:latin typeface="Times New Roman" panose="02020603050405020304" pitchFamily="18" charset="0"/>
                <a:ea typeface="楷体_GB2312" pitchFamily="49" charset="-122"/>
              </a:rPr>
              <a:t>是最流行的开放源码</a:t>
            </a:r>
            <a:r>
              <a:rPr lang="en-US" altLang="zh-CN" sz="2800" b="1" dirty="0">
                <a:solidFill>
                  <a:srgbClr val="FF0000"/>
                </a:solidFill>
                <a:latin typeface="Times New Roman" panose="02020603050405020304" pitchFamily="18" charset="0"/>
                <a:ea typeface="楷体_GB2312" pitchFamily="49" charset="-122"/>
              </a:rPr>
              <a:t>SQL</a:t>
            </a:r>
            <a:r>
              <a:rPr lang="zh-CN" altLang="en-US" sz="2800" b="1" dirty="0">
                <a:solidFill>
                  <a:srgbClr val="FF0000"/>
                </a:solidFill>
                <a:latin typeface="Times New Roman" panose="02020603050405020304" pitchFamily="18" charset="0"/>
                <a:ea typeface="楷体_GB2312" pitchFamily="49" charset="-122"/>
              </a:rPr>
              <a:t>数据库管理系统</a:t>
            </a:r>
          </a:p>
          <a:p>
            <a:pPr algn="just">
              <a:lnSpc>
                <a:spcPct val="90000"/>
              </a:lnSpc>
              <a:buFontTx/>
              <a:buNone/>
            </a:pPr>
            <a:r>
              <a:rPr lang="zh-CN" altLang="en-US" sz="28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关系数据库管理系统</a:t>
            </a:r>
          </a:p>
          <a:p>
            <a:pPr algn="just">
              <a:lnSpc>
                <a:spcPct val="90000"/>
              </a:lnSpc>
              <a:buFontTx/>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开放源代码软件</a:t>
            </a:r>
          </a:p>
          <a:p>
            <a:pPr algn="just">
              <a:lnSpc>
                <a:spcPct val="90000"/>
              </a:lnSpc>
              <a:buFontTx/>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快速，可靠，易于使用</a:t>
            </a:r>
          </a:p>
          <a:p>
            <a:pPr algn="just">
              <a:lnSpc>
                <a:spcPct val="90000"/>
              </a:lnSpc>
              <a:buFontTx/>
              <a:buNone/>
            </a:pPr>
            <a:r>
              <a:rPr lang="en-US" altLang="zh-CN" sz="2000" b="1"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工作在客户端</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服务器模式下或嵌入式系统</a:t>
            </a:r>
          </a:p>
          <a:p>
            <a:pPr algn="just">
              <a:lnSpc>
                <a:spcPct val="90000"/>
              </a:lnSpc>
              <a:buFontTx/>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最早始于</a:t>
            </a:r>
            <a:r>
              <a:rPr lang="en-US" altLang="zh-CN" sz="2000" b="1" dirty="0">
                <a:latin typeface="Times New Roman" panose="02020603050405020304" pitchFamily="18" charset="0"/>
                <a:ea typeface="楷体_GB2312" pitchFamily="49" charset="-122"/>
              </a:rPr>
              <a:t>1979</a:t>
            </a:r>
            <a:r>
              <a:rPr lang="zh-CN" altLang="en-US" sz="2000" b="1" dirty="0">
                <a:latin typeface="Times New Roman" panose="02020603050405020304" pitchFamily="18" charset="0"/>
                <a:ea typeface="楷体_GB2312" pitchFamily="49" charset="-122"/>
              </a:rPr>
              <a:t>年，</a:t>
            </a:r>
            <a:r>
              <a:rPr lang="en-US" altLang="zh-CN" sz="2000" b="1" dirty="0">
                <a:latin typeface="Times New Roman" panose="02020603050405020304" pitchFamily="18" charset="0"/>
                <a:ea typeface="楷体_GB2312" pitchFamily="49" charset="-122"/>
              </a:rPr>
              <a:t>1996</a:t>
            </a:r>
            <a:r>
              <a:rPr lang="zh-CN" altLang="en-US" sz="2000" b="1" dirty="0">
                <a:latin typeface="Times New Roman" panose="02020603050405020304" pitchFamily="18" charset="0"/>
                <a:ea typeface="楷体_GB2312" pitchFamily="49" charset="-122"/>
              </a:rPr>
              <a:t>年</a:t>
            </a:r>
            <a:r>
              <a:rPr lang="en-US" altLang="zh-CN" sz="2000" b="1" dirty="0">
                <a:latin typeface="Times New Roman" panose="02020603050405020304" pitchFamily="18" charset="0"/>
                <a:ea typeface="楷体_GB2312" pitchFamily="49" charset="-122"/>
              </a:rPr>
              <a:t>5</a:t>
            </a:r>
            <a:r>
              <a:rPr lang="zh-CN" altLang="en-US" sz="2000" b="1" dirty="0">
                <a:latin typeface="Times New Roman" panose="02020603050405020304" pitchFamily="18" charset="0"/>
                <a:ea typeface="楷体_GB2312" pitchFamily="49" charset="-122"/>
              </a:rPr>
              <a:t>月</a:t>
            </a:r>
            <a:r>
              <a:rPr lang="en-US" altLang="zh-CN" sz="2000" b="1" dirty="0" err="1">
                <a:latin typeface="Times New Roman" panose="02020603050405020304" pitchFamily="18" charset="0"/>
                <a:ea typeface="楷体_GB2312" pitchFamily="49" charset="-122"/>
              </a:rPr>
              <a:t>Mysql</a:t>
            </a:r>
            <a:r>
              <a:rPr lang="en-US" altLang="zh-CN" sz="2000" b="1" dirty="0">
                <a:latin typeface="Times New Roman" panose="02020603050405020304" pitchFamily="18" charset="0"/>
                <a:ea typeface="楷体_GB2312" pitchFamily="49" charset="-122"/>
              </a:rPr>
              <a:t> 1.0</a:t>
            </a:r>
          </a:p>
          <a:p>
            <a:pPr algn="just">
              <a:lnSpc>
                <a:spcPct val="90000"/>
              </a:lnSpc>
              <a:buFontTx/>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当前</a:t>
            </a:r>
            <a:r>
              <a:rPr lang="en-US" altLang="zh-CN" sz="2000" b="1" dirty="0">
                <a:latin typeface="Times New Roman" panose="02020603050405020304" pitchFamily="18" charset="0"/>
                <a:ea typeface="楷体_GB2312" pitchFamily="49" charset="-122"/>
              </a:rPr>
              <a:t>GA</a:t>
            </a:r>
            <a:r>
              <a:rPr lang="zh-CN" altLang="en-US" sz="2000" b="1" dirty="0">
                <a:latin typeface="Times New Roman" panose="02020603050405020304" pitchFamily="18" charset="0"/>
                <a:ea typeface="楷体_GB2312" pitchFamily="49" charset="-122"/>
              </a:rPr>
              <a:t>版 </a:t>
            </a:r>
            <a:r>
              <a:rPr lang="en-US" altLang="zh-CN" sz="2000" b="1" dirty="0" err="1">
                <a:latin typeface="Times New Roman" panose="02020603050405020304" pitchFamily="18" charset="0"/>
                <a:ea typeface="楷体_GB2312" pitchFamily="49" charset="-122"/>
              </a:rPr>
              <a:t>Mysql</a:t>
            </a:r>
            <a:r>
              <a:rPr lang="en-US" altLang="zh-CN" sz="2000" b="1" dirty="0">
                <a:latin typeface="Times New Roman" panose="02020603050405020304" pitchFamily="18" charset="0"/>
                <a:ea typeface="楷体_GB2312" pitchFamily="49" charset="-122"/>
              </a:rPr>
              <a:t> 5.0.67</a:t>
            </a:r>
          </a:p>
          <a:p>
            <a:pPr algn="just">
              <a:lnSpc>
                <a:spcPct val="90000"/>
              </a:lnSpc>
            </a:pPr>
            <a:r>
              <a:rPr lang="en-US" altLang="zh-CN" sz="2800" b="1" dirty="0" err="1">
                <a:solidFill>
                  <a:srgbClr val="FF0000"/>
                </a:solidFill>
                <a:latin typeface="Times New Roman" panose="02020603050405020304" pitchFamily="18" charset="0"/>
                <a:ea typeface="楷体_GB2312" pitchFamily="49" charset="-122"/>
              </a:rPr>
              <a:t>Mysql</a:t>
            </a:r>
            <a:r>
              <a:rPr lang="zh-CN" altLang="en-US" sz="2800" b="1" dirty="0">
                <a:solidFill>
                  <a:srgbClr val="FF0000"/>
                </a:solidFill>
                <a:latin typeface="Times New Roman" panose="02020603050405020304" pitchFamily="18" charset="0"/>
                <a:ea typeface="楷体_GB2312" pitchFamily="49" charset="-122"/>
              </a:rPr>
              <a:t>的特性</a:t>
            </a:r>
          </a:p>
          <a:p>
            <a:pPr algn="just">
              <a:lnSpc>
                <a:spcPct val="90000"/>
              </a:lnSpc>
              <a:buFontTx/>
              <a:buNone/>
            </a:pPr>
            <a:r>
              <a:rPr lang="zh-CN" altLang="en-US" sz="28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用</a:t>
            </a:r>
            <a:r>
              <a:rPr lang="en-US" altLang="zh-CN" sz="2000" b="1" dirty="0">
                <a:latin typeface="Times New Roman" panose="02020603050405020304" pitchFamily="18" charset="0"/>
                <a:ea typeface="楷体_GB2312" pitchFamily="49" charset="-122"/>
              </a:rPr>
              <a:t>C</a:t>
            </a:r>
            <a:r>
              <a:rPr lang="zh-CN" altLang="en-US" sz="2000" b="1" dirty="0">
                <a:latin typeface="Times New Roman" panose="02020603050405020304" pitchFamily="18" charset="0"/>
                <a:ea typeface="楷体_GB2312" pitchFamily="49" charset="-122"/>
              </a:rPr>
              <a:t>和</a:t>
            </a:r>
            <a:r>
              <a:rPr lang="en-US" altLang="zh-CN" sz="2000" b="1" dirty="0">
                <a:latin typeface="Times New Roman" panose="02020603050405020304" pitchFamily="18" charset="0"/>
                <a:ea typeface="楷体_GB2312" pitchFamily="49" charset="-122"/>
              </a:rPr>
              <a:t>C++</a:t>
            </a:r>
            <a:r>
              <a:rPr lang="zh-CN" altLang="en-US" sz="2000" b="1" dirty="0">
                <a:latin typeface="Times New Roman" panose="02020603050405020304" pitchFamily="18" charset="0"/>
                <a:ea typeface="楷体_GB2312" pitchFamily="49" charset="-122"/>
              </a:rPr>
              <a:t>编写，能在不同平台下工作</a:t>
            </a:r>
          </a:p>
          <a:p>
            <a:pPr algn="just">
              <a:lnSpc>
                <a:spcPct val="90000"/>
              </a:lnSpc>
              <a:buFontTx/>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众多列类型，定长和可变长度记录</a:t>
            </a:r>
          </a:p>
          <a:p>
            <a:pPr algn="just">
              <a:lnSpc>
                <a:spcPct val="90000"/>
              </a:lnSpc>
              <a:buFontTx/>
              <a:buNone/>
            </a:pPr>
            <a:r>
              <a:rPr lang="en-US" altLang="zh-CN" sz="2000" b="1"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允许基于主机的验证</a:t>
            </a:r>
          </a:p>
          <a:p>
            <a:pPr algn="just">
              <a:lnSpc>
                <a:spcPct val="90000"/>
              </a:lnSpc>
              <a:buFontTx/>
              <a:buNone/>
            </a:pPr>
            <a:r>
              <a:rPr lang="en-US" altLang="zh-CN" sz="2000" b="1"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在任何平台上，可用</a:t>
            </a:r>
            <a:r>
              <a:rPr lang="en-US" altLang="zh-CN" sz="2000" b="1" dirty="0">
                <a:latin typeface="Times New Roman" panose="02020603050405020304" pitchFamily="18" charset="0"/>
                <a:ea typeface="楷体_GB2312" pitchFamily="49" charset="-122"/>
              </a:rPr>
              <a:t>TCP/IP</a:t>
            </a:r>
            <a:r>
              <a:rPr lang="zh-CN" altLang="en-US" sz="2000" b="1" dirty="0">
                <a:latin typeface="Times New Roman" panose="02020603050405020304" pitchFamily="18" charset="0"/>
                <a:ea typeface="楷体_GB2312" pitchFamily="49" charset="-122"/>
              </a:rPr>
              <a:t>协议连接到</a:t>
            </a:r>
            <a:r>
              <a:rPr lang="en-US" altLang="zh-CN" sz="2000" b="1" dirty="0" err="1">
                <a:latin typeface="Times New Roman" panose="02020603050405020304" pitchFamily="18" charset="0"/>
                <a:ea typeface="楷体_GB2312" pitchFamily="49" charset="-122"/>
              </a:rPr>
              <a:t>Mysql</a:t>
            </a:r>
            <a:r>
              <a:rPr lang="zh-CN" altLang="en-US" sz="2000" b="1" dirty="0">
                <a:latin typeface="Times New Roman" panose="02020603050405020304" pitchFamily="18" charset="0"/>
                <a:ea typeface="楷体_GB2312" pitchFamily="49" charset="-122"/>
              </a:rPr>
              <a:t>服务器</a:t>
            </a:r>
          </a:p>
          <a:p>
            <a:pPr algn="just">
              <a:lnSpc>
                <a:spcPct val="90000"/>
              </a:lnSpc>
              <a:buFontTx/>
              <a:buNone/>
            </a:pPr>
            <a:r>
              <a:rPr lang="en-US" altLang="zh-CN" sz="2000" b="1"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本地化</a:t>
            </a:r>
          </a:p>
          <a:p>
            <a:pPr algn="just">
              <a:lnSpc>
                <a:spcPct val="90000"/>
              </a:lnSpc>
              <a:buFontTx/>
              <a:buNone/>
            </a:pPr>
            <a:r>
              <a:rPr lang="en-US" altLang="zh-CN" sz="2000" b="1"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客户端和工具</a:t>
            </a:r>
          </a:p>
          <a:p>
            <a:pPr algn="just">
              <a:lnSpc>
                <a:spcPct val="90000"/>
              </a:lnSpc>
              <a:buFontTx/>
              <a:buNone/>
            </a:pPr>
            <a:r>
              <a:rPr lang="en-US" altLang="zh-CN" sz="2800" b="1" dirty="0">
                <a:latin typeface="Times New Roman" panose="02020603050405020304" pitchFamily="18" charset="0"/>
                <a:ea typeface="楷体_GB2312" pitchFamily="49" charset="-122"/>
              </a:rPr>
              <a:t>  </a:t>
            </a:r>
            <a:endParaRPr lang="zh-CN" altLang="en-US" sz="28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4911403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left)">
                                      <p:cBhvr>
                                        <p:cTn id="7" dur="500"/>
                                        <p:tgtEl>
                                          <p:spTgt spid="819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wipe(left)">
                                      <p:cBhvr>
                                        <p:cTn id="11" dur="500"/>
                                        <p:tgtEl>
                                          <p:spTgt spid="8195">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195">
                                            <p:txEl>
                                              <p:pRg st="2" end="2"/>
                                            </p:txEl>
                                          </p:spTgt>
                                        </p:tgtEl>
                                        <p:attrNameLst>
                                          <p:attrName>style.visibility</p:attrName>
                                        </p:attrNameLst>
                                      </p:cBhvr>
                                      <p:to>
                                        <p:strVal val="visible"/>
                                      </p:to>
                                    </p:set>
                                    <p:animEffect transition="in" filter="wipe(left)">
                                      <p:cBhvr>
                                        <p:cTn id="14" dur="500"/>
                                        <p:tgtEl>
                                          <p:spTgt spid="8195">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wipe(left)">
                                      <p:cBhvr>
                                        <p:cTn id="17" dur="500"/>
                                        <p:tgtEl>
                                          <p:spTgt spid="819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95">
                                            <p:txEl>
                                              <p:pRg st="4" end="4"/>
                                            </p:txEl>
                                          </p:spTgt>
                                        </p:tgtEl>
                                        <p:attrNameLst>
                                          <p:attrName>style.visibility</p:attrName>
                                        </p:attrNameLst>
                                      </p:cBhvr>
                                      <p:to>
                                        <p:strVal val="visible"/>
                                      </p:to>
                                    </p:set>
                                    <p:animEffect transition="in" filter="wipe(left)">
                                      <p:cBhvr>
                                        <p:cTn id="20" dur="500"/>
                                        <p:tgtEl>
                                          <p:spTgt spid="819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animEffect transition="in" filter="wipe(left)">
                                      <p:cBhvr>
                                        <p:cTn id="23" dur="500"/>
                                        <p:tgtEl>
                                          <p:spTgt spid="8195">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195">
                                            <p:txEl>
                                              <p:pRg st="6" end="6"/>
                                            </p:txEl>
                                          </p:spTgt>
                                        </p:tgtEl>
                                        <p:attrNameLst>
                                          <p:attrName>style.visibility</p:attrName>
                                        </p:attrNameLst>
                                      </p:cBhvr>
                                      <p:to>
                                        <p:strVal val="visible"/>
                                      </p:to>
                                    </p:set>
                                    <p:animEffect transition="in" filter="wipe(left)">
                                      <p:cBhvr>
                                        <p:cTn id="26" dur="500"/>
                                        <p:tgtEl>
                                          <p:spTgt spid="8195">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195">
                                            <p:txEl>
                                              <p:pRg st="7" end="7"/>
                                            </p:txEl>
                                          </p:spTgt>
                                        </p:tgtEl>
                                        <p:attrNameLst>
                                          <p:attrName>style.visibility</p:attrName>
                                        </p:attrNameLst>
                                      </p:cBhvr>
                                      <p:to>
                                        <p:strVal val="visible"/>
                                      </p:to>
                                    </p:set>
                                    <p:animEffect transition="in" filter="wipe(left)">
                                      <p:cBhvr>
                                        <p:cTn id="31" dur="500"/>
                                        <p:tgtEl>
                                          <p:spTgt spid="8195">
                                            <p:txEl>
                                              <p:pRg st="7" end="7"/>
                                            </p:txEl>
                                          </p:spTgt>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8195">
                                            <p:txEl>
                                              <p:pRg st="8" end="8"/>
                                            </p:txEl>
                                          </p:spTgt>
                                        </p:tgtEl>
                                        <p:attrNameLst>
                                          <p:attrName>style.visibility</p:attrName>
                                        </p:attrNameLst>
                                      </p:cBhvr>
                                      <p:to>
                                        <p:strVal val="visible"/>
                                      </p:to>
                                    </p:set>
                                    <p:animEffect transition="in" filter="wipe(left)">
                                      <p:cBhvr>
                                        <p:cTn id="35" dur="500"/>
                                        <p:tgtEl>
                                          <p:spTgt spid="8195">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195">
                                            <p:txEl>
                                              <p:pRg st="9" end="9"/>
                                            </p:txEl>
                                          </p:spTgt>
                                        </p:tgtEl>
                                        <p:attrNameLst>
                                          <p:attrName>style.visibility</p:attrName>
                                        </p:attrNameLst>
                                      </p:cBhvr>
                                      <p:to>
                                        <p:strVal val="visible"/>
                                      </p:to>
                                    </p:set>
                                    <p:animEffect transition="in" filter="wipe(left)">
                                      <p:cBhvr>
                                        <p:cTn id="38" dur="500"/>
                                        <p:tgtEl>
                                          <p:spTgt spid="8195">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195">
                                            <p:txEl>
                                              <p:pRg st="10" end="10"/>
                                            </p:txEl>
                                          </p:spTgt>
                                        </p:tgtEl>
                                        <p:attrNameLst>
                                          <p:attrName>style.visibility</p:attrName>
                                        </p:attrNameLst>
                                      </p:cBhvr>
                                      <p:to>
                                        <p:strVal val="visible"/>
                                      </p:to>
                                    </p:set>
                                    <p:animEffect transition="in" filter="wipe(left)">
                                      <p:cBhvr>
                                        <p:cTn id="41" dur="500"/>
                                        <p:tgtEl>
                                          <p:spTgt spid="8195">
                                            <p:txEl>
                                              <p:pRg st="10" end="1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195">
                                            <p:txEl>
                                              <p:pRg st="11" end="11"/>
                                            </p:txEl>
                                          </p:spTgt>
                                        </p:tgtEl>
                                        <p:attrNameLst>
                                          <p:attrName>style.visibility</p:attrName>
                                        </p:attrNameLst>
                                      </p:cBhvr>
                                      <p:to>
                                        <p:strVal val="visible"/>
                                      </p:to>
                                    </p:set>
                                    <p:animEffect transition="in" filter="wipe(left)">
                                      <p:cBhvr>
                                        <p:cTn id="44" dur="500"/>
                                        <p:tgtEl>
                                          <p:spTgt spid="8195">
                                            <p:txEl>
                                              <p:pRg st="11" end="11"/>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8195">
                                            <p:txEl>
                                              <p:pRg st="12" end="12"/>
                                            </p:txEl>
                                          </p:spTgt>
                                        </p:tgtEl>
                                        <p:attrNameLst>
                                          <p:attrName>style.visibility</p:attrName>
                                        </p:attrNameLst>
                                      </p:cBhvr>
                                      <p:to>
                                        <p:strVal val="visible"/>
                                      </p:to>
                                    </p:set>
                                    <p:animEffect transition="in" filter="wipe(left)">
                                      <p:cBhvr>
                                        <p:cTn id="47" dur="500"/>
                                        <p:tgtEl>
                                          <p:spTgt spid="8195">
                                            <p:txEl>
                                              <p:pRg st="12" end="12"/>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195">
                                            <p:txEl>
                                              <p:pRg st="13" end="13"/>
                                            </p:txEl>
                                          </p:spTgt>
                                        </p:tgtEl>
                                        <p:attrNameLst>
                                          <p:attrName>style.visibility</p:attrName>
                                        </p:attrNameLst>
                                      </p:cBhvr>
                                      <p:to>
                                        <p:strVal val="visible"/>
                                      </p:to>
                                    </p:set>
                                    <p:animEffect transition="in" filter="wipe(left)">
                                      <p:cBhvr>
                                        <p:cTn id="50" dur="500"/>
                                        <p:tgtEl>
                                          <p:spTgt spid="8195">
                                            <p:txEl>
                                              <p:pRg st="13" end="13"/>
                                            </p:tx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8195">
                                            <p:txEl>
                                              <p:pRg st="14" end="14"/>
                                            </p:txEl>
                                          </p:spTgt>
                                        </p:tgtEl>
                                        <p:attrNameLst>
                                          <p:attrName>style.visibility</p:attrName>
                                        </p:attrNameLst>
                                      </p:cBhvr>
                                      <p:to>
                                        <p:strVal val="visible"/>
                                      </p:to>
                                    </p:set>
                                    <p:animEffect transition="in" filter="wipe(left)">
                                      <p:cBhvr>
                                        <p:cTn id="53" dur="500"/>
                                        <p:tgtEl>
                                          <p:spTgt spid="819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eaLnBrk="1" hangingPunct="1"/>
            <a:r>
              <a:rPr lang="en-US" altLang="zh-CN" sz="4400" dirty="0" err="1"/>
              <a:t>Mysql</a:t>
            </a:r>
            <a:r>
              <a:rPr lang="zh-CN" altLang="en-US" sz="4400" dirty="0"/>
              <a:t>简介</a:t>
            </a:r>
          </a:p>
        </p:txBody>
      </p:sp>
      <p:sp>
        <p:nvSpPr>
          <p:cNvPr id="8195" name="Rectangle 3"/>
          <p:cNvSpPr>
            <a:spLocks noGrp="1" noChangeArrowheads="1"/>
          </p:cNvSpPr>
          <p:nvPr>
            <p:ph idx="1"/>
          </p:nvPr>
        </p:nvSpPr>
        <p:spPr/>
        <p:txBody>
          <a:bodyPr/>
          <a:lstStyle/>
          <a:p>
            <a:pPr algn="just">
              <a:buFont typeface="Wingdings" panose="05000000000000000000" pitchFamily="2" charset="2"/>
              <a:buChar char="v"/>
            </a:pPr>
            <a:r>
              <a:rPr lang="zh-CN" altLang="en-US" b="1" dirty="0">
                <a:solidFill>
                  <a:srgbClr val="FF0000"/>
                </a:solidFill>
                <a:latin typeface="Times New Roman" panose="02020603050405020304" pitchFamily="18" charset="0"/>
                <a:ea typeface="楷体_GB2312" pitchFamily="49" charset="-122"/>
              </a:rPr>
              <a:t>著名的</a:t>
            </a:r>
            <a:r>
              <a:rPr lang="en-US" altLang="zh-CN" b="1" dirty="0" err="1">
                <a:solidFill>
                  <a:srgbClr val="FF0000"/>
                </a:solidFill>
                <a:latin typeface="Times New Roman" panose="02020603050405020304" pitchFamily="18" charset="0"/>
                <a:ea typeface="楷体_GB2312" pitchFamily="49" charset="-122"/>
              </a:rPr>
              <a:t>Mysql</a:t>
            </a:r>
            <a:r>
              <a:rPr lang="zh-CN" altLang="en-US" b="1" dirty="0">
                <a:solidFill>
                  <a:srgbClr val="FF0000"/>
                </a:solidFill>
                <a:latin typeface="Times New Roman" panose="02020603050405020304" pitchFamily="18" charset="0"/>
                <a:ea typeface="楷体_GB2312" pitchFamily="49" charset="-122"/>
              </a:rPr>
              <a:t>用户</a:t>
            </a:r>
          </a:p>
          <a:p>
            <a:pPr algn="just">
              <a:buFontTx/>
              <a:buNone/>
            </a:pPr>
            <a:r>
              <a:rPr lang="zh-CN" altLang="en-US"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---Google</a:t>
            </a:r>
            <a:r>
              <a:rPr lang="zh-CN" altLang="en-US" sz="2400" b="1" dirty="0">
                <a:latin typeface="Times New Roman" panose="02020603050405020304" pitchFamily="18" charset="0"/>
                <a:ea typeface="楷体_GB2312" pitchFamily="49" charset="-122"/>
              </a:rPr>
              <a:t>所有的数据库都建立在</a:t>
            </a:r>
            <a:r>
              <a:rPr lang="en-US" altLang="zh-CN" sz="2400" b="1" dirty="0" err="1">
                <a:latin typeface="Times New Roman" panose="02020603050405020304" pitchFamily="18" charset="0"/>
                <a:ea typeface="楷体_GB2312" pitchFamily="49" charset="-122"/>
              </a:rPr>
              <a:t>Mysql</a:t>
            </a:r>
            <a:r>
              <a:rPr lang="zh-CN" altLang="en-US" sz="2400" b="1" dirty="0">
                <a:latin typeface="Times New Roman" panose="02020603050405020304" pitchFamily="18" charset="0"/>
                <a:ea typeface="楷体_GB2312" pitchFamily="49" charset="-122"/>
              </a:rPr>
              <a:t>之上；</a:t>
            </a:r>
          </a:p>
          <a:p>
            <a:pPr algn="just">
              <a:buFontTx/>
              <a:buNone/>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维基百科</a:t>
            </a:r>
          </a:p>
          <a:p>
            <a:pPr algn="just">
              <a:buFontTx/>
              <a:buNone/>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腾讯</a:t>
            </a:r>
            <a:r>
              <a:rPr lang="en-US" altLang="zh-CN" sz="2400" b="1" dirty="0">
                <a:latin typeface="Times New Roman" panose="02020603050405020304" pitchFamily="18" charset="0"/>
                <a:ea typeface="楷体_GB2312" pitchFamily="49" charset="-122"/>
              </a:rPr>
              <a:t>QQ</a:t>
            </a:r>
            <a:r>
              <a:rPr lang="zh-CN" altLang="en-US"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linux+mysql</a:t>
            </a:r>
            <a:endParaRPr lang="en-US" altLang="zh-CN" sz="2400" b="1" dirty="0">
              <a:latin typeface="Times New Roman" panose="02020603050405020304" pitchFamily="18" charset="0"/>
              <a:ea typeface="楷体_GB2312" pitchFamily="49" charset="-122"/>
            </a:endParaRPr>
          </a:p>
          <a:p>
            <a:pPr algn="just">
              <a:buFontTx/>
              <a:buNone/>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朗讯，摩托罗拉，美国国防部等</a:t>
            </a:r>
          </a:p>
          <a:p>
            <a:pPr algn="just">
              <a:buFontTx/>
              <a:buNone/>
            </a:pPr>
            <a:endParaRPr lang="zh-CN" altLang="en-US" sz="2400" b="1" dirty="0">
              <a:latin typeface="Times New Roman" panose="02020603050405020304" pitchFamily="18" charset="0"/>
              <a:ea typeface="楷体_GB2312" pitchFamily="49" charset="-122"/>
            </a:endParaRPr>
          </a:p>
          <a:p>
            <a:pPr algn="just">
              <a:buFontTx/>
              <a:buNone/>
            </a:pPr>
            <a:r>
              <a:rPr lang="en-US" altLang="zh-CN" b="1" dirty="0">
                <a:latin typeface="Times New Roman" panose="02020603050405020304" pitchFamily="18" charset="0"/>
                <a:ea typeface="楷体_GB2312" pitchFamily="49" charset="-122"/>
              </a:rPr>
              <a:t>  </a:t>
            </a:r>
            <a:endParaRPr lang="zh-CN" altLang="en-US"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7387023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par>
                          <p:cTn id="7" fill="hold" nodeType="with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wipe(left)">
                                      <p:cBhvr>
                                        <p:cTn id="10" dur="500"/>
                                        <p:tgtEl>
                                          <p:spTgt spid="819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wipe(left)">
                                      <p:cBhvr>
                                        <p:cTn id="13" dur="500"/>
                                        <p:tgtEl>
                                          <p:spTgt spid="819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wipe(left)">
                                      <p:cBhvr>
                                        <p:cTn id="16" dur="500"/>
                                        <p:tgtEl>
                                          <p:spTgt spid="819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wipe(left)">
                                      <p:cBhvr>
                                        <p:cTn id="19"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87515"/>
            <a:ext cx="7772400" cy="762000"/>
          </a:xfrm>
        </p:spPr>
        <p:txBody>
          <a:bodyPr/>
          <a:lstStyle/>
          <a:p>
            <a:r>
              <a:rPr lang="en-US" altLang="zh-CN" sz="4000" b="1" dirty="0">
                <a:latin typeface="Arial" panose="020B0604020202020204" pitchFamily="34" charset="0"/>
                <a:cs typeface="Arial" panose="020B0604020202020204" pitchFamily="34" charset="0"/>
              </a:rPr>
              <a:t>SQL Server </a:t>
            </a:r>
            <a:r>
              <a:rPr lang="zh-CN" altLang="en-US" sz="4000" b="1" dirty="0">
                <a:latin typeface="Arial" panose="020B0604020202020204" pitchFamily="34" charset="0"/>
              </a:rPr>
              <a:t>关系数据库简介</a:t>
            </a:r>
            <a:endParaRPr lang="zh-CN" altLang="en-US" sz="4000" b="1" dirty="0">
              <a:latin typeface="Arial" panose="020B0604020202020204" pitchFamily="34" charset="0"/>
              <a:cs typeface="Arial" panose="020B0604020202020204" pitchFamily="34" charset="0"/>
            </a:endParaRPr>
          </a:p>
        </p:txBody>
      </p:sp>
      <p:sp>
        <p:nvSpPr>
          <p:cNvPr id="7171" name="Rectangle 3"/>
          <p:cNvSpPr>
            <a:spLocks noGrp="1" noChangeArrowheads="1"/>
          </p:cNvSpPr>
          <p:nvPr>
            <p:ph type="body" idx="1"/>
          </p:nvPr>
        </p:nvSpPr>
        <p:spPr>
          <a:xfrm>
            <a:off x="177986" y="1195977"/>
            <a:ext cx="8715994" cy="4466046"/>
          </a:xfrm>
        </p:spPr>
        <p:txBody>
          <a:bodyPr/>
          <a:lstStyle/>
          <a:p>
            <a:pPr>
              <a:buClr>
                <a:schemeClr val="tx2"/>
              </a:buClr>
              <a:buFont typeface="Wingdings" panose="05000000000000000000" pitchFamily="2" charset="2"/>
              <a:buChar char="v"/>
            </a:pPr>
            <a:r>
              <a:rPr lang="en-US" altLang="zh-CN" sz="2800" dirty="0"/>
              <a:t>SQL Server</a:t>
            </a:r>
            <a:r>
              <a:rPr lang="zh-CN" altLang="en-US" sz="2800" dirty="0"/>
              <a:t>是由</a:t>
            </a:r>
            <a:r>
              <a:rPr lang="en-US" altLang="zh-CN" sz="2800" dirty="0"/>
              <a:t>Microsoft</a:t>
            </a:r>
            <a:r>
              <a:rPr lang="zh-CN" altLang="en-US" sz="2800" dirty="0"/>
              <a:t>开发和推广的关系数据库管理系统（</a:t>
            </a:r>
            <a:r>
              <a:rPr lang="en-US" altLang="zh-CN" sz="2800" dirty="0"/>
              <a:t>DBMS</a:t>
            </a:r>
            <a:r>
              <a:rPr lang="zh-CN" altLang="en-US" sz="2800" dirty="0"/>
              <a:t>）</a:t>
            </a:r>
            <a:r>
              <a:rPr lang="en-US" altLang="zh-CN" sz="2800" dirty="0"/>
              <a:t>,</a:t>
            </a:r>
            <a:r>
              <a:rPr lang="zh-CN" altLang="en-US" sz="2800" dirty="0"/>
              <a:t>它最初是由</a:t>
            </a:r>
            <a:r>
              <a:rPr lang="en-US" altLang="zh-CN" sz="2800" dirty="0"/>
              <a:t>Microsoft</a:t>
            </a:r>
            <a:r>
              <a:rPr lang="zh-CN" altLang="en-US" sz="2800" dirty="0"/>
              <a:t>、</a:t>
            </a:r>
            <a:r>
              <a:rPr lang="en-US" altLang="zh-CN" sz="2800" dirty="0"/>
              <a:t>Sybase</a:t>
            </a:r>
            <a:r>
              <a:rPr lang="zh-CN" altLang="en-US" sz="2800" dirty="0"/>
              <a:t>和</a:t>
            </a:r>
            <a:r>
              <a:rPr lang="en-US" altLang="zh-CN" sz="2800" dirty="0"/>
              <a:t>Ashton-Tate</a:t>
            </a:r>
            <a:r>
              <a:rPr lang="zh-CN" altLang="en-US" sz="2800" dirty="0"/>
              <a:t>三家公司共同开发的，并于</a:t>
            </a:r>
            <a:r>
              <a:rPr lang="en-US" altLang="zh-CN" sz="2800" dirty="0"/>
              <a:t>1988</a:t>
            </a:r>
            <a:r>
              <a:rPr lang="zh-CN" altLang="en-US" sz="2800" dirty="0"/>
              <a:t>年推出了第一个</a:t>
            </a:r>
            <a:r>
              <a:rPr lang="en-US" altLang="zh-CN" sz="2800" dirty="0"/>
              <a:t>OS/2</a:t>
            </a:r>
            <a:r>
              <a:rPr lang="zh-CN" altLang="en-US" sz="2800" dirty="0"/>
              <a:t>版本。 </a:t>
            </a:r>
            <a:endParaRPr lang="en-US" altLang="zh-CN" sz="2800" dirty="0"/>
          </a:p>
          <a:p>
            <a:pPr>
              <a:buClr>
                <a:schemeClr val="tx2"/>
              </a:buClr>
              <a:buFont typeface="Wingdings" panose="05000000000000000000" pitchFamily="2" charset="2"/>
              <a:buChar char="v"/>
            </a:pPr>
            <a:endParaRPr lang="en-US" altLang="zh-CN" sz="2800" dirty="0"/>
          </a:p>
          <a:p>
            <a:pPr>
              <a:buClr>
                <a:schemeClr val="tx2"/>
              </a:buClr>
              <a:buFont typeface="Wingdings" panose="05000000000000000000" pitchFamily="2" charset="2"/>
              <a:buChar char="v"/>
            </a:pPr>
            <a:r>
              <a:rPr lang="en-US" altLang="zh-CN" sz="2800" dirty="0"/>
              <a:t>SQL Server</a:t>
            </a:r>
            <a:r>
              <a:rPr lang="zh-CN" altLang="en-US" sz="2800" dirty="0"/>
              <a:t>近年来不断更新版本，</a:t>
            </a:r>
            <a:r>
              <a:rPr lang="en-US" altLang="zh-CN" sz="2800" dirty="0"/>
              <a:t>1996</a:t>
            </a:r>
            <a:r>
              <a:rPr lang="zh-CN" altLang="en-US" sz="2800" dirty="0"/>
              <a:t>年，</a:t>
            </a:r>
            <a:r>
              <a:rPr lang="en-US" altLang="zh-CN" sz="2800" dirty="0"/>
              <a:t>Microsoft </a:t>
            </a:r>
            <a:r>
              <a:rPr lang="zh-CN" altLang="en-US" sz="2800" dirty="0"/>
              <a:t>推出了</a:t>
            </a:r>
            <a:r>
              <a:rPr lang="en-US" altLang="zh-CN" sz="2800" dirty="0"/>
              <a:t>SQL Server 6.5</a:t>
            </a:r>
            <a:r>
              <a:rPr lang="zh-CN" altLang="en-US" sz="2800" dirty="0"/>
              <a:t>版本；</a:t>
            </a:r>
            <a:r>
              <a:rPr lang="en-US" altLang="zh-CN" sz="2800" dirty="0"/>
              <a:t>1998</a:t>
            </a:r>
            <a:r>
              <a:rPr lang="zh-CN" altLang="en-US" sz="2800" dirty="0"/>
              <a:t>年，</a:t>
            </a:r>
            <a:r>
              <a:rPr lang="en-US" altLang="zh-CN" sz="2800" dirty="0"/>
              <a:t>SQL Server 7.0</a:t>
            </a:r>
            <a:r>
              <a:rPr lang="zh-CN" altLang="en-US" sz="2800" dirty="0"/>
              <a:t>版本和用户见面；</a:t>
            </a:r>
            <a:r>
              <a:rPr lang="en-US" altLang="zh-CN" sz="2800" dirty="0"/>
              <a:t>SQL Server 2000</a:t>
            </a:r>
            <a:r>
              <a:rPr lang="zh-CN" altLang="en-US" sz="2800" dirty="0"/>
              <a:t>是</a:t>
            </a:r>
            <a:r>
              <a:rPr lang="en-US" altLang="zh-CN" sz="2800" dirty="0"/>
              <a:t>Microsoft</a:t>
            </a:r>
            <a:r>
              <a:rPr lang="zh-CN" altLang="en-US" sz="2800" dirty="0"/>
              <a:t>公司于</a:t>
            </a:r>
            <a:r>
              <a:rPr lang="en-US" altLang="zh-CN" sz="2800" dirty="0"/>
              <a:t>2000</a:t>
            </a:r>
            <a:r>
              <a:rPr lang="zh-CN" altLang="en-US" sz="2800" dirty="0"/>
              <a:t>年推出的版本。目前最新版本为</a:t>
            </a:r>
            <a:r>
              <a:rPr lang="en-US" altLang="zh-CN" sz="2800" dirty="0"/>
              <a:t>SQL Server 2016</a:t>
            </a:r>
            <a:r>
              <a:rPr lang="zh-CN" altLang="en-US" sz="2800" dirty="0"/>
              <a:t>。</a:t>
            </a:r>
          </a:p>
        </p:txBody>
      </p:sp>
    </p:spTree>
    <p:extLst>
      <p:ext uri="{BB962C8B-B14F-4D97-AF65-F5344CB8AC3E}">
        <p14:creationId xmlns:p14="http://schemas.microsoft.com/office/powerpoint/2010/main" val="31951310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wipe(left)">
                                      <p:cBhvr>
                                        <p:cTn id="12"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b="1">
                <a:cs typeface="Times New Roman" panose="02020603050405020304" pitchFamily="18" charset="0"/>
              </a:rPr>
              <a:t>SQL Server </a:t>
            </a:r>
            <a:r>
              <a:rPr lang="zh-CN" altLang="en-US" b="1"/>
              <a:t>特点</a:t>
            </a:r>
            <a:endParaRPr lang="zh-CN" altLang="en-US" b="1">
              <a:cs typeface="Times New Roman" panose="02020603050405020304" pitchFamily="18" charset="0"/>
            </a:endParaRPr>
          </a:p>
        </p:txBody>
      </p:sp>
      <p:sp>
        <p:nvSpPr>
          <p:cNvPr id="6147" name="Rectangle 3"/>
          <p:cNvSpPr>
            <a:spLocks noGrp="1" noChangeArrowheads="1"/>
          </p:cNvSpPr>
          <p:nvPr>
            <p:ph type="body" idx="1"/>
          </p:nvPr>
        </p:nvSpPr>
        <p:spPr>
          <a:xfrm>
            <a:off x="322053" y="1340043"/>
            <a:ext cx="8571927" cy="4970277"/>
          </a:xfrm>
        </p:spPr>
        <p:txBody>
          <a:bodyPr/>
          <a:lstStyle/>
          <a:p>
            <a:pPr algn="just">
              <a:lnSpc>
                <a:spcPct val="120000"/>
              </a:lnSpc>
              <a:buFontTx/>
              <a:buNone/>
            </a:pPr>
            <a:r>
              <a:rPr lang="en-US" altLang="zh-CN" sz="2800" dirty="0"/>
              <a:t>1</a:t>
            </a:r>
            <a:r>
              <a:rPr lang="zh-CN" altLang="en-US" sz="2800" dirty="0"/>
              <a:t>．真正的客户机</a:t>
            </a:r>
            <a:r>
              <a:rPr lang="en-US" altLang="zh-CN" sz="2800" dirty="0"/>
              <a:t>/</a:t>
            </a:r>
            <a:r>
              <a:rPr lang="zh-CN" altLang="en-US" sz="2800" dirty="0"/>
              <a:t>服务器体系结构。</a:t>
            </a:r>
          </a:p>
          <a:p>
            <a:pPr algn="just">
              <a:lnSpc>
                <a:spcPct val="120000"/>
              </a:lnSpc>
              <a:buFontTx/>
              <a:buNone/>
            </a:pPr>
            <a:r>
              <a:rPr lang="en-US" altLang="zh-CN" sz="2800" dirty="0"/>
              <a:t>2</a:t>
            </a:r>
            <a:r>
              <a:rPr lang="zh-CN" altLang="en-US" sz="2800" dirty="0"/>
              <a:t>．图形化用户界面，使系统管理和数据库管理更加直观、简单。</a:t>
            </a:r>
          </a:p>
          <a:p>
            <a:pPr algn="just">
              <a:lnSpc>
                <a:spcPct val="120000"/>
              </a:lnSpc>
              <a:buFontTx/>
              <a:buNone/>
            </a:pPr>
            <a:r>
              <a:rPr lang="en-US" altLang="zh-CN" sz="2800" dirty="0"/>
              <a:t>3</a:t>
            </a:r>
            <a:r>
              <a:rPr lang="zh-CN" altLang="en-US" sz="2800" dirty="0"/>
              <a:t>．丰富的编程接口工具，为用户进行程序设计提供了更大的选择余地。</a:t>
            </a:r>
          </a:p>
          <a:p>
            <a:pPr algn="just">
              <a:lnSpc>
                <a:spcPct val="120000"/>
              </a:lnSpc>
              <a:buFontTx/>
              <a:buNone/>
            </a:pPr>
            <a:r>
              <a:rPr lang="en-US" altLang="zh-CN" sz="2800" dirty="0"/>
              <a:t>4</a:t>
            </a:r>
            <a:r>
              <a:rPr lang="zh-CN" altLang="en-US" sz="2800" dirty="0"/>
              <a:t>．</a:t>
            </a:r>
            <a:r>
              <a:rPr lang="en-US" altLang="zh-CN" sz="2800" dirty="0"/>
              <a:t>SQL Server</a:t>
            </a:r>
            <a:r>
              <a:rPr lang="zh-CN" altLang="en-US" sz="2800" dirty="0"/>
              <a:t>与</a:t>
            </a:r>
            <a:r>
              <a:rPr lang="en-US" altLang="zh-CN" sz="2800" dirty="0"/>
              <a:t>Windows NT</a:t>
            </a:r>
            <a:r>
              <a:rPr lang="zh-CN" altLang="en-US" sz="2800" dirty="0"/>
              <a:t>完全集成，利用了</a:t>
            </a:r>
            <a:r>
              <a:rPr lang="en-US" altLang="zh-CN" sz="2800" dirty="0"/>
              <a:t>NT</a:t>
            </a:r>
            <a:r>
              <a:rPr lang="zh-CN" altLang="en-US" sz="2800" dirty="0"/>
              <a:t>的许多功能，如发送和接受消息，管理登录安全性等。</a:t>
            </a:r>
            <a:r>
              <a:rPr lang="en-US" altLang="zh-CN" sz="2800" dirty="0"/>
              <a:t>SQL Server</a:t>
            </a:r>
            <a:r>
              <a:rPr lang="zh-CN" altLang="en-US" sz="2800" dirty="0"/>
              <a:t>也可以很好地与</a:t>
            </a:r>
            <a:r>
              <a:rPr lang="en-US" altLang="zh-CN" sz="2800" dirty="0"/>
              <a:t>Microsoft BackOffice</a:t>
            </a:r>
            <a:r>
              <a:rPr lang="zh-CN" altLang="en-US" sz="2800" dirty="0"/>
              <a:t>产品集成。</a:t>
            </a:r>
          </a:p>
        </p:txBody>
      </p:sp>
    </p:spTree>
    <p:extLst>
      <p:ext uri="{BB962C8B-B14F-4D97-AF65-F5344CB8AC3E}">
        <p14:creationId xmlns:p14="http://schemas.microsoft.com/office/powerpoint/2010/main" val="10076981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left)">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wipe(left)">
                                      <p:cBhvr>
                                        <p:cTn id="12" dur="5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wipe(left)">
                                      <p:cBhvr>
                                        <p:cTn id="17" dur="500"/>
                                        <p:tgtEl>
                                          <p:spTgt spid="6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wipe(left)">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22052" y="990600"/>
            <a:ext cx="8427861" cy="4743456"/>
          </a:xfrm>
        </p:spPr>
        <p:txBody>
          <a:bodyPr/>
          <a:lstStyle/>
          <a:p>
            <a:pPr marL="0" indent="0" algn="just">
              <a:buNone/>
            </a:pPr>
            <a:r>
              <a:rPr lang="en-US" altLang="zh-CN" sz="2800" dirty="0"/>
              <a:t>5</a:t>
            </a:r>
            <a:r>
              <a:rPr lang="zh-CN" altLang="en-US" sz="2800" dirty="0"/>
              <a:t>．具有很好的伸缩性，可跨越从运行</a:t>
            </a:r>
            <a:r>
              <a:rPr lang="en-US" altLang="zh-CN" sz="2800" dirty="0"/>
              <a:t>Windows 95/98</a:t>
            </a:r>
            <a:r>
              <a:rPr lang="zh-CN" altLang="en-US" sz="2800" dirty="0"/>
              <a:t>的膝上型电脑到运行</a:t>
            </a:r>
            <a:r>
              <a:rPr lang="en-US" altLang="zh-CN" sz="2800" dirty="0"/>
              <a:t>Windows 2000</a:t>
            </a:r>
            <a:r>
              <a:rPr lang="zh-CN" altLang="en-US" sz="2800" dirty="0"/>
              <a:t>的大型多处理器等多种平台使用。</a:t>
            </a:r>
          </a:p>
          <a:p>
            <a:pPr marL="0" indent="0" algn="just">
              <a:buNone/>
            </a:pPr>
            <a:r>
              <a:rPr lang="en-US" altLang="zh-CN" sz="2800" dirty="0"/>
              <a:t>6</a:t>
            </a:r>
            <a:r>
              <a:rPr lang="zh-CN" altLang="en-US" sz="2800" dirty="0"/>
              <a:t>．对</a:t>
            </a:r>
            <a:r>
              <a:rPr lang="en-US" altLang="zh-CN" sz="2800" dirty="0"/>
              <a:t>Web</a:t>
            </a:r>
            <a:r>
              <a:rPr lang="zh-CN" altLang="en-US" sz="2800" dirty="0"/>
              <a:t>技术的支持，使用户能够很容易地将数据库中的数据发布到</a:t>
            </a:r>
            <a:r>
              <a:rPr lang="en-US" altLang="zh-CN" sz="2800" dirty="0"/>
              <a:t>Web</a:t>
            </a:r>
            <a:r>
              <a:rPr lang="zh-CN" altLang="en-US" sz="2800" dirty="0"/>
              <a:t>页面上。 </a:t>
            </a:r>
          </a:p>
          <a:p>
            <a:pPr marL="0" indent="0" algn="just">
              <a:buNone/>
            </a:pPr>
            <a:r>
              <a:rPr lang="en-US" altLang="zh-CN" sz="2800" dirty="0"/>
              <a:t>7</a:t>
            </a:r>
            <a:r>
              <a:rPr lang="zh-CN" altLang="en-US" sz="2800" dirty="0"/>
              <a:t>．</a:t>
            </a:r>
            <a:r>
              <a:rPr lang="en-US" altLang="zh-CN" sz="2800" dirty="0"/>
              <a:t>SQL Server</a:t>
            </a:r>
            <a:r>
              <a:rPr lang="zh-CN" altLang="en-US" sz="2800" dirty="0"/>
              <a:t>提供数据仓库功能，这个功能只在</a:t>
            </a:r>
            <a:r>
              <a:rPr lang="en-US" altLang="zh-CN" sz="2800" dirty="0"/>
              <a:t>Oracle</a:t>
            </a:r>
            <a:r>
              <a:rPr lang="zh-CN" altLang="en-US" sz="2800" dirty="0"/>
              <a:t>和其他更昂贵的</a:t>
            </a:r>
            <a:r>
              <a:rPr lang="en-US" altLang="zh-CN" sz="2800" dirty="0"/>
              <a:t>DBMS</a:t>
            </a:r>
            <a:r>
              <a:rPr lang="zh-CN" altLang="en-US" sz="2800" dirty="0"/>
              <a:t>中才有。</a:t>
            </a:r>
          </a:p>
          <a:p>
            <a:pPr marL="0" indent="0">
              <a:buNone/>
            </a:pPr>
            <a:endParaRPr lang="en-US" altLang="zh-CN" sz="2800" dirty="0"/>
          </a:p>
        </p:txBody>
      </p:sp>
    </p:spTree>
    <p:extLst>
      <p:ext uri="{BB962C8B-B14F-4D97-AF65-F5344CB8AC3E}">
        <p14:creationId xmlns:p14="http://schemas.microsoft.com/office/powerpoint/2010/main" val="4341019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left)">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wipe(left)">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wipe(left)">
                                      <p:cBhvr>
                                        <p:cTn id="17"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en-US" altLang="zh-CN"/>
              <a:t>Oracle</a:t>
            </a:r>
            <a:r>
              <a:rPr lang="zh-CN" altLang="en-US"/>
              <a:t>简介</a:t>
            </a:r>
          </a:p>
        </p:txBody>
      </p:sp>
      <p:sp>
        <p:nvSpPr>
          <p:cNvPr id="6147" name="Rectangle 3"/>
          <p:cNvSpPr>
            <a:spLocks noGrp="1" noRot="1" noChangeArrowheads="1"/>
          </p:cNvSpPr>
          <p:nvPr>
            <p:ph idx="1"/>
          </p:nvPr>
        </p:nvSpPr>
        <p:spPr>
          <a:xfrm>
            <a:off x="146050" y="1484109"/>
            <a:ext cx="8540750" cy="4471988"/>
          </a:xfrm>
        </p:spPr>
        <p:txBody>
          <a:bodyPr/>
          <a:lstStyle/>
          <a:p>
            <a:pPr>
              <a:buClr>
                <a:schemeClr val="tx2"/>
              </a:buClr>
              <a:buFont typeface="Wingdings" panose="05000000000000000000" pitchFamily="2" charset="2"/>
              <a:buChar char="v"/>
            </a:pPr>
            <a:r>
              <a:rPr lang="en-US" altLang="zh-CN" sz="2400" dirty="0">
                <a:solidFill>
                  <a:srgbClr val="000000"/>
                </a:solidFill>
              </a:rPr>
              <a:t>ORACLE </a:t>
            </a:r>
            <a:r>
              <a:rPr lang="zh-CN" altLang="en-US" sz="2400" dirty="0">
                <a:solidFill>
                  <a:srgbClr val="000000"/>
                </a:solidFill>
              </a:rPr>
              <a:t>数据库系统是美国</a:t>
            </a:r>
            <a:r>
              <a:rPr lang="en-US" altLang="zh-CN" sz="2400" dirty="0">
                <a:solidFill>
                  <a:srgbClr val="000000"/>
                </a:solidFill>
              </a:rPr>
              <a:t>ORACLE</a:t>
            </a:r>
            <a:r>
              <a:rPr lang="zh-CN" altLang="en-US" sz="2400" dirty="0">
                <a:solidFill>
                  <a:srgbClr val="000000"/>
                </a:solidFill>
              </a:rPr>
              <a:t>公司（甲骨文）提供的以分布式数据库为核心的一组软件产品，是目前最流行的客户</a:t>
            </a:r>
            <a:r>
              <a:rPr lang="en-US" altLang="zh-CN" sz="2400" dirty="0">
                <a:solidFill>
                  <a:srgbClr val="000000"/>
                </a:solidFill>
              </a:rPr>
              <a:t>/</a:t>
            </a:r>
            <a:r>
              <a:rPr lang="zh-CN" altLang="en-US" sz="2400" dirty="0">
                <a:solidFill>
                  <a:srgbClr val="000000"/>
                </a:solidFill>
              </a:rPr>
              <a:t>服务器</a:t>
            </a:r>
            <a:r>
              <a:rPr lang="en-US" altLang="zh-CN" sz="2400" dirty="0">
                <a:solidFill>
                  <a:srgbClr val="000000"/>
                </a:solidFill>
              </a:rPr>
              <a:t>(CLIENT/SERVER)</a:t>
            </a:r>
            <a:r>
              <a:rPr lang="zh-CN" altLang="en-US" sz="2400" dirty="0">
                <a:solidFill>
                  <a:srgbClr val="000000"/>
                </a:solidFill>
              </a:rPr>
              <a:t>或</a:t>
            </a:r>
            <a:r>
              <a:rPr lang="en-US" altLang="zh-CN" sz="2400" dirty="0">
                <a:solidFill>
                  <a:srgbClr val="000000"/>
                </a:solidFill>
              </a:rPr>
              <a:t>B/S</a:t>
            </a:r>
            <a:r>
              <a:rPr lang="zh-CN" altLang="en-US" sz="2400" dirty="0">
                <a:solidFill>
                  <a:srgbClr val="000000"/>
                </a:solidFill>
              </a:rPr>
              <a:t>体系结构的数据库之一。</a:t>
            </a:r>
            <a:endParaRPr lang="en-US" altLang="zh-CN" sz="2400" dirty="0">
              <a:solidFill>
                <a:srgbClr val="000000"/>
              </a:solidFill>
            </a:endParaRPr>
          </a:p>
          <a:p>
            <a:pPr>
              <a:buClr>
                <a:schemeClr val="tx2"/>
              </a:buClr>
              <a:buFont typeface="Wingdings" panose="05000000000000000000" pitchFamily="2" charset="2"/>
              <a:buChar char="v"/>
            </a:pPr>
            <a:endParaRPr lang="en-US" altLang="zh-CN" sz="2400" dirty="0">
              <a:solidFill>
                <a:srgbClr val="000000"/>
              </a:solidFill>
            </a:endParaRPr>
          </a:p>
          <a:p>
            <a:pPr>
              <a:buClr>
                <a:schemeClr val="tx2"/>
              </a:buClr>
              <a:buFont typeface="Wingdings" panose="05000000000000000000" pitchFamily="2" charset="2"/>
              <a:buChar char="v"/>
            </a:pPr>
            <a:r>
              <a:rPr lang="en-US" altLang="zh-CN" sz="2400" dirty="0">
                <a:solidFill>
                  <a:srgbClr val="000000"/>
                </a:solidFill>
              </a:rPr>
              <a:t>ORACLE</a:t>
            </a:r>
            <a:r>
              <a:rPr lang="zh-CN" altLang="en-US" sz="2400" dirty="0">
                <a:solidFill>
                  <a:srgbClr val="000000"/>
                </a:solidFill>
              </a:rPr>
              <a:t>数据库是目前世界上使用</a:t>
            </a:r>
            <a:r>
              <a:rPr lang="zh-CN" altLang="en-US" sz="2400" b="1" dirty="0">
                <a:solidFill>
                  <a:srgbClr val="FF0000"/>
                </a:solidFill>
              </a:rPr>
              <a:t>最为广泛的</a:t>
            </a:r>
            <a:r>
              <a:rPr lang="zh-CN" altLang="en-US" sz="2400" dirty="0">
                <a:solidFill>
                  <a:srgbClr val="000000"/>
                </a:solidFill>
              </a:rPr>
              <a:t>数据库管理系统，作为一个通用的数据库系统，它具有完整的数据管理功能；作为一个关系数据库，它是一个完备关系的产品；作为分布式数据库它实现了分布式处理功能。</a:t>
            </a:r>
          </a:p>
        </p:txBody>
      </p:sp>
    </p:spTree>
    <p:extLst>
      <p:ext uri="{BB962C8B-B14F-4D97-AF65-F5344CB8AC3E}">
        <p14:creationId xmlns:p14="http://schemas.microsoft.com/office/powerpoint/2010/main" val="5345138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left)">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wipe(left)">
                                      <p:cBhvr>
                                        <p:cTn id="1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r>
              <a:rPr lang="en-US" altLang="zh-CN"/>
              <a:t>Oracle</a:t>
            </a:r>
            <a:r>
              <a:rPr lang="zh-CN" altLang="en-US"/>
              <a:t>简介</a:t>
            </a:r>
          </a:p>
        </p:txBody>
      </p:sp>
      <p:sp>
        <p:nvSpPr>
          <p:cNvPr id="7171" name="Rectangle 3"/>
          <p:cNvSpPr>
            <a:spLocks noGrp="1" noRot="1" noChangeArrowheads="1"/>
          </p:cNvSpPr>
          <p:nvPr>
            <p:ph idx="1"/>
          </p:nvPr>
        </p:nvSpPr>
        <p:spPr>
          <a:xfrm>
            <a:off x="301625" y="1340043"/>
            <a:ext cx="8592355" cy="5042310"/>
          </a:xfrm>
        </p:spPr>
        <p:txBody>
          <a:bodyPr/>
          <a:lstStyle/>
          <a:p>
            <a:pPr>
              <a:lnSpc>
                <a:spcPct val="80000"/>
              </a:lnSpc>
            </a:pPr>
            <a:r>
              <a:rPr lang="en-US" altLang="zh-CN" sz="2800" dirty="0"/>
              <a:t>Oracle</a:t>
            </a:r>
            <a:r>
              <a:rPr lang="zh-CN" altLang="en-US" sz="2800" dirty="0"/>
              <a:t>特点</a:t>
            </a:r>
          </a:p>
          <a:p>
            <a:pPr>
              <a:lnSpc>
                <a:spcPct val="80000"/>
              </a:lnSpc>
              <a:buFont typeface="Wingdings" panose="05000000000000000000" pitchFamily="2" charset="2"/>
              <a:buNone/>
            </a:pPr>
            <a:r>
              <a:rPr lang="zh-CN" altLang="en-US" sz="2400" dirty="0"/>
              <a:t>  </a:t>
            </a:r>
          </a:p>
          <a:p>
            <a:pPr>
              <a:lnSpc>
                <a:spcPct val="80000"/>
              </a:lnSpc>
              <a:buFont typeface="Wingdings" panose="05000000000000000000" pitchFamily="2" charset="2"/>
              <a:buNone/>
            </a:pPr>
            <a:r>
              <a:rPr lang="en-US" altLang="zh-CN" sz="2400" b="1" dirty="0">
                <a:solidFill>
                  <a:srgbClr val="FF0000"/>
                </a:solidFill>
              </a:rPr>
              <a:t>1</a:t>
            </a:r>
            <a:r>
              <a:rPr lang="zh-CN" altLang="en-US" sz="2400" b="1" dirty="0">
                <a:solidFill>
                  <a:srgbClr val="FF0000"/>
                </a:solidFill>
              </a:rPr>
              <a:t>、完整的数据管理功能</a:t>
            </a:r>
            <a:r>
              <a:rPr lang="zh-CN" altLang="en-US" sz="2400" dirty="0">
                <a:solidFill>
                  <a:srgbClr val="FF0000"/>
                </a:solidFill>
              </a:rPr>
              <a:t>：</a:t>
            </a:r>
            <a:endParaRPr lang="en-US" altLang="zh-CN" sz="2400" dirty="0">
              <a:solidFill>
                <a:srgbClr val="FF0000"/>
              </a:solidFill>
            </a:endParaRPr>
          </a:p>
          <a:p>
            <a:pPr>
              <a:lnSpc>
                <a:spcPct val="80000"/>
              </a:lnSpc>
              <a:buFont typeface="Wingdings" panose="05000000000000000000" pitchFamily="2" charset="2"/>
              <a:buNone/>
            </a:pPr>
            <a:r>
              <a:rPr lang="zh-CN" altLang="en-US" sz="2400" dirty="0">
                <a:solidFill>
                  <a:srgbClr val="000000"/>
                </a:solidFill>
              </a:rPr>
              <a:t/>
            </a:r>
            <a:br>
              <a:rPr lang="zh-CN" altLang="en-US" sz="2400" dirty="0">
                <a:solidFill>
                  <a:srgbClr val="000000"/>
                </a:solidFill>
              </a:rPr>
            </a:br>
            <a:r>
              <a:rPr lang="en-US" altLang="zh-CN" sz="1800" dirty="0">
                <a:solidFill>
                  <a:srgbClr val="000000"/>
                </a:solidFill>
              </a:rPr>
              <a:t>a</a:t>
            </a:r>
            <a:r>
              <a:rPr lang="zh-CN" altLang="en-US" sz="1800" dirty="0">
                <a:solidFill>
                  <a:srgbClr val="000000"/>
                </a:solidFill>
              </a:rPr>
              <a:t>）数据的大量性</a:t>
            </a:r>
            <a:br>
              <a:rPr lang="zh-CN" altLang="en-US" sz="1800" dirty="0">
                <a:solidFill>
                  <a:srgbClr val="000000"/>
                </a:solidFill>
              </a:rPr>
            </a:br>
            <a:r>
              <a:rPr lang="en-US" altLang="zh-CN" sz="1800" dirty="0">
                <a:solidFill>
                  <a:srgbClr val="000000"/>
                </a:solidFill>
              </a:rPr>
              <a:t>b</a:t>
            </a:r>
            <a:r>
              <a:rPr lang="zh-CN" altLang="en-US" sz="1800" dirty="0">
                <a:solidFill>
                  <a:srgbClr val="000000"/>
                </a:solidFill>
              </a:rPr>
              <a:t>）数据的保存的持久性</a:t>
            </a:r>
            <a:br>
              <a:rPr lang="zh-CN" altLang="en-US" sz="1800" dirty="0">
                <a:solidFill>
                  <a:srgbClr val="000000"/>
                </a:solidFill>
              </a:rPr>
            </a:br>
            <a:r>
              <a:rPr lang="en-US" altLang="zh-CN" sz="1800" dirty="0">
                <a:solidFill>
                  <a:srgbClr val="000000"/>
                </a:solidFill>
              </a:rPr>
              <a:t>c</a:t>
            </a:r>
            <a:r>
              <a:rPr lang="zh-CN" altLang="en-US" sz="1800" dirty="0">
                <a:solidFill>
                  <a:srgbClr val="000000"/>
                </a:solidFill>
              </a:rPr>
              <a:t>）数据的共享性</a:t>
            </a:r>
            <a:br>
              <a:rPr lang="zh-CN" altLang="en-US" sz="1800" dirty="0">
                <a:solidFill>
                  <a:srgbClr val="000000"/>
                </a:solidFill>
              </a:rPr>
            </a:br>
            <a:r>
              <a:rPr lang="en-US" altLang="zh-CN" sz="1800" dirty="0">
                <a:solidFill>
                  <a:srgbClr val="000000"/>
                </a:solidFill>
              </a:rPr>
              <a:t>d</a:t>
            </a:r>
            <a:r>
              <a:rPr lang="zh-CN" altLang="en-US" sz="1800" dirty="0">
                <a:solidFill>
                  <a:srgbClr val="000000"/>
                </a:solidFill>
              </a:rPr>
              <a:t>）数据的可靠性</a:t>
            </a:r>
          </a:p>
          <a:p>
            <a:pPr>
              <a:lnSpc>
                <a:spcPct val="80000"/>
              </a:lnSpc>
              <a:buFont typeface="Wingdings" panose="05000000000000000000" pitchFamily="2" charset="2"/>
              <a:buNone/>
            </a:pPr>
            <a:r>
              <a:rPr lang="zh-CN" altLang="en-US" sz="2400" dirty="0">
                <a:solidFill>
                  <a:srgbClr val="000000"/>
                </a:solidFill>
              </a:rPr>
              <a:t> </a:t>
            </a:r>
          </a:p>
          <a:p>
            <a:pPr>
              <a:lnSpc>
                <a:spcPct val="80000"/>
              </a:lnSpc>
              <a:buFont typeface="Wingdings" panose="05000000000000000000" pitchFamily="2" charset="2"/>
              <a:buNone/>
            </a:pPr>
            <a:r>
              <a:rPr lang="zh-CN" altLang="en-US" sz="2400" dirty="0">
                <a:solidFill>
                  <a:srgbClr val="FF0000"/>
                </a:solidFill>
              </a:rPr>
              <a:t> </a:t>
            </a:r>
            <a:r>
              <a:rPr lang="en-US" altLang="zh-CN" sz="2400" b="1" dirty="0">
                <a:solidFill>
                  <a:srgbClr val="FF0000"/>
                </a:solidFill>
              </a:rPr>
              <a:t>2</a:t>
            </a:r>
            <a:r>
              <a:rPr lang="zh-CN" altLang="en-US" sz="2400" b="1" dirty="0">
                <a:solidFill>
                  <a:srgbClr val="FF0000"/>
                </a:solidFill>
              </a:rPr>
              <a:t>、完备关系的产品：</a:t>
            </a:r>
            <a:endParaRPr lang="en-US" altLang="zh-CN" sz="2400" b="1" dirty="0">
              <a:solidFill>
                <a:srgbClr val="FF0000"/>
              </a:solidFill>
            </a:endParaRPr>
          </a:p>
          <a:p>
            <a:pPr>
              <a:lnSpc>
                <a:spcPct val="80000"/>
              </a:lnSpc>
              <a:buFont typeface="Wingdings" panose="05000000000000000000" pitchFamily="2" charset="2"/>
              <a:buNone/>
            </a:pPr>
            <a:r>
              <a:rPr lang="zh-CN" altLang="en-US" sz="2400" dirty="0">
                <a:solidFill>
                  <a:srgbClr val="000000"/>
                </a:solidFill>
              </a:rPr>
              <a:t/>
            </a:r>
            <a:br>
              <a:rPr lang="zh-CN" altLang="en-US" sz="2400" dirty="0">
                <a:solidFill>
                  <a:srgbClr val="000000"/>
                </a:solidFill>
              </a:rPr>
            </a:br>
            <a:r>
              <a:rPr lang="en-US" altLang="zh-CN" sz="1800" dirty="0">
                <a:solidFill>
                  <a:srgbClr val="000000"/>
                </a:solidFill>
              </a:rPr>
              <a:t>a</a:t>
            </a:r>
            <a:r>
              <a:rPr lang="zh-CN" altLang="en-US" sz="1800" dirty="0">
                <a:solidFill>
                  <a:srgbClr val="000000"/>
                </a:solidFill>
              </a:rPr>
              <a:t>）信息准则</a:t>
            </a:r>
            <a:r>
              <a:rPr lang="en-US" altLang="zh-CN" sz="1800" dirty="0">
                <a:solidFill>
                  <a:srgbClr val="000000"/>
                </a:solidFill>
              </a:rPr>
              <a:t>---</a:t>
            </a:r>
            <a:r>
              <a:rPr lang="zh-CN" altLang="en-US" sz="1800" dirty="0">
                <a:solidFill>
                  <a:srgbClr val="000000"/>
                </a:solidFill>
              </a:rPr>
              <a:t>关系型</a:t>
            </a:r>
            <a:r>
              <a:rPr lang="en-US" altLang="zh-CN" sz="1800" dirty="0">
                <a:solidFill>
                  <a:srgbClr val="000000"/>
                </a:solidFill>
              </a:rPr>
              <a:t>DBMS</a:t>
            </a:r>
            <a:r>
              <a:rPr lang="zh-CN" altLang="en-US" sz="1800" dirty="0">
                <a:solidFill>
                  <a:srgbClr val="000000"/>
                </a:solidFill>
              </a:rPr>
              <a:t>的所有信息都应在逻辑上用一中方法，即表中的值显式地表示；</a:t>
            </a:r>
            <a:br>
              <a:rPr lang="zh-CN" altLang="en-US" sz="1800" dirty="0">
                <a:solidFill>
                  <a:srgbClr val="000000"/>
                </a:solidFill>
              </a:rPr>
            </a:br>
            <a:r>
              <a:rPr lang="en-US" altLang="zh-CN" sz="1800" dirty="0">
                <a:solidFill>
                  <a:srgbClr val="000000"/>
                </a:solidFill>
              </a:rPr>
              <a:t>b</a:t>
            </a:r>
            <a:r>
              <a:rPr lang="zh-CN" altLang="en-US" sz="1800" dirty="0">
                <a:solidFill>
                  <a:srgbClr val="000000"/>
                </a:solidFill>
              </a:rPr>
              <a:t>）保证访问的准则</a:t>
            </a:r>
            <a:br>
              <a:rPr lang="zh-CN" altLang="en-US" sz="1800" dirty="0">
                <a:solidFill>
                  <a:srgbClr val="000000"/>
                </a:solidFill>
              </a:rPr>
            </a:br>
            <a:r>
              <a:rPr lang="en-US" altLang="zh-CN" sz="1800" dirty="0">
                <a:solidFill>
                  <a:srgbClr val="000000"/>
                </a:solidFill>
              </a:rPr>
              <a:t>c</a:t>
            </a:r>
            <a:r>
              <a:rPr lang="zh-CN" altLang="en-US" sz="1800" dirty="0">
                <a:solidFill>
                  <a:srgbClr val="000000"/>
                </a:solidFill>
              </a:rPr>
              <a:t>）视图更新准则</a:t>
            </a:r>
            <a:r>
              <a:rPr lang="en-US" altLang="zh-CN" sz="1800" dirty="0">
                <a:solidFill>
                  <a:srgbClr val="000000"/>
                </a:solidFill>
              </a:rPr>
              <a:t>---</a:t>
            </a:r>
            <a:r>
              <a:rPr lang="zh-CN" altLang="en-US" sz="1800" dirty="0">
                <a:solidFill>
                  <a:srgbClr val="000000"/>
                </a:solidFill>
              </a:rPr>
              <a:t>只要形成视图的表中的数据变化了，相应的视图中的数据同时变化</a:t>
            </a:r>
            <a:br>
              <a:rPr lang="zh-CN" altLang="en-US" sz="1800" dirty="0">
                <a:solidFill>
                  <a:srgbClr val="000000"/>
                </a:solidFill>
              </a:rPr>
            </a:br>
            <a:r>
              <a:rPr lang="en-US" altLang="zh-CN" sz="1800" dirty="0">
                <a:solidFill>
                  <a:srgbClr val="000000"/>
                </a:solidFill>
              </a:rPr>
              <a:t>d</a:t>
            </a:r>
            <a:r>
              <a:rPr lang="zh-CN" altLang="en-US" sz="1800" dirty="0">
                <a:solidFill>
                  <a:srgbClr val="000000"/>
                </a:solidFill>
              </a:rPr>
              <a:t>）数据物理性和逻辑性独立准则</a:t>
            </a:r>
            <a:br>
              <a:rPr lang="zh-CN" altLang="en-US" sz="1800" dirty="0">
                <a:solidFill>
                  <a:srgbClr val="000000"/>
                </a:solidFill>
              </a:rPr>
            </a:br>
            <a:endParaRPr lang="zh-CN" altLang="en-US" sz="1800" dirty="0">
              <a:solidFill>
                <a:srgbClr val="000000"/>
              </a:solidFill>
            </a:endParaRPr>
          </a:p>
        </p:txBody>
      </p:sp>
    </p:spTree>
    <p:extLst>
      <p:ext uri="{BB962C8B-B14F-4D97-AF65-F5344CB8AC3E}">
        <p14:creationId xmlns:p14="http://schemas.microsoft.com/office/powerpoint/2010/main" val="41105714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wipe(left)">
                                      <p:cBhvr>
                                        <p:cTn id="7" dur="500"/>
                                        <p:tgtEl>
                                          <p:spTgt spid="7171">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animEffect transition="in" filter="wipe(left)">
                                      <p:cBhvr>
                                        <p:cTn id="11" dur="500"/>
                                        <p:tgtEl>
                                          <p:spTgt spid="7171">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animEffect transition="in" filter="wipe(left)">
                                      <p:cBhvr>
                                        <p:cTn id="15" dur="500"/>
                                        <p:tgtEl>
                                          <p:spTgt spid="717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171">
                                            <p:txEl>
                                              <p:pRg st="5" end="5"/>
                                            </p:txEl>
                                          </p:spTgt>
                                        </p:tgtEl>
                                        <p:attrNameLst>
                                          <p:attrName>style.visibility</p:attrName>
                                        </p:attrNameLst>
                                      </p:cBhvr>
                                      <p:to>
                                        <p:strVal val="visible"/>
                                      </p:to>
                                    </p:set>
                                    <p:animEffect transition="in" filter="wipe(left)">
                                      <p:cBhvr>
                                        <p:cTn id="20" dur="500"/>
                                        <p:tgtEl>
                                          <p:spTgt spid="7171">
                                            <p:txEl>
                                              <p:pRg st="5" end="5"/>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171">
                                            <p:txEl>
                                              <p:pRg st="6" end="6"/>
                                            </p:txEl>
                                          </p:spTgt>
                                        </p:tgtEl>
                                        <p:attrNameLst>
                                          <p:attrName>style.visibility</p:attrName>
                                        </p:attrNameLst>
                                      </p:cBhvr>
                                      <p:to>
                                        <p:strVal val="visible"/>
                                      </p:to>
                                    </p:set>
                                    <p:animEffect transition="in" filter="wipe(left)">
                                      <p:cBhvr>
                                        <p:cTn id="24" dur="5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68313" y="692150"/>
            <a:ext cx="8229600" cy="1143000"/>
          </a:xfrm>
        </p:spPr>
        <p:txBody>
          <a:bodyPr/>
          <a:lstStyle/>
          <a:p>
            <a:r>
              <a:rPr lang="en-US" altLang="zh-CN"/>
              <a:t>Oracle</a:t>
            </a:r>
            <a:r>
              <a:rPr lang="zh-CN" altLang="en-US"/>
              <a:t>简介</a:t>
            </a:r>
          </a:p>
        </p:txBody>
      </p:sp>
      <p:sp>
        <p:nvSpPr>
          <p:cNvPr id="8195" name="Rectangle 3"/>
          <p:cNvSpPr>
            <a:spLocks noGrp="1" noRot="1" noChangeArrowheads="1"/>
          </p:cNvSpPr>
          <p:nvPr>
            <p:ph idx="1"/>
          </p:nvPr>
        </p:nvSpPr>
        <p:spPr/>
        <p:txBody>
          <a:bodyPr/>
          <a:lstStyle/>
          <a:p>
            <a:r>
              <a:rPr lang="en-US" altLang="zh-CN" sz="2800" dirty="0"/>
              <a:t>Oracle</a:t>
            </a:r>
            <a:r>
              <a:rPr lang="zh-CN" altLang="en-US" sz="2800" dirty="0"/>
              <a:t>特点</a:t>
            </a:r>
          </a:p>
          <a:p>
            <a:pPr>
              <a:buFont typeface="Wingdings" panose="05000000000000000000" pitchFamily="2" charset="2"/>
              <a:buNone/>
            </a:pPr>
            <a:r>
              <a:rPr lang="zh-CN" altLang="en-US" sz="2800" dirty="0"/>
              <a:t> </a:t>
            </a:r>
          </a:p>
          <a:p>
            <a:pPr>
              <a:buFont typeface="Wingdings" panose="05000000000000000000" pitchFamily="2" charset="2"/>
              <a:buNone/>
            </a:pPr>
            <a:r>
              <a:rPr lang="zh-CN" altLang="en-US" sz="2800" dirty="0">
                <a:solidFill>
                  <a:srgbClr val="FF0000"/>
                </a:solidFill>
              </a:rPr>
              <a:t> </a:t>
            </a:r>
            <a:r>
              <a:rPr lang="en-US" altLang="zh-CN" sz="2400" b="1" dirty="0">
                <a:solidFill>
                  <a:srgbClr val="FF0000"/>
                </a:solidFill>
              </a:rPr>
              <a:t>3</a:t>
            </a:r>
            <a:r>
              <a:rPr lang="zh-CN" altLang="en-US" sz="2400" b="1" dirty="0">
                <a:solidFill>
                  <a:srgbClr val="FF0000"/>
                </a:solidFill>
              </a:rPr>
              <a:t>、分布式处理功能：</a:t>
            </a:r>
            <a:r>
              <a:rPr lang="zh-CN" altLang="en-US" sz="2400" dirty="0">
                <a:solidFill>
                  <a:srgbClr val="000000"/>
                </a:solidFill>
              </a:rPr>
              <a:t/>
            </a:r>
            <a:br>
              <a:rPr lang="zh-CN" altLang="en-US" sz="2400" dirty="0">
                <a:solidFill>
                  <a:srgbClr val="000000"/>
                </a:solidFill>
              </a:rPr>
            </a:br>
            <a:r>
              <a:rPr lang="zh-CN" altLang="en-US" sz="2400" dirty="0">
                <a:solidFill>
                  <a:srgbClr val="000000"/>
                </a:solidFill>
              </a:rPr>
              <a:t>    </a:t>
            </a:r>
            <a:r>
              <a:rPr lang="en-US" altLang="zh-CN" sz="1800" dirty="0">
                <a:solidFill>
                  <a:srgbClr val="000000"/>
                </a:solidFill>
              </a:rPr>
              <a:t>ORACLE</a:t>
            </a:r>
            <a:r>
              <a:rPr lang="zh-CN" altLang="en-US" sz="1800" dirty="0">
                <a:solidFill>
                  <a:srgbClr val="000000"/>
                </a:solidFill>
              </a:rPr>
              <a:t>数据库自第</a:t>
            </a:r>
            <a:r>
              <a:rPr lang="en-US" altLang="zh-CN" sz="1800" dirty="0">
                <a:solidFill>
                  <a:srgbClr val="000000"/>
                </a:solidFill>
              </a:rPr>
              <a:t>5</a:t>
            </a:r>
            <a:r>
              <a:rPr lang="zh-CN" altLang="en-US" sz="1800" dirty="0">
                <a:solidFill>
                  <a:srgbClr val="000000"/>
                </a:solidFill>
              </a:rPr>
              <a:t>版起就提供了分布式处理能力，到第</a:t>
            </a:r>
            <a:r>
              <a:rPr lang="en-US" altLang="zh-CN" sz="1800" dirty="0">
                <a:solidFill>
                  <a:srgbClr val="000000"/>
                </a:solidFill>
              </a:rPr>
              <a:t>7</a:t>
            </a:r>
            <a:r>
              <a:rPr lang="zh-CN" altLang="en-US" sz="1800" dirty="0">
                <a:solidFill>
                  <a:srgbClr val="000000"/>
                </a:solidFill>
              </a:rPr>
              <a:t>版就有比较完善的分布式数据库功能了，一个</a:t>
            </a:r>
            <a:r>
              <a:rPr lang="en-US" altLang="zh-CN" sz="1800" dirty="0">
                <a:solidFill>
                  <a:srgbClr val="000000"/>
                </a:solidFill>
              </a:rPr>
              <a:t>ORACLE</a:t>
            </a:r>
            <a:r>
              <a:rPr lang="zh-CN" altLang="en-US" sz="1800" dirty="0">
                <a:solidFill>
                  <a:srgbClr val="000000"/>
                </a:solidFill>
              </a:rPr>
              <a:t>分布式数据库由</a:t>
            </a:r>
            <a:r>
              <a:rPr lang="en-US" altLang="zh-CN" sz="1800" dirty="0">
                <a:solidFill>
                  <a:srgbClr val="000000"/>
                </a:solidFill>
              </a:rPr>
              <a:t>oracle </a:t>
            </a:r>
            <a:r>
              <a:rPr lang="en-US" altLang="zh-CN" sz="1800" dirty="0" err="1">
                <a:solidFill>
                  <a:srgbClr val="000000"/>
                </a:solidFill>
              </a:rPr>
              <a:t>rdbms</a:t>
            </a:r>
            <a:r>
              <a:rPr lang="zh-CN" altLang="en-US" sz="1800" dirty="0">
                <a:solidFill>
                  <a:srgbClr val="000000"/>
                </a:solidFill>
              </a:rPr>
              <a:t>、</a:t>
            </a:r>
            <a:r>
              <a:rPr lang="en-US" altLang="zh-CN" sz="1800" dirty="0" err="1">
                <a:solidFill>
                  <a:srgbClr val="000000"/>
                </a:solidFill>
              </a:rPr>
              <a:t>sql</a:t>
            </a:r>
            <a:r>
              <a:rPr lang="en-US" altLang="zh-CN" sz="1800" dirty="0">
                <a:solidFill>
                  <a:srgbClr val="000000"/>
                </a:solidFill>
              </a:rPr>
              <a:t>*Net</a:t>
            </a:r>
            <a:r>
              <a:rPr lang="zh-CN" altLang="en-US" sz="1800" dirty="0">
                <a:solidFill>
                  <a:srgbClr val="000000"/>
                </a:solidFill>
              </a:rPr>
              <a:t>、</a:t>
            </a:r>
            <a:r>
              <a:rPr lang="en-US" altLang="zh-CN" sz="1800" dirty="0">
                <a:solidFill>
                  <a:srgbClr val="000000"/>
                </a:solidFill>
              </a:rPr>
              <a:t>SQL*CONNECT</a:t>
            </a:r>
            <a:r>
              <a:rPr lang="zh-CN" altLang="en-US" sz="1800" dirty="0">
                <a:solidFill>
                  <a:srgbClr val="000000"/>
                </a:solidFill>
              </a:rPr>
              <a:t>和其他非</a:t>
            </a:r>
            <a:r>
              <a:rPr lang="en-US" altLang="zh-CN" sz="1800" dirty="0">
                <a:solidFill>
                  <a:srgbClr val="000000"/>
                </a:solidFill>
              </a:rPr>
              <a:t>ORACLE</a:t>
            </a:r>
            <a:r>
              <a:rPr lang="zh-CN" altLang="en-US" sz="1800" dirty="0">
                <a:solidFill>
                  <a:srgbClr val="000000"/>
                </a:solidFill>
              </a:rPr>
              <a:t>的关系型产品构成。现在用到的最新版本一般是</a:t>
            </a:r>
            <a:r>
              <a:rPr lang="en-US" altLang="zh-CN" sz="1800" dirty="0">
                <a:solidFill>
                  <a:srgbClr val="000000"/>
                </a:solidFill>
              </a:rPr>
              <a:t>11g </a:t>
            </a:r>
            <a:r>
              <a:rPr lang="zh-CN" altLang="en-US" sz="1800" dirty="0">
                <a:solidFill>
                  <a:srgbClr val="000000"/>
                </a:solidFill>
              </a:rPr>
              <a:t>及</a:t>
            </a:r>
            <a:r>
              <a:rPr lang="en-US" altLang="zh-CN" sz="1800" dirty="0">
                <a:solidFill>
                  <a:srgbClr val="000000"/>
                </a:solidFill>
              </a:rPr>
              <a:t>12c</a:t>
            </a:r>
            <a:r>
              <a:rPr lang="zh-CN" altLang="en-US" sz="1800" dirty="0">
                <a:solidFill>
                  <a:srgbClr val="000000"/>
                </a:solidFill>
              </a:rPr>
              <a:t>。</a:t>
            </a:r>
          </a:p>
          <a:p>
            <a:pPr>
              <a:buFont typeface="Wingdings" panose="05000000000000000000" pitchFamily="2" charset="2"/>
              <a:buNone/>
            </a:pPr>
            <a:r>
              <a:rPr lang="zh-CN" altLang="en-US" sz="2400" dirty="0">
                <a:solidFill>
                  <a:srgbClr val="000000"/>
                </a:solidFill>
              </a:rPr>
              <a:t>  </a:t>
            </a:r>
          </a:p>
          <a:p>
            <a:pPr>
              <a:buFont typeface="Wingdings" panose="05000000000000000000" pitchFamily="2" charset="2"/>
              <a:buNone/>
            </a:pPr>
            <a:r>
              <a:rPr lang="en-US" altLang="zh-CN" sz="2400" b="1" dirty="0">
                <a:solidFill>
                  <a:srgbClr val="FF0000"/>
                </a:solidFill>
              </a:rPr>
              <a:t>4</a:t>
            </a:r>
            <a:r>
              <a:rPr lang="zh-CN" altLang="en-US" sz="2400" b="1" dirty="0">
                <a:solidFill>
                  <a:srgbClr val="FF0000"/>
                </a:solidFill>
              </a:rPr>
              <a:t>、用</a:t>
            </a:r>
            <a:r>
              <a:rPr lang="en-US" altLang="zh-CN" sz="2400" b="1" dirty="0">
                <a:solidFill>
                  <a:srgbClr val="FF0000"/>
                </a:solidFill>
              </a:rPr>
              <a:t>ORACLE</a:t>
            </a:r>
            <a:r>
              <a:rPr lang="zh-CN" altLang="en-US" sz="2400" b="1" dirty="0">
                <a:solidFill>
                  <a:srgbClr val="FF0000"/>
                </a:solidFill>
              </a:rPr>
              <a:t>能轻松的实现数据仓库的操作。</a:t>
            </a:r>
            <a:r>
              <a:rPr lang="zh-CN" altLang="en-US" sz="2400" dirty="0">
                <a:solidFill>
                  <a:srgbClr val="000000"/>
                </a:solidFill>
              </a:rPr>
              <a:t/>
            </a:r>
            <a:br>
              <a:rPr lang="zh-CN" altLang="en-US" sz="2400" dirty="0">
                <a:solidFill>
                  <a:srgbClr val="000000"/>
                </a:solidFill>
              </a:rPr>
            </a:br>
            <a:endParaRPr lang="zh-CN" altLang="en-US" sz="2400" dirty="0">
              <a:solidFill>
                <a:srgbClr val="000000"/>
              </a:solidFill>
            </a:endParaRPr>
          </a:p>
        </p:txBody>
      </p:sp>
    </p:spTree>
    <p:extLst>
      <p:ext uri="{BB962C8B-B14F-4D97-AF65-F5344CB8AC3E}">
        <p14:creationId xmlns:p14="http://schemas.microsoft.com/office/powerpoint/2010/main" val="3738870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wipe(left)">
                                      <p:cBhvr>
                                        <p:cTn id="7" dur="500"/>
                                        <p:tgtEl>
                                          <p:spTgt spid="8195">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wipe(left)">
                                      <p:cBhvr>
                                        <p:cTn id="10" dur="500"/>
                                        <p:tgtEl>
                                          <p:spTgt spid="819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animEffect transition="in" filter="wipe(left)">
                                      <p:cBhvr>
                                        <p:cTn id="15"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圆角矩形 5"/>
          <p:cNvSpPr>
            <a:spLocks noChangeArrowheads="1"/>
          </p:cNvSpPr>
          <p:nvPr/>
        </p:nvSpPr>
        <p:spPr bwMode="auto">
          <a:xfrm>
            <a:off x="0" y="41275"/>
            <a:ext cx="9144000" cy="3644900"/>
          </a:xfrm>
          <a:prstGeom prst="roundRect">
            <a:avLst>
              <a:gd name="adj" fmla="val 0"/>
            </a:avLst>
          </a:prstGeom>
          <a:solidFill>
            <a:srgbClr val="D8243D"/>
          </a:solidFill>
          <a:ln>
            <a:noFill/>
          </a:ln>
          <a:extLst>
            <a:ext uri="{91240B29-F687-4F45-9708-019B960494DF}">
              <a14:hiddenLine xmlns:a14="http://schemas.microsoft.com/office/drawing/2010/main" w="25400">
                <a:solidFill>
                  <a:srgbClr val="AF7E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3555" name="Group 3"/>
          <p:cNvGrpSpPr>
            <a:grpSpLocks noChangeAspect="1"/>
          </p:cNvGrpSpPr>
          <p:nvPr/>
        </p:nvGrpSpPr>
        <p:grpSpPr bwMode="auto">
          <a:xfrm>
            <a:off x="1258888" y="1446213"/>
            <a:ext cx="3233737" cy="1008062"/>
            <a:chOff x="0" y="0"/>
            <a:chExt cx="4273918" cy="1332000"/>
          </a:xfrm>
        </p:grpSpPr>
        <p:pic>
          <p:nvPicPr>
            <p:cNvPr id="2356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矩形 6"/>
          <p:cNvSpPr>
            <a:spLocks noChangeArrowheads="1"/>
          </p:cNvSpPr>
          <p:nvPr/>
        </p:nvSpPr>
        <p:spPr bwMode="auto">
          <a:xfrm>
            <a:off x="1260475" y="2741613"/>
            <a:ext cx="574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b="1"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b="1" dirty="0">
              <a:latin typeface="Arial" panose="020B0604020202020204" pitchFamily="34" charset="0"/>
            </a:endParaRPr>
          </a:p>
        </p:txBody>
      </p:sp>
      <p:grpSp>
        <p:nvGrpSpPr>
          <p:cNvPr id="23557" name="Group 9"/>
          <p:cNvGrpSpPr>
            <a:grpSpLocks noChangeAspect="1"/>
          </p:cNvGrpSpPr>
          <p:nvPr/>
        </p:nvGrpSpPr>
        <p:grpSpPr bwMode="auto">
          <a:xfrm>
            <a:off x="1258888" y="1446213"/>
            <a:ext cx="3233737" cy="1008062"/>
            <a:chOff x="0" y="0"/>
            <a:chExt cx="4273918" cy="1332000"/>
          </a:xfrm>
        </p:grpSpPr>
        <p:pic>
          <p:nvPicPr>
            <p:cNvPr id="235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8" name="标题 16"/>
          <p:cNvSpPr>
            <a:spLocks noGrp="1" noChangeArrowheads="1"/>
          </p:cNvSpPr>
          <p:nvPr>
            <p:ph type="title" idx="4294967295"/>
          </p:nvPr>
        </p:nvSpPr>
        <p:spPr>
          <a:xfrm>
            <a:off x="2376488" y="2681288"/>
            <a:ext cx="5761037" cy="1146175"/>
          </a:xfrm>
        </p:spPr>
        <p:txBody>
          <a:bodyPr/>
          <a:lstStyle/>
          <a:p>
            <a:pPr algn="l" eaLnBrk="1" hangingPunct="1"/>
            <a:r>
              <a:rPr lang="zh-CN" altLang="en-US" dirty="0">
                <a:solidFill>
                  <a:schemeClr val="bg1"/>
                </a:solidFill>
                <a:latin typeface="微软雅黑" panose="020B0503020204020204" pitchFamily="34" charset="-122"/>
                <a:ea typeface="微软雅黑" panose="020B0503020204020204" pitchFamily="34" charset="-122"/>
              </a:rPr>
              <a:t>软件工程简介</a:t>
            </a:r>
          </a:p>
        </p:txBody>
      </p:sp>
    </p:spTree>
    <p:extLst>
      <p:ext uri="{BB962C8B-B14F-4D97-AF65-F5344CB8AC3E}">
        <p14:creationId xmlns:p14="http://schemas.microsoft.com/office/powerpoint/2010/main" val="2895260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15888"/>
            <a:ext cx="8229600" cy="704850"/>
          </a:xfrm>
        </p:spPr>
        <p:txBody>
          <a:bodyPr/>
          <a:lstStyle/>
          <a:p>
            <a:pPr eaLnBrk="1" hangingPunct="1"/>
            <a:r>
              <a:rPr lang="en-US" altLang="zh-CN" sz="4000"/>
              <a:t>1</a:t>
            </a:r>
            <a:r>
              <a:rPr lang="zh-CN" altLang="en-US" sz="4000"/>
              <a:t>、什么是软件？</a:t>
            </a:r>
          </a:p>
        </p:txBody>
      </p:sp>
      <p:sp>
        <p:nvSpPr>
          <p:cNvPr id="15364" name="Rectangle 3"/>
          <p:cNvSpPr>
            <a:spLocks noGrp="1" noChangeArrowheads="1"/>
          </p:cNvSpPr>
          <p:nvPr>
            <p:ph type="body" idx="1"/>
          </p:nvPr>
        </p:nvSpPr>
        <p:spPr>
          <a:xfrm>
            <a:off x="754063" y="1195388"/>
            <a:ext cx="7772400" cy="4679950"/>
          </a:xfrm>
        </p:spPr>
        <p:txBody>
          <a:bodyPr/>
          <a:lstStyle/>
          <a:p>
            <a:pPr eaLnBrk="1" hangingPunct="1">
              <a:buFont typeface="Wingdings" panose="05000000000000000000" pitchFamily="2" charset="2"/>
              <a:buNone/>
            </a:pPr>
            <a:r>
              <a:rPr lang="zh-CN" altLang="en-US" b="1"/>
              <a:t>问题：</a:t>
            </a:r>
          </a:p>
          <a:p>
            <a:pPr eaLnBrk="1" hangingPunct="1"/>
            <a:r>
              <a:rPr lang="zh-CN" altLang="en-US" sz="3600" b="1">
                <a:latin typeface="黑体" panose="02010609060101010101" pitchFamily="49" charset="-122"/>
                <a:ea typeface="黑体" panose="02010609060101010101" pitchFamily="49" charset="-122"/>
              </a:rPr>
              <a:t>软件 </a:t>
            </a:r>
            <a:r>
              <a:rPr lang="en-US" altLang="zh-CN" sz="3600" b="1">
                <a:latin typeface="黑体" panose="02010609060101010101" pitchFamily="49" charset="-122"/>
                <a:ea typeface="黑体" panose="02010609060101010101" pitchFamily="49" charset="-122"/>
              </a:rPr>
              <a:t>= </a:t>
            </a:r>
            <a:r>
              <a:rPr lang="zh-CN" altLang="en-US" sz="3600" b="1">
                <a:latin typeface="黑体" panose="02010609060101010101" pitchFamily="49" charset="-122"/>
                <a:ea typeface="黑体" panose="02010609060101010101" pitchFamily="49" charset="-122"/>
              </a:rPr>
              <a:t>程序？</a:t>
            </a:r>
            <a:endParaRPr lang="en-US" altLang="zh-CN" sz="3600" b="1">
              <a:latin typeface="黑体" panose="02010609060101010101" pitchFamily="49" charset="-122"/>
              <a:ea typeface="黑体" panose="02010609060101010101" pitchFamily="49" charset="-122"/>
            </a:endParaRPr>
          </a:p>
          <a:p>
            <a:pPr eaLnBrk="1" hangingPunct="1"/>
            <a:endParaRPr lang="zh-CN" altLang="en-US" sz="3600" b="1">
              <a:latin typeface="黑体" panose="02010609060101010101" pitchFamily="49" charset="-122"/>
              <a:ea typeface="黑体" panose="02010609060101010101" pitchFamily="49" charset="-122"/>
            </a:endParaRPr>
          </a:p>
          <a:p>
            <a:pPr eaLnBrk="1" hangingPunct="1">
              <a:buFont typeface="Wingdings" panose="05000000000000000000" pitchFamily="2" charset="2"/>
              <a:buChar char="n"/>
            </a:pPr>
            <a:r>
              <a:rPr lang="zh-CN" altLang="en-US" b="1">
                <a:solidFill>
                  <a:srgbClr val="FF0000"/>
                </a:solidFill>
              </a:rPr>
              <a:t>软件的定义</a:t>
            </a:r>
          </a:p>
          <a:p>
            <a:pPr eaLnBrk="1" hangingPunct="1">
              <a:buFont typeface="Wingdings" panose="05000000000000000000" pitchFamily="2" charset="2"/>
              <a:buNone/>
            </a:pPr>
            <a:r>
              <a:rPr lang="zh-CN" altLang="en-US" sz="2800" b="1">
                <a:latin typeface="宋体" panose="02010600030101010101" pitchFamily="2" charset="-122"/>
              </a:rPr>
              <a:t>  </a:t>
            </a:r>
            <a:r>
              <a:rPr lang="zh-CN" altLang="en-US" sz="2800" b="1">
                <a:solidFill>
                  <a:srgbClr val="0033CC"/>
                </a:solidFill>
                <a:latin typeface="宋体" panose="02010600030101010101" pitchFamily="2" charset="-122"/>
              </a:rPr>
              <a:t>软件</a:t>
            </a:r>
            <a:r>
              <a:rPr lang="en-US" altLang="zh-CN" sz="2800" b="1">
                <a:latin typeface="宋体" panose="02010600030101010101" pitchFamily="2" charset="-122"/>
              </a:rPr>
              <a:t>(Software)</a:t>
            </a:r>
            <a:r>
              <a:rPr lang="zh-CN" altLang="en-US" sz="2800" b="1">
                <a:latin typeface="宋体" panose="02010600030101010101" pitchFamily="2" charset="-122"/>
              </a:rPr>
              <a:t>是计算机系统中与硬件相互依存的另一部分</a:t>
            </a:r>
            <a:r>
              <a:rPr lang="en-US" altLang="zh-CN" sz="2800" b="1">
                <a:latin typeface="宋体" panose="02010600030101010101" pitchFamily="2" charset="-122"/>
              </a:rPr>
              <a:t>,</a:t>
            </a:r>
            <a:r>
              <a:rPr lang="zh-CN" altLang="en-US" sz="2800" b="1">
                <a:latin typeface="宋体" panose="02010600030101010101" pitchFamily="2" charset="-122"/>
              </a:rPr>
              <a:t>它是包括</a:t>
            </a:r>
            <a:r>
              <a:rPr lang="zh-CN" altLang="en-US" sz="2800" b="1">
                <a:solidFill>
                  <a:srgbClr val="FF0000"/>
                </a:solidFill>
                <a:latin typeface="宋体" panose="02010600030101010101" pitchFamily="2" charset="-122"/>
              </a:rPr>
              <a:t>程序、数据</a:t>
            </a:r>
            <a:r>
              <a:rPr lang="zh-CN" altLang="en-US" sz="2800" b="1">
                <a:latin typeface="宋体" panose="02010600030101010101" pitchFamily="2" charset="-122"/>
              </a:rPr>
              <a:t>及其相关</a:t>
            </a:r>
            <a:r>
              <a:rPr lang="zh-CN" altLang="en-US" sz="2800" b="1">
                <a:solidFill>
                  <a:srgbClr val="FF0000"/>
                </a:solidFill>
                <a:latin typeface="宋体" panose="02010600030101010101" pitchFamily="2" charset="-122"/>
              </a:rPr>
              <a:t>文档</a:t>
            </a:r>
            <a:r>
              <a:rPr lang="zh-CN" altLang="en-US" sz="2800" b="1">
                <a:latin typeface="宋体" panose="02010600030101010101" pitchFamily="2" charset="-122"/>
              </a:rPr>
              <a:t>的</a:t>
            </a:r>
            <a:r>
              <a:rPr lang="zh-CN" altLang="en-US" sz="2800" b="1">
                <a:solidFill>
                  <a:srgbClr val="FF0000"/>
                </a:solidFill>
                <a:latin typeface="宋体" panose="02010600030101010101" pitchFamily="2" charset="-122"/>
              </a:rPr>
              <a:t>完整集合</a:t>
            </a:r>
            <a:r>
              <a:rPr lang="zh-CN" altLang="en-US" sz="2800" b="1">
                <a:solidFill>
                  <a:schemeClr val="folHlink"/>
                </a:solidFill>
                <a:latin typeface="宋体" panose="02010600030101010101" pitchFamily="2" charset="-122"/>
              </a:rPr>
              <a:t>。</a:t>
            </a:r>
            <a:r>
              <a:rPr lang="zh-CN" altLang="en-US" sz="2800" b="1">
                <a:latin typeface="宋体" panose="02010600030101010101" pitchFamily="2" charset="-122"/>
              </a:rPr>
              <a:t>也就是说一个开发项目中的</a:t>
            </a:r>
            <a:r>
              <a:rPr lang="zh-CN" altLang="en-US" sz="2800" b="1">
                <a:solidFill>
                  <a:srgbClr val="0033CC"/>
                </a:solidFill>
                <a:latin typeface="宋体" panose="02010600030101010101" pitchFamily="2" charset="-122"/>
              </a:rPr>
              <a:t>编码、数据库数据</a:t>
            </a:r>
            <a:r>
              <a:rPr lang="zh-CN" altLang="en-US" sz="2800" b="1">
                <a:latin typeface="宋体" panose="02010600030101010101" pitchFamily="2" charset="-122"/>
              </a:rPr>
              <a:t>以及</a:t>
            </a:r>
            <a:r>
              <a:rPr lang="zh-CN" altLang="en-US" sz="2800" b="1">
                <a:solidFill>
                  <a:srgbClr val="0033CC"/>
                </a:solidFill>
                <a:latin typeface="宋体" panose="02010600030101010101" pitchFamily="2" charset="-122"/>
              </a:rPr>
              <a:t>相关的说明文档</a:t>
            </a:r>
            <a:r>
              <a:rPr lang="zh-CN" altLang="en-US" sz="2800" b="1">
                <a:latin typeface="宋体" panose="02010600030101010101" pitchFamily="2" charset="-122"/>
              </a:rPr>
              <a:t>都属于软件的范畴。</a:t>
            </a:r>
            <a:endParaRPr lang="en-US" altLang="zh-CN" b="1"/>
          </a:p>
          <a:p>
            <a:pPr eaLnBrk="1" hangingPunct="1"/>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Effect transition="in" filter="wipe(left)">
                                      <p:cBhvr>
                                        <p:cTn id="7" dur="500"/>
                                        <p:tgtEl>
                                          <p:spTgt spid="1536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5364">
                                            <p:txEl>
                                              <p:pRg st="1" end="1"/>
                                            </p:txEl>
                                          </p:spTgt>
                                        </p:tgtEl>
                                        <p:attrNameLst>
                                          <p:attrName>style.visibility</p:attrName>
                                        </p:attrNameLst>
                                      </p:cBhvr>
                                      <p:to>
                                        <p:strVal val="visible"/>
                                      </p:to>
                                    </p:set>
                                    <p:animEffect transition="in" filter="wipe(left)">
                                      <p:cBhvr>
                                        <p:cTn id="10" dur="500"/>
                                        <p:tgtEl>
                                          <p:spTgt spid="1536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15364">
                                            <p:txEl>
                                              <p:pRg st="3" end="3"/>
                                            </p:txEl>
                                          </p:spTgt>
                                        </p:tgtEl>
                                        <p:attrNameLst>
                                          <p:attrName>style.visibility</p:attrName>
                                        </p:attrNameLst>
                                      </p:cBhvr>
                                      <p:to>
                                        <p:strVal val="visible"/>
                                      </p:to>
                                    </p:set>
                                    <p:animEffect transition="in" filter="fade">
                                      <p:cBhvr>
                                        <p:cTn id="15" dur="1000"/>
                                        <p:tgtEl>
                                          <p:spTgt spid="15364">
                                            <p:txEl>
                                              <p:pRg st="3" end="3"/>
                                            </p:txEl>
                                          </p:spTgt>
                                        </p:tgtEl>
                                      </p:cBhvr>
                                    </p:animEffect>
                                    <p:anim calcmode="lin" valueType="num">
                                      <p:cBhvr>
                                        <p:cTn id="16" dur="1000" fill="hold"/>
                                        <p:tgtEl>
                                          <p:spTgt spid="15364">
                                            <p:txEl>
                                              <p:pRg st="3" end="3"/>
                                            </p:txEl>
                                          </p:spTgt>
                                        </p:tgtEl>
                                        <p:attrNameLst>
                                          <p:attrName>ppt_x</p:attrName>
                                        </p:attrNameLst>
                                      </p:cBhvr>
                                      <p:tavLst>
                                        <p:tav tm="0">
                                          <p:val>
                                            <p:strVal val="#ppt_x"/>
                                          </p:val>
                                        </p:tav>
                                        <p:tav tm="100000">
                                          <p:val>
                                            <p:strVal val="#ppt_x"/>
                                          </p:val>
                                        </p:tav>
                                      </p:tavLst>
                                    </p:anim>
                                    <p:anim calcmode="lin" valueType="num">
                                      <p:cBhvr>
                                        <p:cTn id="17" dur="1000" fill="hold"/>
                                        <p:tgtEl>
                                          <p:spTgt spid="15364">
                                            <p:txEl>
                                              <p:pRg st="3" end="3"/>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5364">
                                            <p:txEl>
                                              <p:pRg st="4" end="4"/>
                                            </p:txEl>
                                          </p:spTgt>
                                        </p:tgtEl>
                                        <p:attrNameLst>
                                          <p:attrName>style.visibility</p:attrName>
                                        </p:attrNameLst>
                                      </p:cBhvr>
                                      <p:to>
                                        <p:strVal val="visible"/>
                                      </p:to>
                                    </p:set>
                                    <p:animEffect transition="in" filter="fade">
                                      <p:cBhvr>
                                        <p:cTn id="20" dur="1000"/>
                                        <p:tgtEl>
                                          <p:spTgt spid="15364">
                                            <p:txEl>
                                              <p:pRg st="4" end="4"/>
                                            </p:txEl>
                                          </p:spTgt>
                                        </p:tgtEl>
                                      </p:cBhvr>
                                    </p:animEffect>
                                    <p:anim calcmode="lin" valueType="num">
                                      <p:cBhvr>
                                        <p:cTn id="21" dur="1000" fill="hold"/>
                                        <p:tgtEl>
                                          <p:spTgt spid="15364">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1536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2530" name="Group 2"/>
          <p:cNvGrpSpPr>
            <a:grpSpLocks/>
          </p:cNvGrpSpPr>
          <p:nvPr/>
        </p:nvGrpSpPr>
        <p:grpSpPr bwMode="auto">
          <a:xfrm>
            <a:off x="2147888" y="1371600"/>
            <a:ext cx="5953125" cy="947477"/>
            <a:chOff x="0" y="0"/>
            <a:chExt cx="5954091" cy="948149"/>
          </a:xfrm>
        </p:grpSpPr>
        <p:sp>
          <p:nvSpPr>
            <p:cNvPr id="22543" name="矩形 38"/>
            <p:cNvSpPr>
              <a:spLocks noChangeArrowheads="1"/>
            </p:cNvSpPr>
            <p:nvPr/>
          </p:nvSpPr>
          <p:spPr bwMode="auto">
            <a:xfrm>
              <a:off x="0" y="0"/>
              <a:ext cx="2628379" cy="53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a:lnSpc>
                  <a:spcPct val="12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理论课考核</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2544" name="矩形 27"/>
            <p:cNvSpPr>
              <a:spLocks noChangeArrowheads="1"/>
            </p:cNvSpPr>
            <p:nvPr/>
          </p:nvSpPr>
          <p:spPr bwMode="auto">
            <a:xfrm>
              <a:off x="0" y="523116"/>
              <a:ext cx="5954091" cy="4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0000"/>
                </a:lnSpc>
                <a:spcBef>
                  <a:spcPct val="0"/>
                </a:spcBef>
                <a:buClr>
                  <a:srgbClr val="FFFF00"/>
                </a:buClr>
                <a:buFontTx/>
                <a:buNone/>
              </a:pPr>
              <a:r>
                <a:rPr lang="zh-CN" altLang="en-US" sz="1800" b="1" dirty="0">
                  <a:latin typeface="Arial" panose="020B0604020202020204" pitchFamily="34" charset="0"/>
                </a:rPr>
                <a:t>第</a:t>
              </a:r>
              <a:r>
                <a:rPr lang="en-US" altLang="zh-CN" sz="1800" b="1" dirty="0">
                  <a:latin typeface="Arial" panose="020B0604020202020204" pitchFamily="34" charset="0"/>
                </a:rPr>
                <a:t>9</a:t>
              </a:r>
              <a:r>
                <a:rPr lang="zh-CN" altLang="en-US" sz="1800" b="1" dirty="0">
                  <a:latin typeface="Arial" panose="020B0604020202020204" pitchFamily="34" charset="0"/>
                </a:rPr>
                <a:t>周期中测验 </a:t>
              </a:r>
              <a:r>
                <a:rPr lang="en-US" altLang="zh-CN" sz="1800" b="1" dirty="0">
                  <a:latin typeface="Arial" panose="020B0604020202020204" pitchFamily="34" charset="0"/>
                </a:rPr>
                <a:t>--  </a:t>
              </a:r>
              <a:r>
                <a:rPr lang="zh-CN" altLang="en-US" sz="1800" b="1" dirty="0">
                  <a:latin typeface="Arial" panose="020B0604020202020204" pitchFamily="34" charset="0"/>
                </a:rPr>
                <a:t>数据库</a:t>
              </a:r>
              <a:r>
                <a:rPr lang="en-US" altLang="zh-CN" sz="1800" b="1" dirty="0">
                  <a:latin typeface="Arial" panose="020B0604020202020204" pitchFamily="34" charset="0"/>
                </a:rPr>
                <a:t> </a:t>
              </a:r>
              <a:r>
                <a:rPr lang="zh-CN" altLang="en-US" sz="1800" b="1" dirty="0">
                  <a:latin typeface="Arial" panose="020B0604020202020204" pitchFamily="34" charset="0"/>
                </a:rPr>
                <a:t>、软件工程</a:t>
              </a:r>
            </a:p>
          </p:txBody>
        </p:sp>
        <p:sp>
          <p:nvSpPr>
            <p:cNvPr id="22545" name="直接连接符 6"/>
            <p:cNvSpPr>
              <a:spLocks noChangeShapeType="1"/>
            </p:cNvSpPr>
            <p:nvPr/>
          </p:nvSpPr>
          <p:spPr bwMode="auto">
            <a:xfrm>
              <a:off x="0" y="500066"/>
              <a:ext cx="5868000" cy="1497"/>
            </a:xfrm>
            <a:prstGeom prst="line">
              <a:avLst/>
            </a:prstGeom>
            <a:noFill/>
            <a:ln w="3175">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531" name="Group 6"/>
          <p:cNvGrpSpPr>
            <a:grpSpLocks/>
          </p:cNvGrpSpPr>
          <p:nvPr/>
        </p:nvGrpSpPr>
        <p:grpSpPr bwMode="auto">
          <a:xfrm>
            <a:off x="2147888" y="2906713"/>
            <a:ext cx="6132512" cy="1237504"/>
            <a:chOff x="0" y="0"/>
            <a:chExt cx="6132885" cy="1237331"/>
          </a:xfrm>
        </p:grpSpPr>
        <p:sp>
          <p:nvSpPr>
            <p:cNvPr id="22540" name="矩形 38"/>
            <p:cNvSpPr>
              <a:spLocks noChangeArrowheads="1"/>
            </p:cNvSpPr>
            <p:nvPr/>
          </p:nvSpPr>
          <p:spPr bwMode="auto">
            <a:xfrm>
              <a:off x="0" y="0"/>
              <a:ext cx="2628379" cy="53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a:lnSpc>
                  <a:spcPct val="120000"/>
                </a:lnSpc>
                <a:spcBef>
                  <a:spcPct val="0"/>
                </a:spcBef>
                <a:buFontTx/>
                <a:buNone/>
              </a:pPr>
              <a:r>
                <a:rPr lang="zh-CN" altLang="en-US" sz="2400" b="1">
                  <a:solidFill>
                    <a:schemeClr val="bg1"/>
                  </a:solidFill>
                  <a:latin typeface="微软雅黑" panose="020B0503020204020204" pitchFamily="34" charset="-122"/>
                  <a:ea typeface="微软雅黑" panose="020B0503020204020204" pitchFamily="34" charset="-122"/>
                </a:rPr>
                <a:t>实验课考核</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22541" name="矩形 27"/>
            <p:cNvSpPr>
              <a:spLocks noChangeArrowheads="1"/>
            </p:cNvSpPr>
            <p:nvPr/>
          </p:nvSpPr>
          <p:spPr bwMode="auto">
            <a:xfrm>
              <a:off x="0" y="480307"/>
              <a:ext cx="6132885" cy="75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0000"/>
                </a:lnSpc>
                <a:spcBef>
                  <a:spcPct val="0"/>
                </a:spcBef>
                <a:buClr>
                  <a:srgbClr val="FFFF00"/>
                </a:buClr>
                <a:buFontTx/>
                <a:buNone/>
              </a:pPr>
              <a:r>
                <a:rPr lang="zh-CN" altLang="en-US" sz="1800" b="1" dirty="0">
                  <a:latin typeface="Arial" panose="020B0604020202020204" pitchFamily="34" charset="0"/>
                </a:rPr>
                <a:t>期末课程设计</a:t>
              </a:r>
              <a:r>
                <a:rPr lang="en-US" altLang="zh-CN" sz="1800" b="1" dirty="0">
                  <a:latin typeface="Arial" panose="020B0604020202020204" pitchFamily="34" charset="0"/>
                </a:rPr>
                <a:t>– </a:t>
              </a:r>
              <a:r>
                <a:rPr lang="zh-CN" altLang="en-US" sz="1800" b="1" dirty="0">
                  <a:latin typeface="Arial" panose="020B0604020202020204" pitchFamily="34" charset="0"/>
                </a:rPr>
                <a:t>视频、图形图像、数据库的设计软件</a:t>
              </a:r>
              <a:endParaRPr lang="en-US" altLang="zh-CN" sz="1800" b="1" dirty="0">
                <a:latin typeface="Arial" panose="020B0604020202020204" pitchFamily="34" charset="0"/>
              </a:endParaRPr>
            </a:p>
            <a:p>
              <a:pPr eaLnBrk="1" hangingPunct="1">
                <a:lnSpc>
                  <a:spcPct val="120000"/>
                </a:lnSpc>
                <a:spcBef>
                  <a:spcPct val="0"/>
                </a:spcBef>
                <a:buClr>
                  <a:srgbClr val="FFFF00"/>
                </a:buClr>
                <a:buFontTx/>
                <a:buNone/>
              </a:pPr>
              <a:r>
                <a:rPr lang="zh-CN" altLang="en-US" sz="1800" b="1" dirty="0">
                  <a:latin typeface="Arial" panose="020B0604020202020204" pitchFamily="34" charset="0"/>
                </a:rPr>
                <a:t>最后两周为课程设计，可根据要求完成一个软件的开发</a:t>
              </a:r>
            </a:p>
          </p:txBody>
        </p:sp>
        <p:sp>
          <p:nvSpPr>
            <p:cNvPr id="22542" name="直接连接符 10"/>
            <p:cNvSpPr>
              <a:spLocks noChangeShapeType="1"/>
            </p:cNvSpPr>
            <p:nvPr/>
          </p:nvSpPr>
          <p:spPr bwMode="auto">
            <a:xfrm>
              <a:off x="0" y="500066"/>
              <a:ext cx="5868000" cy="1497"/>
            </a:xfrm>
            <a:prstGeom prst="line">
              <a:avLst/>
            </a:prstGeom>
            <a:noFill/>
            <a:ln w="3175">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532" name="Group 10"/>
          <p:cNvGrpSpPr>
            <a:grpSpLocks/>
          </p:cNvGrpSpPr>
          <p:nvPr/>
        </p:nvGrpSpPr>
        <p:grpSpPr bwMode="auto">
          <a:xfrm>
            <a:off x="2147888" y="4443413"/>
            <a:ext cx="6529387" cy="1285763"/>
            <a:chOff x="0" y="0"/>
            <a:chExt cx="6132885" cy="1285599"/>
          </a:xfrm>
        </p:grpSpPr>
        <p:sp>
          <p:nvSpPr>
            <p:cNvPr id="22537" name="矩形 38"/>
            <p:cNvSpPr>
              <a:spLocks noChangeArrowheads="1"/>
            </p:cNvSpPr>
            <p:nvPr/>
          </p:nvSpPr>
          <p:spPr bwMode="auto">
            <a:xfrm>
              <a:off x="0" y="0"/>
              <a:ext cx="2628379" cy="49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a:lnSpc>
                  <a:spcPct val="120000"/>
                </a:lnSpc>
                <a:spcBef>
                  <a:spcPct val="0"/>
                </a:spcBef>
                <a:buFontTx/>
                <a:buNone/>
              </a:pPr>
              <a:r>
                <a:rPr lang="zh-CN" altLang="en-US" sz="2400" b="1">
                  <a:solidFill>
                    <a:schemeClr val="bg1"/>
                  </a:solidFill>
                  <a:latin typeface="微软雅黑" panose="020B0503020204020204" pitchFamily="34" charset="-122"/>
                  <a:ea typeface="微软雅黑" panose="020B0503020204020204" pitchFamily="34" charset="-122"/>
                </a:rPr>
                <a:t>课程成绩</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22538" name="矩形 27"/>
            <p:cNvSpPr>
              <a:spLocks noChangeArrowheads="1"/>
            </p:cNvSpPr>
            <p:nvPr/>
          </p:nvSpPr>
          <p:spPr bwMode="auto">
            <a:xfrm>
              <a:off x="0" y="528566"/>
              <a:ext cx="6132885" cy="75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0000"/>
                </a:lnSpc>
                <a:spcBef>
                  <a:spcPct val="0"/>
                </a:spcBef>
                <a:buClr>
                  <a:srgbClr val="FFFF00"/>
                </a:buClr>
                <a:buFontTx/>
                <a:buNone/>
              </a:pPr>
              <a:r>
                <a:rPr lang="zh-CN" altLang="en-US" sz="1800" b="1" dirty="0">
                  <a:latin typeface="Arial" panose="020B0604020202020204" pitchFamily="34" charset="0"/>
                </a:rPr>
                <a:t>理论课</a:t>
              </a:r>
              <a:r>
                <a:rPr lang="zh-CN" altLang="en-US" sz="1800" b="1" dirty="0" smtClean="0">
                  <a:latin typeface="Arial" panose="020B0604020202020204" pitchFamily="34" charset="0"/>
                </a:rPr>
                <a:t>：平时成绩</a:t>
              </a:r>
              <a:r>
                <a:rPr lang="en-US" altLang="zh-CN" sz="1800" b="1" dirty="0" smtClean="0">
                  <a:latin typeface="Arial" panose="020B0604020202020204" pitchFamily="34" charset="0"/>
                </a:rPr>
                <a:t>20</a:t>
              </a:r>
              <a:r>
                <a:rPr lang="zh-CN" altLang="en-US" sz="1800" b="1" dirty="0">
                  <a:latin typeface="Arial" panose="020B0604020202020204" pitchFamily="34" charset="0"/>
                </a:rPr>
                <a:t>分，测验</a:t>
              </a:r>
              <a:r>
                <a:rPr lang="en-US" altLang="zh-CN" sz="1800" b="1" dirty="0">
                  <a:latin typeface="Arial" panose="020B0604020202020204" pitchFamily="34" charset="0"/>
                </a:rPr>
                <a:t>30</a:t>
              </a:r>
              <a:r>
                <a:rPr lang="zh-CN" altLang="en-US" sz="1800" b="1" dirty="0">
                  <a:latin typeface="Arial" panose="020B0604020202020204" pitchFamily="34" charset="0"/>
                </a:rPr>
                <a:t>分（期中）；</a:t>
              </a:r>
              <a:endParaRPr lang="en-US" altLang="zh-CN" sz="1800" b="1" dirty="0">
                <a:latin typeface="Arial" panose="020B0604020202020204" pitchFamily="34" charset="0"/>
              </a:endParaRPr>
            </a:p>
            <a:p>
              <a:pPr eaLnBrk="1" hangingPunct="1">
                <a:lnSpc>
                  <a:spcPct val="120000"/>
                </a:lnSpc>
                <a:spcBef>
                  <a:spcPct val="0"/>
                </a:spcBef>
                <a:buClr>
                  <a:srgbClr val="FFFF00"/>
                </a:buClr>
                <a:buFontTx/>
                <a:buNone/>
              </a:pPr>
              <a:r>
                <a:rPr lang="zh-CN" altLang="en-US" sz="1800" b="1" dirty="0">
                  <a:latin typeface="Arial" panose="020B0604020202020204" pitchFamily="34" charset="0"/>
                </a:rPr>
                <a:t>实验课</a:t>
              </a:r>
              <a:r>
                <a:rPr lang="zh-CN" altLang="en-US" sz="1800" b="1" dirty="0">
                  <a:latin typeface="Arial" panose="020B0604020202020204" pitchFamily="34" charset="0"/>
                </a:rPr>
                <a:t>：平时成绩</a:t>
              </a:r>
              <a:r>
                <a:rPr lang="en-US" altLang="zh-CN" sz="1800" b="1" dirty="0">
                  <a:latin typeface="Arial" panose="020B0604020202020204" pitchFamily="34" charset="0"/>
                </a:rPr>
                <a:t>20</a:t>
              </a:r>
              <a:r>
                <a:rPr lang="zh-CN" altLang="en-US" sz="1800" b="1" dirty="0">
                  <a:latin typeface="Arial" panose="020B0604020202020204" pitchFamily="34" charset="0"/>
                </a:rPr>
                <a:t>分，</a:t>
              </a:r>
              <a:r>
                <a:rPr lang="zh-CN" altLang="en-US" sz="1800" b="1" dirty="0">
                  <a:latin typeface="Arial" panose="020B0604020202020204" pitchFamily="34" charset="0"/>
                </a:rPr>
                <a:t>课程设计</a:t>
              </a:r>
              <a:r>
                <a:rPr lang="en-US" altLang="zh-CN" sz="1800" b="1" dirty="0">
                  <a:latin typeface="Arial" panose="020B0604020202020204" pitchFamily="34" charset="0"/>
                </a:rPr>
                <a:t>30</a:t>
              </a:r>
              <a:r>
                <a:rPr lang="zh-CN" altLang="en-US" sz="1800" b="1" dirty="0">
                  <a:latin typeface="Arial" panose="020B0604020202020204" pitchFamily="34" charset="0"/>
                </a:rPr>
                <a:t>分（期末）</a:t>
              </a:r>
            </a:p>
          </p:txBody>
        </p:sp>
        <p:sp>
          <p:nvSpPr>
            <p:cNvPr id="22539" name="直接连接符 14"/>
            <p:cNvSpPr>
              <a:spLocks noChangeShapeType="1"/>
            </p:cNvSpPr>
            <p:nvPr/>
          </p:nvSpPr>
          <p:spPr bwMode="auto">
            <a:xfrm>
              <a:off x="0" y="500066"/>
              <a:ext cx="5591617" cy="28500"/>
            </a:xfrm>
            <a:prstGeom prst="line">
              <a:avLst/>
            </a:prstGeom>
            <a:noFill/>
            <a:ln w="3175">
              <a:solidFill>
                <a:srgbClr val="F2F2F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25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63" y="28321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613" y="429895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50971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Box 18"/>
          <p:cNvSpPr>
            <a:spLocks noChangeArrowheads="1"/>
          </p:cNvSpPr>
          <p:nvPr/>
        </p:nvSpPr>
        <p:spPr bwMode="auto">
          <a:xfrm>
            <a:off x="468313" y="241300"/>
            <a:ext cx="6048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4000" b="1">
                <a:latin typeface="黑体" panose="02010609060101010101" pitchFamily="49" charset="-122"/>
                <a:ea typeface="黑体" panose="02010609060101010101" pitchFamily="49" charset="-122"/>
              </a:rPr>
              <a:t>本课程考核方法</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animEffect transition="in" filter="fade">
                                      <p:cBhvr>
                                        <p:cTn id="7" dur="2000"/>
                                        <p:tgtEl>
                                          <p:spTgt spid="22535"/>
                                        </p:tgtEl>
                                      </p:cBhvr>
                                    </p:animEffect>
                                    <p:anim calcmode="lin" valueType="num">
                                      <p:cBhvr>
                                        <p:cTn id="8" dur="2000" fill="hold"/>
                                        <p:tgtEl>
                                          <p:spTgt spid="22535"/>
                                        </p:tgtEl>
                                        <p:attrNameLst>
                                          <p:attrName>ppt_w</p:attrName>
                                        </p:attrNameLst>
                                      </p:cBhvr>
                                      <p:tavLst>
                                        <p:tav tm="0" fmla="#ppt_w*sin(2.5*pi*$)">
                                          <p:val>
                                            <p:fltVal val="0"/>
                                          </p:val>
                                        </p:tav>
                                        <p:tav tm="100000">
                                          <p:val>
                                            <p:fltVal val="1"/>
                                          </p:val>
                                        </p:tav>
                                      </p:tavLst>
                                    </p:anim>
                                    <p:anim calcmode="lin" valueType="num">
                                      <p:cBhvr>
                                        <p:cTn id="9" dur="2000" fill="hold"/>
                                        <p:tgtEl>
                                          <p:spTgt spid="22535"/>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42" presetClass="entr" presetSubtype="0" fill="hold" nodeType="afterEffect">
                                  <p:stCondLst>
                                    <p:cond delay="0"/>
                                  </p:stCondLst>
                                  <p:childTnLst>
                                    <p:set>
                                      <p:cBhvr>
                                        <p:cTn id="12" dur="1" fill="hold">
                                          <p:stCondLst>
                                            <p:cond delay="0"/>
                                          </p:stCondLst>
                                        </p:cTn>
                                        <p:tgtEl>
                                          <p:spTgt spid="22530"/>
                                        </p:tgtEl>
                                        <p:attrNameLst>
                                          <p:attrName>style.visibility</p:attrName>
                                        </p:attrNameLst>
                                      </p:cBhvr>
                                      <p:to>
                                        <p:strVal val="visible"/>
                                      </p:to>
                                    </p:set>
                                    <p:animEffect transition="in" filter="fade">
                                      <p:cBhvr>
                                        <p:cTn id="13" dur="1000"/>
                                        <p:tgtEl>
                                          <p:spTgt spid="22530"/>
                                        </p:tgtEl>
                                      </p:cBhvr>
                                    </p:animEffect>
                                    <p:anim calcmode="lin" valueType="num">
                                      <p:cBhvr>
                                        <p:cTn id="14" dur="1000" fill="hold"/>
                                        <p:tgtEl>
                                          <p:spTgt spid="22530"/>
                                        </p:tgtEl>
                                        <p:attrNameLst>
                                          <p:attrName>ppt_x</p:attrName>
                                        </p:attrNameLst>
                                      </p:cBhvr>
                                      <p:tavLst>
                                        <p:tav tm="0">
                                          <p:val>
                                            <p:strVal val="#ppt_x"/>
                                          </p:val>
                                        </p:tav>
                                        <p:tav tm="100000">
                                          <p:val>
                                            <p:strVal val="#ppt_x"/>
                                          </p:val>
                                        </p:tav>
                                      </p:tavLst>
                                    </p:anim>
                                    <p:anim calcmode="lin" valueType="num">
                                      <p:cBhvr>
                                        <p:cTn id="15" dur="1000" fill="hold"/>
                                        <p:tgtEl>
                                          <p:spTgt spid="22530"/>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5" presetClass="entr" presetSubtype="0" fill="hold" nodeType="clickEffect">
                                  <p:stCondLst>
                                    <p:cond delay="0"/>
                                  </p:stCondLst>
                                  <p:childTnLst>
                                    <p:set>
                                      <p:cBhvr>
                                        <p:cTn id="19" dur="1" fill="hold">
                                          <p:stCondLst>
                                            <p:cond delay="0"/>
                                          </p:stCondLst>
                                        </p:cTn>
                                        <p:tgtEl>
                                          <p:spTgt spid="22533"/>
                                        </p:tgtEl>
                                        <p:attrNameLst>
                                          <p:attrName>style.visibility</p:attrName>
                                        </p:attrNameLst>
                                      </p:cBhvr>
                                      <p:to>
                                        <p:strVal val="visible"/>
                                      </p:to>
                                    </p:set>
                                    <p:animEffect transition="in" filter="fade">
                                      <p:cBhvr>
                                        <p:cTn id="20" dur="2000"/>
                                        <p:tgtEl>
                                          <p:spTgt spid="22533"/>
                                        </p:tgtEl>
                                      </p:cBhvr>
                                    </p:animEffect>
                                    <p:anim calcmode="lin" valueType="num">
                                      <p:cBhvr>
                                        <p:cTn id="21" dur="2000" fill="hold"/>
                                        <p:tgtEl>
                                          <p:spTgt spid="22533"/>
                                        </p:tgtEl>
                                        <p:attrNameLst>
                                          <p:attrName>ppt_w</p:attrName>
                                        </p:attrNameLst>
                                      </p:cBhvr>
                                      <p:tavLst>
                                        <p:tav tm="0" fmla="#ppt_w*sin(2.5*pi*$)">
                                          <p:val>
                                            <p:fltVal val="0"/>
                                          </p:val>
                                        </p:tav>
                                        <p:tav tm="100000">
                                          <p:val>
                                            <p:fltVal val="1"/>
                                          </p:val>
                                        </p:tav>
                                      </p:tavLst>
                                    </p:anim>
                                    <p:anim calcmode="lin" valueType="num">
                                      <p:cBhvr>
                                        <p:cTn id="22" dur="2000" fill="hold"/>
                                        <p:tgtEl>
                                          <p:spTgt spid="22533"/>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2000"/>
                            </p:stCondLst>
                            <p:childTnLst>
                              <p:par>
                                <p:cTn id="24" presetID="42" presetClass="entr" presetSubtype="0" fill="hold" nodeType="afterEffect">
                                  <p:stCondLst>
                                    <p:cond delay="0"/>
                                  </p:stCondLst>
                                  <p:childTnLst>
                                    <p:set>
                                      <p:cBhvr>
                                        <p:cTn id="25" dur="1" fill="hold">
                                          <p:stCondLst>
                                            <p:cond delay="0"/>
                                          </p:stCondLst>
                                        </p:cTn>
                                        <p:tgtEl>
                                          <p:spTgt spid="22531"/>
                                        </p:tgtEl>
                                        <p:attrNameLst>
                                          <p:attrName>style.visibility</p:attrName>
                                        </p:attrNameLst>
                                      </p:cBhvr>
                                      <p:to>
                                        <p:strVal val="visible"/>
                                      </p:to>
                                    </p:set>
                                    <p:animEffect transition="in" filter="fade">
                                      <p:cBhvr>
                                        <p:cTn id="26" dur="1000"/>
                                        <p:tgtEl>
                                          <p:spTgt spid="22531"/>
                                        </p:tgtEl>
                                      </p:cBhvr>
                                    </p:animEffect>
                                    <p:anim calcmode="lin" valueType="num">
                                      <p:cBhvr>
                                        <p:cTn id="27" dur="1000" fill="hold"/>
                                        <p:tgtEl>
                                          <p:spTgt spid="22531"/>
                                        </p:tgtEl>
                                        <p:attrNameLst>
                                          <p:attrName>ppt_x</p:attrName>
                                        </p:attrNameLst>
                                      </p:cBhvr>
                                      <p:tavLst>
                                        <p:tav tm="0">
                                          <p:val>
                                            <p:strVal val="#ppt_x"/>
                                          </p:val>
                                        </p:tav>
                                        <p:tav tm="100000">
                                          <p:val>
                                            <p:strVal val="#ppt_x"/>
                                          </p:val>
                                        </p:tav>
                                      </p:tavLst>
                                    </p:anim>
                                    <p:anim calcmode="lin" valueType="num">
                                      <p:cBhvr>
                                        <p:cTn id="28" dur="1000" fill="hold"/>
                                        <p:tgtEl>
                                          <p:spTgt spid="22531"/>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5" presetClass="entr" presetSubtype="0" fill="hold" nodeType="clickEffect">
                                  <p:stCondLst>
                                    <p:cond delay="0"/>
                                  </p:stCondLst>
                                  <p:childTnLst>
                                    <p:set>
                                      <p:cBhvr>
                                        <p:cTn id="32" dur="1" fill="hold">
                                          <p:stCondLst>
                                            <p:cond delay="0"/>
                                          </p:stCondLst>
                                        </p:cTn>
                                        <p:tgtEl>
                                          <p:spTgt spid="22534"/>
                                        </p:tgtEl>
                                        <p:attrNameLst>
                                          <p:attrName>style.visibility</p:attrName>
                                        </p:attrNameLst>
                                      </p:cBhvr>
                                      <p:to>
                                        <p:strVal val="visible"/>
                                      </p:to>
                                    </p:set>
                                    <p:animEffect transition="in" filter="fade">
                                      <p:cBhvr>
                                        <p:cTn id="33" dur="2000"/>
                                        <p:tgtEl>
                                          <p:spTgt spid="22534"/>
                                        </p:tgtEl>
                                      </p:cBhvr>
                                    </p:animEffect>
                                    <p:anim calcmode="lin" valueType="num">
                                      <p:cBhvr>
                                        <p:cTn id="34" dur="2000" fill="hold"/>
                                        <p:tgtEl>
                                          <p:spTgt spid="22534"/>
                                        </p:tgtEl>
                                        <p:attrNameLst>
                                          <p:attrName>ppt_w</p:attrName>
                                        </p:attrNameLst>
                                      </p:cBhvr>
                                      <p:tavLst>
                                        <p:tav tm="0" fmla="#ppt_w*sin(2.5*pi*$)">
                                          <p:val>
                                            <p:fltVal val="0"/>
                                          </p:val>
                                        </p:tav>
                                        <p:tav tm="100000">
                                          <p:val>
                                            <p:fltVal val="1"/>
                                          </p:val>
                                        </p:tav>
                                      </p:tavLst>
                                    </p:anim>
                                    <p:anim calcmode="lin" valueType="num">
                                      <p:cBhvr>
                                        <p:cTn id="35" dur="2000" fill="hold"/>
                                        <p:tgtEl>
                                          <p:spTgt spid="22534"/>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2000"/>
                            </p:stCondLst>
                            <p:childTnLst>
                              <p:par>
                                <p:cTn id="37" presetID="42" presetClass="entr" presetSubtype="0" fill="hold" nodeType="afterEffect">
                                  <p:stCondLst>
                                    <p:cond delay="0"/>
                                  </p:stCondLst>
                                  <p:childTnLst>
                                    <p:set>
                                      <p:cBhvr>
                                        <p:cTn id="38" dur="1" fill="hold">
                                          <p:stCondLst>
                                            <p:cond delay="0"/>
                                          </p:stCondLst>
                                        </p:cTn>
                                        <p:tgtEl>
                                          <p:spTgt spid="22532"/>
                                        </p:tgtEl>
                                        <p:attrNameLst>
                                          <p:attrName>style.visibility</p:attrName>
                                        </p:attrNameLst>
                                      </p:cBhvr>
                                      <p:to>
                                        <p:strVal val="visible"/>
                                      </p:to>
                                    </p:set>
                                    <p:animEffect transition="in" filter="fade">
                                      <p:cBhvr>
                                        <p:cTn id="39" dur="1000"/>
                                        <p:tgtEl>
                                          <p:spTgt spid="22532"/>
                                        </p:tgtEl>
                                      </p:cBhvr>
                                    </p:animEffect>
                                    <p:anim calcmode="lin" valueType="num">
                                      <p:cBhvr>
                                        <p:cTn id="40" dur="1000" fill="hold"/>
                                        <p:tgtEl>
                                          <p:spTgt spid="22532"/>
                                        </p:tgtEl>
                                        <p:attrNameLst>
                                          <p:attrName>ppt_x</p:attrName>
                                        </p:attrNameLst>
                                      </p:cBhvr>
                                      <p:tavLst>
                                        <p:tav tm="0">
                                          <p:val>
                                            <p:strVal val="#ppt_x"/>
                                          </p:val>
                                        </p:tav>
                                        <p:tav tm="100000">
                                          <p:val>
                                            <p:strVal val="#ppt_x"/>
                                          </p:val>
                                        </p:tav>
                                      </p:tavLst>
                                    </p:anim>
                                    <p:anim calcmode="lin" valueType="num">
                                      <p:cBhvr>
                                        <p:cTn id="41" dur="1000" fill="hold"/>
                                        <p:tgtEl>
                                          <p:spTgt spid="225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15888"/>
            <a:ext cx="8229600" cy="704850"/>
          </a:xfrm>
        </p:spPr>
        <p:txBody>
          <a:bodyPr/>
          <a:lstStyle/>
          <a:p>
            <a:pPr eaLnBrk="1" hangingPunct="1"/>
            <a:r>
              <a:rPr lang="en-US" altLang="zh-CN" sz="4000"/>
              <a:t>2</a:t>
            </a:r>
            <a:r>
              <a:rPr lang="zh-CN" altLang="en-US" sz="4000"/>
              <a:t>、为什么要引入软件工程？</a:t>
            </a:r>
          </a:p>
        </p:txBody>
      </p:sp>
      <p:sp>
        <p:nvSpPr>
          <p:cNvPr id="306179" name="Rectangle 3"/>
          <p:cNvSpPr>
            <a:spLocks noGrp="1" noChangeArrowheads="1"/>
          </p:cNvSpPr>
          <p:nvPr>
            <p:ph idx="1"/>
          </p:nvPr>
        </p:nvSpPr>
        <p:spPr>
          <a:xfrm>
            <a:off x="393700" y="1268413"/>
            <a:ext cx="8229600" cy="4525962"/>
          </a:xfrm>
        </p:spPr>
        <p:txBody>
          <a:bodyPr/>
          <a:lstStyle/>
          <a:p>
            <a:pPr eaLnBrk="1" hangingPunct="1">
              <a:buFont typeface="Wingdings" panose="05000000000000000000" pitchFamily="2" charset="2"/>
              <a:buChar char="n"/>
            </a:pPr>
            <a:r>
              <a:rPr lang="zh-CN" altLang="en-US"/>
              <a:t> </a:t>
            </a:r>
            <a:r>
              <a:rPr lang="zh-CN" altLang="en-US" b="1">
                <a:solidFill>
                  <a:srgbClr val="C00000"/>
                </a:solidFill>
              </a:rPr>
              <a:t>为什么要引入软件工程？软件工程这个学科有什么意义？</a:t>
            </a:r>
          </a:p>
          <a:p>
            <a:pPr eaLnBrk="1" hangingPunct="1"/>
            <a:r>
              <a:rPr lang="zh-CN" altLang="en-US" sz="2800" b="1">
                <a:latin typeface="宋体" panose="02010600030101010101" pitchFamily="2" charset="-122"/>
              </a:rPr>
              <a:t>现如今软件应用面越来越广，人们对软件的要求越来越高，因此软件开发的</a:t>
            </a:r>
            <a:r>
              <a:rPr lang="zh-CN" altLang="en-US" sz="2800" b="1">
                <a:solidFill>
                  <a:srgbClr val="0033CC"/>
                </a:solidFill>
                <a:latin typeface="宋体" panose="02010600030101010101" pitchFamily="2" charset="-122"/>
              </a:rPr>
              <a:t>复杂性</a:t>
            </a:r>
            <a:r>
              <a:rPr lang="zh-CN" altLang="en-US" sz="2800" b="1">
                <a:latin typeface="宋体" panose="02010600030101010101" pitchFamily="2" charset="-122"/>
              </a:rPr>
              <a:t>非常大。软件开发的复杂性大了，就会使软件的</a:t>
            </a:r>
            <a:r>
              <a:rPr lang="zh-CN" altLang="en-US" sz="2800" b="1">
                <a:solidFill>
                  <a:srgbClr val="0033CC"/>
                </a:solidFill>
                <a:latin typeface="宋体" panose="02010600030101010101" pitchFamily="2" charset="-122"/>
              </a:rPr>
              <a:t>调试</a:t>
            </a:r>
            <a:r>
              <a:rPr lang="zh-CN" altLang="en-US" sz="2800" b="1">
                <a:latin typeface="宋体" panose="02010600030101010101" pitchFamily="2" charset="-122"/>
              </a:rPr>
              <a:t>、</a:t>
            </a:r>
            <a:r>
              <a:rPr lang="zh-CN" altLang="en-US" sz="2800" b="1">
                <a:solidFill>
                  <a:srgbClr val="0033CC"/>
                </a:solidFill>
                <a:latin typeface="宋体" panose="02010600030101010101" pitchFamily="2" charset="-122"/>
              </a:rPr>
              <a:t>修改</a:t>
            </a:r>
            <a:r>
              <a:rPr lang="zh-CN" altLang="en-US" sz="2800" b="1">
                <a:latin typeface="宋体" panose="02010600030101010101" pitchFamily="2" charset="-122"/>
              </a:rPr>
              <a:t>、</a:t>
            </a:r>
            <a:r>
              <a:rPr lang="zh-CN" altLang="en-US" sz="2800" b="1">
                <a:solidFill>
                  <a:srgbClr val="0033CC"/>
                </a:solidFill>
                <a:latin typeface="宋体" panose="02010600030101010101" pitchFamily="2" charset="-122"/>
              </a:rPr>
              <a:t>升级</a:t>
            </a:r>
            <a:r>
              <a:rPr lang="zh-CN" altLang="en-US" sz="2800" b="1">
                <a:latin typeface="宋体" panose="02010600030101010101" pitchFamily="2" charset="-122"/>
              </a:rPr>
              <a:t>以及</a:t>
            </a:r>
            <a:r>
              <a:rPr lang="zh-CN" altLang="en-US" sz="2800" b="1">
                <a:solidFill>
                  <a:srgbClr val="0033CC"/>
                </a:solidFill>
                <a:latin typeface="宋体" panose="02010600030101010101" pitchFamily="2" charset="-122"/>
              </a:rPr>
              <a:t>复用</a:t>
            </a:r>
            <a:r>
              <a:rPr lang="zh-CN" altLang="en-US" sz="2800" b="1">
                <a:latin typeface="宋体" panose="02010600030101010101" pitchFamily="2" charset="-122"/>
              </a:rPr>
              <a:t>困难加大，成本骤增，引起一系列的</a:t>
            </a:r>
            <a:r>
              <a:rPr lang="zh-CN" altLang="en-US" sz="2800" b="1">
                <a:solidFill>
                  <a:srgbClr val="FF0000"/>
                </a:solidFill>
                <a:latin typeface="宋体" panose="02010600030101010101" pitchFamily="2" charset="-122"/>
              </a:rPr>
              <a:t>软件危机</a:t>
            </a:r>
            <a:r>
              <a:rPr lang="zh-CN" altLang="en-US" sz="2800" b="1">
                <a:latin typeface="宋体" panose="02010600030101010101" pitchFamily="2" charset="-122"/>
              </a:rPr>
              <a:t>。如何去应对软件危机，从而设计出</a:t>
            </a:r>
            <a:r>
              <a:rPr lang="zh-CN" altLang="en-US" sz="2800" b="1">
                <a:solidFill>
                  <a:srgbClr val="0033CC"/>
                </a:solidFill>
                <a:latin typeface="宋体" panose="02010600030101010101" pitchFamily="2" charset="-122"/>
              </a:rPr>
              <a:t>健康</a:t>
            </a:r>
            <a:r>
              <a:rPr lang="zh-CN" altLang="en-US" sz="2800" b="1">
                <a:latin typeface="宋体" panose="02010600030101010101" pitchFamily="2" charset="-122"/>
              </a:rPr>
              <a:t>、</a:t>
            </a:r>
            <a:r>
              <a:rPr lang="zh-CN" altLang="en-US" sz="2800" b="1">
                <a:solidFill>
                  <a:srgbClr val="0033CC"/>
                </a:solidFill>
                <a:latin typeface="宋体" panose="02010600030101010101" pitchFamily="2" charset="-122"/>
              </a:rPr>
              <a:t>持久</a:t>
            </a:r>
            <a:r>
              <a:rPr lang="zh-CN" altLang="en-US" sz="2800" b="1">
                <a:latin typeface="宋体" panose="02010600030101010101" pitchFamily="2" charset="-122"/>
              </a:rPr>
              <a:t>、</a:t>
            </a:r>
            <a:r>
              <a:rPr lang="zh-CN" altLang="en-US" sz="2800" b="1">
                <a:solidFill>
                  <a:srgbClr val="0033CC"/>
                </a:solidFill>
                <a:latin typeface="宋体" panose="02010600030101010101" pitchFamily="2" charset="-122"/>
              </a:rPr>
              <a:t>可维护性</a:t>
            </a:r>
            <a:r>
              <a:rPr lang="zh-CN" altLang="en-US" sz="2800" b="1">
                <a:latin typeface="宋体" panose="02010600030101010101" pitchFamily="2" charset="-122"/>
              </a:rPr>
              <a:t>和</a:t>
            </a:r>
            <a:r>
              <a:rPr lang="zh-CN" altLang="en-US" sz="2800" b="1">
                <a:solidFill>
                  <a:srgbClr val="0033CC"/>
                </a:solidFill>
                <a:latin typeface="宋体" panose="02010600030101010101" pitchFamily="2" charset="-122"/>
              </a:rPr>
              <a:t>可重用性强</a:t>
            </a:r>
            <a:r>
              <a:rPr lang="zh-CN" altLang="en-US" sz="2800" b="1">
                <a:latin typeface="宋体" panose="02010600030101010101" pitchFamily="2" charset="-122"/>
              </a:rPr>
              <a:t>的</a:t>
            </a:r>
            <a:r>
              <a:rPr lang="zh-CN" altLang="en-US" sz="2800" b="1">
                <a:solidFill>
                  <a:schemeClr val="tx2"/>
                </a:solidFill>
                <a:latin typeface="宋体" panose="02010600030101010101" pitchFamily="2" charset="-122"/>
              </a:rPr>
              <a:t>系统</a:t>
            </a:r>
            <a:r>
              <a:rPr lang="zh-CN" altLang="en-US" sz="2800" b="1">
                <a:latin typeface="宋体" panose="02010600030101010101" pitchFamily="2" charset="-122"/>
              </a:rPr>
              <a:t>就是软件工程研究的内容。</a:t>
            </a:r>
            <a:endParaRPr lang="zh-CN" altLang="en-US" b="1"/>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Effect transition="in" filter="blinds(horizontal)">
                                      <p:cBhvr>
                                        <p:cTn id="7" dur="500"/>
                                        <p:tgtEl>
                                          <p:spTgt spid="3061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6179">
                                            <p:txEl>
                                              <p:pRg st="1" end="1"/>
                                            </p:txEl>
                                          </p:spTgt>
                                        </p:tgtEl>
                                        <p:attrNameLst>
                                          <p:attrName>style.visibility</p:attrName>
                                        </p:attrNameLst>
                                      </p:cBhvr>
                                      <p:to>
                                        <p:strVal val="visible"/>
                                      </p:to>
                                    </p:set>
                                    <p:animEffect transition="in" filter="blinds(horizontal)">
                                      <p:cBhvr>
                                        <p:cTn id="10" dur="500"/>
                                        <p:tgtEl>
                                          <p:spTgt spid="306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15888"/>
            <a:ext cx="8229600" cy="704850"/>
          </a:xfrm>
        </p:spPr>
        <p:txBody>
          <a:bodyPr/>
          <a:lstStyle/>
          <a:p>
            <a:pPr eaLnBrk="1" hangingPunct="1"/>
            <a:r>
              <a:rPr lang="en-US" altLang="zh-CN" sz="4000"/>
              <a:t>3</a:t>
            </a:r>
            <a:r>
              <a:rPr lang="zh-CN" altLang="en-US" sz="4000"/>
              <a:t>、软件危机介绍</a:t>
            </a:r>
          </a:p>
        </p:txBody>
      </p:sp>
      <p:sp>
        <p:nvSpPr>
          <p:cNvPr id="308227" name="Rectangle 3"/>
          <p:cNvSpPr>
            <a:spLocks noGrp="1" noChangeArrowheads="1"/>
          </p:cNvSpPr>
          <p:nvPr>
            <p:ph idx="1"/>
          </p:nvPr>
        </p:nvSpPr>
        <p:spPr>
          <a:xfrm>
            <a:off x="393700" y="1268413"/>
            <a:ext cx="8572500" cy="5113337"/>
          </a:xfrm>
        </p:spPr>
        <p:txBody>
          <a:bodyPr/>
          <a:lstStyle/>
          <a:p>
            <a:pPr>
              <a:lnSpc>
                <a:spcPct val="120000"/>
              </a:lnSpc>
            </a:pPr>
            <a:r>
              <a:rPr lang="zh-CN" altLang="en-US" sz="2800" b="1">
                <a:solidFill>
                  <a:schemeClr val="tx2"/>
                </a:solidFill>
              </a:rPr>
              <a:t>软件危机</a:t>
            </a:r>
            <a:r>
              <a:rPr lang="zh-CN" altLang="en-US" sz="2800" b="1"/>
              <a:t>是指在计算机软件的开发和维护过程中所遇到的一系列</a:t>
            </a:r>
            <a:r>
              <a:rPr lang="zh-CN" altLang="en-US" sz="2800" b="1">
                <a:solidFill>
                  <a:srgbClr val="0033CC"/>
                </a:solidFill>
              </a:rPr>
              <a:t>严重问题</a:t>
            </a:r>
            <a:r>
              <a:rPr lang="zh-CN" altLang="en-US" sz="2800" b="1"/>
              <a:t>。这些问题绝不仅仅是不能正常运行的软件才具有的，实际上，几乎所有软件都</a:t>
            </a:r>
            <a:r>
              <a:rPr lang="zh-CN" altLang="en-US" sz="2800" b="1">
                <a:solidFill>
                  <a:srgbClr val="0033CC"/>
                </a:solidFill>
              </a:rPr>
              <a:t>不同程度地存在这些问题</a:t>
            </a:r>
            <a:r>
              <a:rPr lang="zh-CN" altLang="en-US" sz="2800" b="1"/>
              <a:t>，而且很多问题我们只能去改善不能完全避免。</a:t>
            </a:r>
          </a:p>
          <a:p>
            <a:pPr>
              <a:lnSpc>
                <a:spcPct val="120000"/>
              </a:lnSpc>
            </a:pPr>
            <a:r>
              <a:rPr lang="zh-CN" altLang="en-US" sz="2800" b="1">
                <a:solidFill>
                  <a:srgbClr val="C00000"/>
                </a:solidFill>
              </a:rPr>
              <a:t>软件危机包含下述两方面的问题：</a:t>
            </a:r>
          </a:p>
          <a:p>
            <a:pPr>
              <a:lnSpc>
                <a:spcPct val="120000"/>
              </a:lnSpc>
              <a:buFont typeface="Wingdings" panose="05000000000000000000" pitchFamily="2" charset="2"/>
              <a:buNone/>
            </a:pPr>
            <a:r>
              <a:rPr lang="zh-CN" altLang="en-US" sz="2800" b="1"/>
              <a:t>	</a:t>
            </a:r>
            <a:r>
              <a:rPr lang="en-US" altLang="zh-CN" sz="2800" b="1"/>
              <a:t>1</a:t>
            </a:r>
            <a:r>
              <a:rPr lang="zh-CN" altLang="en-US" sz="2800" b="1"/>
              <a:t>、如何开发软件，以满足对软件日益增长的需求。</a:t>
            </a:r>
          </a:p>
          <a:p>
            <a:pPr>
              <a:lnSpc>
                <a:spcPct val="120000"/>
              </a:lnSpc>
              <a:buFont typeface="Wingdings" panose="05000000000000000000" pitchFamily="2" charset="2"/>
              <a:buNone/>
            </a:pPr>
            <a:r>
              <a:rPr lang="zh-CN" altLang="en-US" sz="2800" b="1"/>
              <a:t>    </a:t>
            </a:r>
            <a:r>
              <a:rPr lang="en-US" altLang="zh-CN" sz="2800" b="1"/>
              <a:t>2</a:t>
            </a:r>
            <a:r>
              <a:rPr lang="zh-CN" altLang="en-US" sz="2800" b="1"/>
              <a:t>、如何维护数量不断膨胀的已有软件。</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7" dur="500"/>
                                        <p:tgtEl>
                                          <p:spTgt spid="3082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8227">
                                            <p:txEl>
                                              <p:pRg st="1" end="1"/>
                                            </p:txEl>
                                          </p:spTgt>
                                        </p:tgtEl>
                                        <p:attrNameLst>
                                          <p:attrName>style.visibility</p:attrName>
                                        </p:attrNameLst>
                                      </p:cBhvr>
                                      <p:to>
                                        <p:strVal val="visible"/>
                                      </p:to>
                                    </p:set>
                                    <p:animEffect transition="in" filter="blinds(horizontal)">
                                      <p:cBhvr>
                                        <p:cTn id="10" dur="500"/>
                                        <p:tgtEl>
                                          <p:spTgt spid="3082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8227">
                                            <p:txEl>
                                              <p:pRg st="2" end="2"/>
                                            </p:txEl>
                                          </p:spTgt>
                                        </p:tgtEl>
                                        <p:attrNameLst>
                                          <p:attrName>style.visibility</p:attrName>
                                        </p:attrNameLst>
                                      </p:cBhvr>
                                      <p:to>
                                        <p:strVal val="visible"/>
                                      </p:to>
                                    </p:set>
                                    <p:animEffect transition="in" filter="blinds(horizontal)">
                                      <p:cBhvr>
                                        <p:cTn id="13" dur="500"/>
                                        <p:tgtEl>
                                          <p:spTgt spid="30822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08227">
                                            <p:txEl>
                                              <p:pRg st="3" end="3"/>
                                            </p:txEl>
                                          </p:spTgt>
                                        </p:tgtEl>
                                        <p:attrNameLst>
                                          <p:attrName>style.visibility</p:attrName>
                                        </p:attrNameLst>
                                      </p:cBhvr>
                                      <p:to>
                                        <p:strVal val="visible"/>
                                      </p:to>
                                    </p:set>
                                    <p:animEffect transition="in" filter="blinds(horizontal)">
                                      <p:cBhvr>
                                        <p:cTn id="16" dur="500"/>
                                        <p:tgtEl>
                                          <p:spTgt spid="308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15888"/>
            <a:ext cx="8229600" cy="704850"/>
          </a:xfrm>
        </p:spPr>
        <p:txBody>
          <a:bodyPr/>
          <a:lstStyle/>
          <a:p>
            <a:pPr eaLnBrk="1" hangingPunct="1"/>
            <a:r>
              <a:rPr lang="en-US" altLang="zh-CN" sz="4000"/>
              <a:t>3.1 </a:t>
            </a:r>
            <a:r>
              <a:rPr lang="zh-CN" altLang="en-US" sz="4000"/>
              <a:t>软件危机具体表现</a:t>
            </a:r>
            <a:endParaRPr lang="en-US" altLang="zh-CN" sz="4000"/>
          </a:p>
        </p:txBody>
      </p:sp>
      <p:sp>
        <p:nvSpPr>
          <p:cNvPr id="310275" name="Rectangle 3"/>
          <p:cNvSpPr>
            <a:spLocks noGrp="1" noChangeArrowheads="1"/>
          </p:cNvSpPr>
          <p:nvPr>
            <p:ph idx="1"/>
          </p:nvPr>
        </p:nvSpPr>
        <p:spPr>
          <a:xfrm>
            <a:off x="393700" y="1195388"/>
            <a:ext cx="8356600" cy="5043487"/>
          </a:xfrm>
          <a:solidFill>
            <a:schemeClr val="bg1"/>
          </a:solidFill>
        </p:spPr>
        <p:txBody>
          <a:bodyPr/>
          <a:lstStyle/>
          <a:p>
            <a:pPr marL="514350" indent="-514350">
              <a:buFont typeface="Wingdings" pitchFamily="2" charset="2"/>
              <a:buAutoNum type="arabicParenBoth"/>
              <a:defRPr/>
            </a:pPr>
            <a:r>
              <a:rPr lang="zh-CN" altLang="en-US" sz="2800" b="1" dirty="0"/>
              <a:t>对软件开发成本和进度的估计常常很不准确。</a:t>
            </a:r>
            <a:endParaRPr lang="en-US" altLang="zh-CN" sz="2800" b="1" dirty="0"/>
          </a:p>
          <a:p>
            <a:pPr marL="514350" indent="-514350">
              <a:buFont typeface="Wingdings" pitchFamily="2" charset="2"/>
              <a:buAutoNum type="arabicParenBoth"/>
              <a:defRPr/>
            </a:pPr>
            <a:r>
              <a:rPr lang="zh-CN" altLang="en-US" sz="2800" b="1" dirty="0"/>
              <a:t>用户对“已完成的”软件系统不满意的现象经常发生。</a:t>
            </a:r>
            <a:endParaRPr lang="en-US" altLang="zh-CN" sz="2800" b="1" dirty="0"/>
          </a:p>
          <a:p>
            <a:pPr>
              <a:buFont typeface="Wingdings" pitchFamily="2" charset="2"/>
              <a:buNone/>
              <a:defRPr/>
            </a:pPr>
            <a:r>
              <a:rPr lang="en-US" altLang="zh-CN" sz="2800" b="1" dirty="0"/>
              <a:t>(3) </a:t>
            </a:r>
            <a:r>
              <a:rPr lang="zh-CN" altLang="en-US" sz="2800" b="1" dirty="0"/>
              <a:t>软件产品的质量往往靠不住。</a:t>
            </a:r>
          </a:p>
          <a:p>
            <a:pPr>
              <a:buFont typeface="Wingdings" pitchFamily="2" charset="2"/>
              <a:buNone/>
              <a:defRPr/>
            </a:pPr>
            <a:r>
              <a:rPr lang="en-US" altLang="zh-CN" sz="2800" b="1" dirty="0"/>
              <a:t>(4) </a:t>
            </a:r>
            <a:r>
              <a:rPr lang="zh-CN" altLang="en-US" sz="2800" b="1" dirty="0"/>
              <a:t>软件常常是不可维护的。</a:t>
            </a:r>
            <a:endParaRPr lang="en-US" altLang="zh-CN" sz="2800" b="1" dirty="0"/>
          </a:p>
          <a:p>
            <a:pPr>
              <a:buFont typeface="Wingdings" pitchFamily="2" charset="2"/>
              <a:buNone/>
              <a:defRPr/>
            </a:pPr>
            <a:r>
              <a:rPr lang="en-US" altLang="zh-CN" sz="2800" b="1" dirty="0"/>
              <a:t>(5) </a:t>
            </a:r>
            <a:r>
              <a:rPr lang="zh-CN" altLang="en-US" sz="2800" b="1" dirty="0"/>
              <a:t>软件通常没有适当的文档资料。</a:t>
            </a:r>
            <a:endParaRPr lang="en-US" altLang="zh-CN" sz="2800" b="1" dirty="0"/>
          </a:p>
          <a:p>
            <a:pPr>
              <a:buFont typeface="Wingdings" pitchFamily="2" charset="2"/>
              <a:buNone/>
              <a:defRPr/>
            </a:pPr>
            <a:r>
              <a:rPr lang="en-US" altLang="zh-CN" sz="2800" b="1" dirty="0"/>
              <a:t>(6) </a:t>
            </a:r>
            <a:r>
              <a:rPr lang="zh-CN" altLang="en-US" sz="2800" b="1" dirty="0"/>
              <a:t>软件成本在计算机系统总成本中所占的比例逐年上升。</a:t>
            </a:r>
            <a:endParaRPr lang="en-US" altLang="zh-CN" sz="2800" b="1" dirty="0"/>
          </a:p>
          <a:p>
            <a:pPr>
              <a:buFont typeface="Wingdings" pitchFamily="2" charset="2"/>
              <a:buNone/>
              <a:defRPr/>
            </a:pPr>
            <a:r>
              <a:rPr lang="en-US" altLang="zh-CN" sz="2800" b="1" dirty="0"/>
              <a:t>(7) </a:t>
            </a:r>
            <a:r>
              <a:rPr lang="zh-CN" altLang="en-US" sz="2800" b="1" dirty="0"/>
              <a:t>软件开发生产率提高的速度，远远跟不上计算机应用迅速普及深入的趋势。</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Effect transition="in" filter="wipe(left)">
                                      <p:cBhvr>
                                        <p:cTn id="7" dur="500"/>
                                        <p:tgtEl>
                                          <p:spTgt spid="310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0275">
                                            <p:txEl>
                                              <p:pRg st="1" end="1"/>
                                            </p:txEl>
                                          </p:spTgt>
                                        </p:tgtEl>
                                        <p:attrNameLst>
                                          <p:attrName>style.visibility</p:attrName>
                                        </p:attrNameLst>
                                      </p:cBhvr>
                                      <p:to>
                                        <p:strVal val="visible"/>
                                      </p:to>
                                    </p:set>
                                    <p:animEffect transition="in" filter="wipe(left)">
                                      <p:cBhvr>
                                        <p:cTn id="12" dur="500"/>
                                        <p:tgtEl>
                                          <p:spTgt spid="310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0275">
                                            <p:txEl>
                                              <p:pRg st="2" end="2"/>
                                            </p:txEl>
                                          </p:spTgt>
                                        </p:tgtEl>
                                        <p:attrNameLst>
                                          <p:attrName>style.visibility</p:attrName>
                                        </p:attrNameLst>
                                      </p:cBhvr>
                                      <p:to>
                                        <p:strVal val="visible"/>
                                      </p:to>
                                    </p:set>
                                    <p:animEffect transition="in" filter="wipe(left)">
                                      <p:cBhvr>
                                        <p:cTn id="17" dur="500"/>
                                        <p:tgtEl>
                                          <p:spTgt spid="310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0275">
                                            <p:txEl>
                                              <p:pRg st="3" end="3"/>
                                            </p:txEl>
                                          </p:spTgt>
                                        </p:tgtEl>
                                        <p:attrNameLst>
                                          <p:attrName>style.visibility</p:attrName>
                                        </p:attrNameLst>
                                      </p:cBhvr>
                                      <p:to>
                                        <p:strVal val="visible"/>
                                      </p:to>
                                    </p:set>
                                    <p:animEffect transition="in" filter="wipe(left)">
                                      <p:cBhvr>
                                        <p:cTn id="22" dur="500"/>
                                        <p:tgtEl>
                                          <p:spTgt spid="3102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0275">
                                            <p:txEl>
                                              <p:pRg st="4" end="4"/>
                                            </p:txEl>
                                          </p:spTgt>
                                        </p:tgtEl>
                                        <p:attrNameLst>
                                          <p:attrName>style.visibility</p:attrName>
                                        </p:attrNameLst>
                                      </p:cBhvr>
                                      <p:to>
                                        <p:strVal val="visible"/>
                                      </p:to>
                                    </p:set>
                                    <p:animEffect transition="in" filter="wipe(left)">
                                      <p:cBhvr>
                                        <p:cTn id="27" dur="500"/>
                                        <p:tgtEl>
                                          <p:spTgt spid="3102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0275">
                                            <p:txEl>
                                              <p:pRg st="5" end="5"/>
                                            </p:txEl>
                                          </p:spTgt>
                                        </p:tgtEl>
                                        <p:attrNameLst>
                                          <p:attrName>style.visibility</p:attrName>
                                        </p:attrNameLst>
                                      </p:cBhvr>
                                      <p:to>
                                        <p:strVal val="visible"/>
                                      </p:to>
                                    </p:set>
                                    <p:animEffect transition="in" filter="wipe(left)">
                                      <p:cBhvr>
                                        <p:cTn id="32" dur="500"/>
                                        <p:tgtEl>
                                          <p:spTgt spid="3102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0275">
                                            <p:txEl>
                                              <p:pRg st="6" end="6"/>
                                            </p:txEl>
                                          </p:spTgt>
                                        </p:tgtEl>
                                        <p:attrNameLst>
                                          <p:attrName>style.visibility</p:attrName>
                                        </p:attrNameLst>
                                      </p:cBhvr>
                                      <p:to>
                                        <p:strVal val="visible"/>
                                      </p:to>
                                    </p:set>
                                    <p:animEffect transition="in" filter="wipe(left)">
                                      <p:cBhvr>
                                        <p:cTn id="37" dur="500"/>
                                        <p:tgtEl>
                                          <p:spTgt spid="310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15888"/>
            <a:ext cx="8229600" cy="704850"/>
          </a:xfrm>
        </p:spPr>
        <p:txBody>
          <a:bodyPr/>
          <a:lstStyle/>
          <a:p>
            <a:pPr eaLnBrk="1" hangingPunct="1"/>
            <a:r>
              <a:rPr lang="en-US" altLang="zh-CN" sz="4000"/>
              <a:t>3.2 </a:t>
            </a:r>
            <a:r>
              <a:rPr lang="zh-CN" altLang="en-US" sz="4000"/>
              <a:t>产生软件危机的原因</a:t>
            </a:r>
            <a:endParaRPr lang="en-US" altLang="zh-CN" sz="4000"/>
          </a:p>
        </p:txBody>
      </p:sp>
      <p:sp>
        <p:nvSpPr>
          <p:cNvPr id="320515" name="Rectangle 3"/>
          <p:cNvSpPr>
            <a:spLocks noGrp="1" noChangeArrowheads="1"/>
          </p:cNvSpPr>
          <p:nvPr>
            <p:ph idx="1"/>
          </p:nvPr>
        </p:nvSpPr>
        <p:spPr>
          <a:xfrm>
            <a:off x="249238" y="908050"/>
            <a:ext cx="8501062" cy="5691188"/>
          </a:xfrm>
          <a:solidFill>
            <a:schemeClr val="bg1"/>
          </a:solidFill>
        </p:spPr>
        <p:txBody>
          <a:bodyPr/>
          <a:lstStyle/>
          <a:p>
            <a:pPr eaLnBrk="1" hangingPunct="1">
              <a:buFont typeface="Wingdings" panose="05000000000000000000" pitchFamily="2" charset="2"/>
              <a:buChar char="n"/>
            </a:pPr>
            <a:r>
              <a:rPr lang="zh-CN" altLang="en-US" b="1" dirty="0"/>
              <a:t> </a:t>
            </a:r>
            <a:r>
              <a:rPr lang="zh-CN" altLang="en-US" sz="2800" b="1" dirty="0"/>
              <a:t>在软件开发和维护的过程中存在这么多严重问题，有客观原因（</a:t>
            </a:r>
            <a:r>
              <a:rPr lang="zh-CN" altLang="en-US" sz="2800" b="1" dirty="0">
                <a:solidFill>
                  <a:srgbClr val="FF0000"/>
                </a:solidFill>
              </a:rPr>
              <a:t>软件自身特点</a:t>
            </a:r>
            <a:r>
              <a:rPr lang="zh-CN" altLang="en-US" sz="2800" b="1" dirty="0"/>
              <a:t>），还有主观原因（</a:t>
            </a:r>
            <a:r>
              <a:rPr lang="zh-CN" altLang="en-US" sz="2800" b="1" dirty="0">
                <a:solidFill>
                  <a:srgbClr val="FF3300"/>
                </a:solidFill>
              </a:rPr>
              <a:t>软件开发与维护的方法不正确</a:t>
            </a:r>
            <a:r>
              <a:rPr lang="zh-CN" altLang="en-US" sz="2800" b="1" dirty="0"/>
              <a:t>）。</a:t>
            </a:r>
          </a:p>
          <a:p>
            <a:pPr eaLnBrk="1" hangingPunct="1">
              <a:buFont typeface="Wingdings" panose="05000000000000000000" pitchFamily="2" charset="2"/>
              <a:buNone/>
            </a:pPr>
            <a:endParaRPr lang="zh-CN" altLang="en-US" sz="3600" b="1" dirty="0">
              <a:solidFill>
                <a:srgbClr val="008000"/>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sz="2800" b="1" dirty="0"/>
              <a:t>1、</a:t>
            </a:r>
            <a:r>
              <a:rPr lang="zh-CN" altLang="en-US" sz="2800" b="1" dirty="0">
                <a:solidFill>
                  <a:srgbClr val="FF3300"/>
                </a:solidFill>
              </a:rPr>
              <a:t>软件</a:t>
            </a:r>
            <a:r>
              <a:rPr lang="zh-CN" altLang="en-US" sz="2800" b="1" dirty="0"/>
              <a:t>不同于硬件，它是计算机系统中的</a:t>
            </a:r>
            <a:r>
              <a:rPr lang="zh-CN" altLang="en-US" sz="2800" b="1" dirty="0">
                <a:solidFill>
                  <a:srgbClr val="6600FF"/>
                </a:solidFill>
              </a:rPr>
              <a:t>逻辑部件而不是物理部件。</a:t>
            </a:r>
            <a:r>
              <a:rPr lang="zh-CN" altLang="en-US" sz="2800" b="1" dirty="0"/>
              <a:t>软件</a:t>
            </a:r>
            <a:r>
              <a:rPr lang="zh-CN" altLang="en-US" sz="2800" b="1" dirty="0">
                <a:solidFill>
                  <a:srgbClr val="FF3300"/>
                </a:solidFill>
              </a:rPr>
              <a:t>缺乏“可见性”。</a:t>
            </a:r>
            <a:r>
              <a:rPr lang="zh-CN" altLang="en-US" sz="2800" b="1" dirty="0"/>
              <a:t>开发进展难以衡量，软件质量难以评价。</a:t>
            </a:r>
          </a:p>
          <a:p>
            <a:pPr eaLnBrk="1" hangingPunct="1">
              <a:buFont typeface="Wingdings" panose="05000000000000000000" pitchFamily="2" charset="2"/>
              <a:buNone/>
            </a:pPr>
            <a:r>
              <a:rPr lang="zh-CN" altLang="en-US" sz="2800" b="1" dirty="0"/>
              <a:t>2、</a:t>
            </a:r>
            <a:r>
              <a:rPr lang="zh-CN" altLang="en-US" sz="2800" b="1" dirty="0">
                <a:solidFill>
                  <a:srgbClr val="FF3300"/>
                </a:solidFill>
              </a:rPr>
              <a:t>软件维护</a:t>
            </a:r>
            <a:r>
              <a:rPr lang="zh-CN" altLang="en-US" sz="2800" b="1" dirty="0"/>
              <a:t>通常意味着改正或修改原来的设计，这就在客观上使得软件较难维护。</a:t>
            </a:r>
          </a:p>
          <a:p>
            <a:pPr eaLnBrk="1" hangingPunct="1">
              <a:buFont typeface="Wingdings" panose="05000000000000000000" pitchFamily="2" charset="2"/>
              <a:buNone/>
            </a:pPr>
            <a:r>
              <a:rPr lang="zh-CN" altLang="en-US" sz="2800" b="1" dirty="0"/>
              <a:t>3、如何保证每个人完成的工作</a:t>
            </a:r>
            <a:r>
              <a:rPr lang="zh-CN" altLang="en-US" sz="2800" b="1" dirty="0">
                <a:solidFill>
                  <a:srgbClr val="0033CC"/>
                </a:solidFill>
              </a:rPr>
              <a:t>合在一起</a:t>
            </a:r>
            <a:r>
              <a:rPr lang="zh-CN" altLang="en-US" sz="2800" b="1" dirty="0"/>
              <a:t>确实能构成一个高质量的大型软件系统，更</a:t>
            </a:r>
            <a:r>
              <a:rPr lang="zh-CN" altLang="en-US" sz="2800" b="1" dirty="0">
                <a:solidFill>
                  <a:srgbClr val="FF3300"/>
                </a:solidFill>
              </a:rPr>
              <a:t>是一个极端复杂困难的问题，</a:t>
            </a:r>
            <a:r>
              <a:rPr lang="zh-CN" altLang="en-US" sz="2800" b="1" dirty="0">
                <a:solidFill>
                  <a:srgbClr val="6600FF"/>
                </a:solidFill>
              </a:rPr>
              <a:t>必须有严格而科学的管理。</a:t>
            </a:r>
            <a:endParaRPr lang="zh-CN" altLang="en-US" sz="2800" b="1" dirty="0"/>
          </a:p>
        </p:txBody>
      </p:sp>
      <p:sp>
        <p:nvSpPr>
          <p:cNvPr id="4" name="标题 1">
            <a:extLst>
              <a:ext uri="{FF2B5EF4-FFF2-40B4-BE49-F238E27FC236}">
                <a16:creationId xmlns:a16="http://schemas.microsoft.com/office/drawing/2014/main" id="{AD813F08-7F92-44D2-9764-8708A2DE6F49}"/>
              </a:ext>
            </a:extLst>
          </p:cNvPr>
          <p:cNvSpPr txBox="1">
            <a:spLocks/>
          </p:cNvSpPr>
          <p:nvPr/>
        </p:nvSpPr>
        <p:spPr bwMode="auto">
          <a:xfrm>
            <a:off x="256095" y="2348505"/>
            <a:ext cx="8229600"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fontAlgn="auto">
              <a:spcBef>
                <a:spcPts val="0"/>
              </a:spcBef>
              <a:spcAft>
                <a:spcPts val="0"/>
              </a:spcAft>
              <a:defRPr/>
            </a:pPr>
            <a:r>
              <a:rPr lang="zh-CN" altLang="en-US" sz="2800" b="1" kern="0"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一、客观原因</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Effect transition="in" filter="blinds(horizontal)">
                                      <p:cBhvr>
                                        <p:cTn id="7" dur="500"/>
                                        <p:tgtEl>
                                          <p:spTgt spid="320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0515">
                                            <p:txEl>
                                              <p:pRg st="2" end="2"/>
                                            </p:txEl>
                                          </p:spTgt>
                                        </p:tgtEl>
                                        <p:attrNameLst>
                                          <p:attrName>style.visibility</p:attrName>
                                        </p:attrNameLst>
                                      </p:cBhvr>
                                      <p:to>
                                        <p:strVal val="visible"/>
                                      </p:to>
                                    </p:set>
                                    <p:animEffect transition="in" filter="blinds(horizontal)">
                                      <p:cBhvr>
                                        <p:cTn id="10" dur="500"/>
                                        <p:tgtEl>
                                          <p:spTgt spid="32051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animEffect transition="in" filter="blinds(horizontal)">
                                      <p:cBhvr>
                                        <p:cTn id="13" dur="500"/>
                                        <p:tgtEl>
                                          <p:spTgt spid="32051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0515">
                                            <p:txEl>
                                              <p:pRg st="4" end="4"/>
                                            </p:txEl>
                                          </p:spTgt>
                                        </p:tgtEl>
                                        <p:attrNameLst>
                                          <p:attrName>style.visibility</p:attrName>
                                        </p:attrNameLst>
                                      </p:cBhvr>
                                      <p:to>
                                        <p:strVal val="visible"/>
                                      </p:to>
                                    </p:set>
                                    <p:animEffect transition="in" filter="blinds(horizontal)">
                                      <p:cBhvr>
                                        <p:cTn id="16" dur="500"/>
                                        <p:tgtEl>
                                          <p:spTgt spid="320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15888"/>
            <a:ext cx="8229600" cy="704850"/>
          </a:xfrm>
        </p:spPr>
        <p:txBody>
          <a:bodyPr/>
          <a:lstStyle/>
          <a:p>
            <a:pPr eaLnBrk="1" hangingPunct="1"/>
            <a:r>
              <a:rPr lang="en-US" altLang="zh-CN" sz="4000"/>
              <a:t>3.2 </a:t>
            </a:r>
            <a:r>
              <a:rPr lang="zh-CN" altLang="en-US" sz="4000"/>
              <a:t>产生软件危机的原因</a:t>
            </a:r>
            <a:endParaRPr lang="en-US" altLang="zh-CN" sz="4000"/>
          </a:p>
        </p:txBody>
      </p:sp>
      <p:sp>
        <p:nvSpPr>
          <p:cNvPr id="322563" name="Rectangle 3"/>
          <p:cNvSpPr>
            <a:spLocks noGrp="1" noChangeArrowheads="1"/>
          </p:cNvSpPr>
          <p:nvPr>
            <p:ph idx="1"/>
          </p:nvPr>
        </p:nvSpPr>
        <p:spPr>
          <a:xfrm>
            <a:off x="322263" y="979488"/>
            <a:ext cx="8572500" cy="5402262"/>
          </a:xfrm>
          <a:solidFill>
            <a:schemeClr val="bg1"/>
          </a:solidFill>
        </p:spPr>
        <p:txBody>
          <a:bodyPr/>
          <a:lstStyle/>
          <a:p>
            <a:pPr eaLnBrk="1" hangingPunct="1">
              <a:buFont typeface="Wingdings" panose="05000000000000000000" pitchFamily="2" charset="2"/>
              <a:buNone/>
            </a:pPr>
            <a:endParaRPr lang="zh-CN" altLang="en-US" sz="4000" b="1" dirty="0">
              <a:solidFill>
                <a:srgbClr val="008000"/>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sz="4000" b="1" dirty="0"/>
              <a:t>   </a:t>
            </a:r>
            <a:r>
              <a:rPr lang="zh-CN" altLang="en-US" sz="2800" b="1" dirty="0"/>
              <a:t>目前相当多的软件专业人员对软件开发和维护还有不少</a:t>
            </a:r>
            <a:r>
              <a:rPr lang="zh-CN" altLang="en-US" sz="2800" b="1" dirty="0">
                <a:solidFill>
                  <a:srgbClr val="FF3300"/>
                </a:solidFill>
              </a:rPr>
              <a:t>糊涂观念</a:t>
            </a:r>
            <a:r>
              <a:rPr lang="zh-CN" altLang="en-US" sz="2800" b="1" dirty="0"/>
              <a:t>，</a:t>
            </a:r>
            <a:r>
              <a:rPr lang="zh-CN" altLang="en-US" sz="2800" b="1" dirty="0">
                <a:solidFill>
                  <a:srgbClr val="6600FF"/>
                </a:solidFill>
              </a:rPr>
              <a:t>这可能是使软件问题发展成</a:t>
            </a:r>
            <a:r>
              <a:rPr lang="zh-CN" altLang="en-US" sz="2800" b="1" dirty="0">
                <a:solidFill>
                  <a:srgbClr val="FF3300"/>
                </a:solidFill>
              </a:rPr>
              <a:t>软件危机的主要原因。</a:t>
            </a:r>
          </a:p>
          <a:p>
            <a:pPr eaLnBrk="1" hangingPunct="1">
              <a:buFont typeface="Wingdings" panose="05000000000000000000" pitchFamily="2" charset="2"/>
              <a:buNone/>
            </a:pPr>
            <a:r>
              <a:rPr lang="en-US" altLang="zh-CN" sz="2800" b="1" dirty="0"/>
              <a:t>1</a:t>
            </a:r>
            <a:r>
              <a:rPr lang="zh-CN" altLang="en-US" sz="2800" b="1" dirty="0"/>
              <a:t>、</a:t>
            </a:r>
            <a:r>
              <a:rPr lang="zh-CN" altLang="en-US" sz="2800" b="1" dirty="0">
                <a:solidFill>
                  <a:srgbClr val="FF3300"/>
                </a:solidFill>
              </a:rPr>
              <a:t>忽视需求分析</a:t>
            </a:r>
            <a:r>
              <a:rPr lang="zh-CN" altLang="en-US" sz="2800" b="1" dirty="0"/>
              <a:t>只重视编码与运行。</a:t>
            </a:r>
          </a:p>
          <a:p>
            <a:pPr eaLnBrk="1" hangingPunct="1">
              <a:buFont typeface="Wingdings" panose="05000000000000000000" pitchFamily="2" charset="2"/>
              <a:buNone/>
            </a:pPr>
            <a:r>
              <a:rPr lang="en-US" altLang="zh-CN" sz="2800" b="1" dirty="0"/>
              <a:t>1</a:t>
            </a:r>
            <a:r>
              <a:rPr lang="zh-CN" altLang="en-US" sz="2800" b="1" dirty="0"/>
              <a:t>）编写程序所需的工作量</a:t>
            </a:r>
            <a:r>
              <a:rPr lang="zh-CN" altLang="en-US" sz="2800" b="1" dirty="0">
                <a:solidFill>
                  <a:srgbClr val="6600FF"/>
                </a:solidFill>
              </a:rPr>
              <a:t>只占软件开发全部工作量的</a:t>
            </a:r>
            <a:r>
              <a:rPr lang="en-US" altLang="zh-CN" sz="2800" b="1" dirty="0">
                <a:solidFill>
                  <a:srgbClr val="6600FF"/>
                </a:solidFill>
              </a:rPr>
              <a:t>10%</a:t>
            </a:r>
            <a:r>
              <a:rPr lang="zh-CN" altLang="en-US" sz="2800" b="1" dirty="0">
                <a:solidFill>
                  <a:srgbClr val="6600FF"/>
                </a:solidFill>
              </a:rPr>
              <a:t>～</a:t>
            </a:r>
            <a:r>
              <a:rPr lang="en-US" altLang="zh-CN" sz="2800" b="1" dirty="0">
                <a:solidFill>
                  <a:srgbClr val="6600FF"/>
                </a:solidFill>
              </a:rPr>
              <a:t>20%</a:t>
            </a:r>
            <a:r>
              <a:rPr lang="zh-CN" altLang="en-US" sz="2800" b="1" dirty="0">
                <a:solidFill>
                  <a:srgbClr val="6600FF"/>
                </a:solidFill>
              </a:rPr>
              <a:t>。</a:t>
            </a:r>
          </a:p>
          <a:p>
            <a:pPr eaLnBrk="1" hangingPunct="1">
              <a:buFont typeface="Wingdings" panose="05000000000000000000" pitchFamily="2" charset="2"/>
              <a:buNone/>
            </a:pPr>
            <a:r>
              <a:rPr lang="en-US" altLang="zh-CN" sz="2800" b="1" dirty="0"/>
              <a:t>2</a:t>
            </a:r>
            <a:r>
              <a:rPr lang="zh-CN" altLang="en-US" sz="2800" b="1" dirty="0"/>
              <a:t>）</a:t>
            </a:r>
            <a:r>
              <a:rPr lang="zh-CN" altLang="en-US" sz="2800" b="1" dirty="0">
                <a:solidFill>
                  <a:srgbClr val="6600FF"/>
                </a:solidFill>
              </a:rPr>
              <a:t>在后期引入一个变动比在早期引入相同变动所需付出的代价高</a:t>
            </a:r>
            <a:r>
              <a:rPr lang="en-US" altLang="zh-CN" sz="2800" b="1" dirty="0">
                <a:solidFill>
                  <a:srgbClr val="6600FF"/>
                </a:solidFill>
              </a:rPr>
              <a:t>2</a:t>
            </a:r>
            <a:r>
              <a:rPr lang="zh-CN" altLang="en-US" sz="2800" b="1" dirty="0">
                <a:solidFill>
                  <a:srgbClr val="6600FF"/>
                </a:solidFill>
              </a:rPr>
              <a:t>～</a:t>
            </a:r>
            <a:r>
              <a:rPr lang="en-US" altLang="zh-CN" sz="2800" b="1" dirty="0">
                <a:solidFill>
                  <a:srgbClr val="6600FF"/>
                </a:solidFill>
              </a:rPr>
              <a:t>3</a:t>
            </a:r>
            <a:r>
              <a:rPr lang="zh-CN" altLang="en-US" sz="2800" b="1" dirty="0">
                <a:solidFill>
                  <a:srgbClr val="6600FF"/>
                </a:solidFill>
              </a:rPr>
              <a:t>个数量级。</a:t>
            </a:r>
            <a:r>
              <a:rPr lang="zh-CN" altLang="en-US" b="1" dirty="0"/>
              <a:t> </a:t>
            </a:r>
          </a:p>
        </p:txBody>
      </p:sp>
      <p:sp>
        <p:nvSpPr>
          <p:cNvPr id="4" name="标题 1">
            <a:extLst>
              <a:ext uri="{FF2B5EF4-FFF2-40B4-BE49-F238E27FC236}">
                <a16:creationId xmlns:a16="http://schemas.microsoft.com/office/drawing/2014/main" id="{D277A182-D6B1-4310-83A5-08A4C231BE78}"/>
              </a:ext>
            </a:extLst>
          </p:cNvPr>
          <p:cNvSpPr txBox="1">
            <a:spLocks/>
          </p:cNvSpPr>
          <p:nvPr/>
        </p:nvSpPr>
        <p:spPr bwMode="auto">
          <a:xfrm>
            <a:off x="493713" y="995873"/>
            <a:ext cx="8229600"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fontAlgn="auto">
              <a:spcBef>
                <a:spcPts val="0"/>
              </a:spcBef>
              <a:spcAft>
                <a:spcPts val="0"/>
              </a:spcAft>
              <a:defRPr/>
            </a:pPr>
            <a:r>
              <a:rPr lang="zh-CN" altLang="en-US" sz="2800" b="1" kern="0"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二、主观原因</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blinds(horizontal)">
                                      <p:cBhvr>
                                        <p:cTn id="7" dur="500"/>
                                        <p:tgtEl>
                                          <p:spTgt spid="3225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blinds(horizontal)">
                                      <p:cBhvr>
                                        <p:cTn id="10" dur="500"/>
                                        <p:tgtEl>
                                          <p:spTgt spid="32256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2563">
                                            <p:txEl>
                                              <p:pRg st="3" end="3"/>
                                            </p:txEl>
                                          </p:spTgt>
                                        </p:tgtEl>
                                        <p:attrNameLst>
                                          <p:attrName>style.visibility</p:attrName>
                                        </p:attrNameLst>
                                      </p:cBhvr>
                                      <p:to>
                                        <p:strVal val="visible"/>
                                      </p:to>
                                    </p:set>
                                    <p:animEffect transition="in" filter="blinds(horizontal)">
                                      <p:cBhvr>
                                        <p:cTn id="13" dur="500"/>
                                        <p:tgtEl>
                                          <p:spTgt spid="32256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2563">
                                            <p:txEl>
                                              <p:pRg st="4" end="4"/>
                                            </p:txEl>
                                          </p:spTgt>
                                        </p:tgtEl>
                                        <p:attrNameLst>
                                          <p:attrName>style.visibility</p:attrName>
                                        </p:attrNameLst>
                                      </p:cBhvr>
                                      <p:to>
                                        <p:strVal val="visible"/>
                                      </p:to>
                                    </p:set>
                                    <p:animEffect transition="in" filter="blinds(horizontal)">
                                      <p:cBhvr>
                                        <p:cTn id="16" dur="500"/>
                                        <p:tgtEl>
                                          <p:spTgt spid="322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15888"/>
            <a:ext cx="8229600" cy="704850"/>
          </a:xfrm>
        </p:spPr>
        <p:txBody>
          <a:bodyPr/>
          <a:lstStyle/>
          <a:p>
            <a:pPr eaLnBrk="1" hangingPunct="1"/>
            <a:r>
              <a:rPr lang="en-US" altLang="zh-CN" sz="4000"/>
              <a:t>3.2 </a:t>
            </a:r>
            <a:r>
              <a:rPr lang="zh-CN" altLang="en-US" sz="4000"/>
              <a:t>产生软件危机的原因</a:t>
            </a:r>
            <a:endParaRPr lang="en-US" altLang="zh-CN" sz="4000"/>
          </a:p>
        </p:txBody>
      </p:sp>
      <p:sp>
        <p:nvSpPr>
          <p:cNvPr id="326659" name="Rectangle 3"/>
          <p:cNvSpPr>
            <a:spLocks noGrp="1" noChangeArrowheads="1"/>
          </p:cNvSpPr>
          <p:nvPr>
            <p:ph idx="1"/>
          </p:nvPr>
        </p:nvSpPr>
        <p:spPr>
          <a:xfrm>
            <a:off x="322263" y="1195388"/>
            <a:ext cx="8229600" cy="4899025"/>
          </a:xfrm>
          <a:solidFill>
            <a:schemeClr val="bg1"/>
          </a:solidFill>
        </p:spPr>
        <p:txBody>
          <a:bodyPr/>
          <a:lstStyle/>
          <a:p>
            <a:pPr eaLnBrk="1" hangingPunct="1">
              <a:lnSpc>
                <a:spcPct val="80000"/>
              </a:lnSpc>
              <a:buFont typeface="Wingdings" panose="05000000000000000000" pitchFamily="2" charset="2"/>
              <a:buNone/>
            </a:pPr>
            <a:r>
              <a:rPr lang="en-US" altLang="zh-CN" sz="2400" b="1" dirty="0"/>
              <a:t>2</a:t>
            </a:r>
            <a:r>
              <a:rPr lang="zh-CN" altLang="en-US" sz="2400" b="1" dirty="0"/>
              <a:t>、</a:t>
            </a:r>
            <a:r>
              <a:rPr lang="zh-CN" altLang="en-US" sz="2400" b="1" dirty="0">
                <a:solidFill>
                  <a:srgbClr val="FF3300"/>
                </a:solidFill>
              </a:rPr>
              <a:t>忽视文档</a:t>
            </a:r>
            <a:r>
              <a:rPr lang="zh-CN" altLang="en-US" sz="2400" b="1" dirty="0"/>
              <a:t>只重视程序</a:t>
            </a:r>
          </a:p>
          <a:p>
            <a:pPr eaLnBrk="1" hangingPunct="1">
              <a:buFont typeface="Wingdings" panose="05000000000000000000" pitchFamily="2" charset="2"/>
              <a:buNone/>
            </a:pPr>
            <a:r>
              <a:rPr lang="zh-CN" altLang="en-US" sz="2400" b="1" dirty="0"/>
              <a:t>     必须认识到一个软件产品必须由一个完整的配置组成，软件配置主要包括程序、文档和数据等成分。必须</a:t>
            </a:r>
            <a:r>
              <a:rPr lang="zh-CN" altLang="en-US" sz="2400" b="1" dirty="0">
                <a:solidFill>
                  <a:srgbClr val="FF3300"/>
                </a:solidFill>
              </a:rPr>
              <a:t>清除只重视程序而忽视软件配置其余成分的错误观念</a:t>
            </a:r>
            <a:r>
              <a:rPr lang="zh-CN" altLang="en-US" sz="2400" b="1" dirty="0"/>
              <a:t>。</a:t>
            </a:r>
          </a:p>
          <a:p>
            <a:pPr eaLnBrk="1" hangingPunct="1">
              <a:lnSpc>
                <a:spcPct val="80000"/>
              </a:lnSpc>
              <a:buFont typeface="Wingdings" panose="05000000000000000000" pitchFamily="2" charset="2"/>
              <a:buNone/>
            </a:pPr>
            <a:endParaRPr lang="zh-CN" altLang="en-US" sz="2400" b="1" dirty="0"/>
          </a:p>
          <a:p>
            <a:pPr eaLnBrk="1" hangingPunct="1">
              <a:lnSpc>
                <a:spcPct val="80000"/>
              </a:lnSpc>
              <a:buFont typeface="Wingdings" panose="05000000000000000000" pitchFamily="2" charset="2"/>
              <a:buNone/>
            </a:pPr>
            <a:r>
              <a:rPr lang="en-US" altLang="zh-CN" sz="2400" b="1" dirty="0"/>
              <a:t>3</a:t>
            </a:r>
            <a:r>
              <a:rPr lang="zh-CN" altLang="en-US" sz="2400" b="1" dirty="0"/>
              <a:t>、</a:t>
            </a:r>
            <a:r>
              <a:rPr lang="zh-CN" altLang="en-US" sz="2400" b="1" dirty="0">
                <a:solidFill>
                  <a:srgbClr val="FF3300"/>
                </a:solidFill>
              </a:rPr>
              <a:t>轻视维护</a:t>
            </a:r>
            <a:r>
              <a:rPr lang="zh-CN" altLang="en-US" sz="2400" b="1" dirty="0"/>
              <a:t>是一个最大的错误。</a:t>
            </a:r>
          </a:p>
          <a:p>
            <a:pPr eaLnBrk="1" hangingPunct="1">
              <a:buFont typeface="Wingdings" panose="05000000000000000000" pitchFamily="2" charset="2"/>
              <a:buNone/>
            </a:pPr>
            <a:r>
              <a:rPr lang="zh-CN" altLang="en-US" sz="2400" b="1" dirty="0">
                <a:solidFill>
                  <a:srgbClr val="FF3300"/>
                </a:solidFill>
              </a:rPr>
              <a:t>      </a:t>
            </a:r>
            <a:r>
              <a:rPr lang="zh-CN" altLang="en-US" sz="2400" b="1" dirty="0">
                <a:solidFill>
                  <a:srgbClr val="6600FF"/>
                </a:solidFill>
              </a:rPr>
              <a:t>统计数据表明，实际上用于软件维护的费用占软件总费用的</a:t>
            </a:r>
            <a:r>
              <a:rPr lang="en-US" altLang="zh-CN" sz="2400" b="1" dirty="0">
                <a:solidFill>
                  <a:srgbClr val="6600FF"/>
                </a:solidFill>
              </a:rPr>
              <a:t>55%~70%</a:t>
            </a:r>
            <a:r>
              <a:rPr lang="zh-CN" altLang="en-US" sz="2400" b="1" dirty="0">
                <a:solidFill>
                  <a:srgbClr val="6600FF"/>
                </a:solidFill>
              </a:rPr>
              <a:t>。</a:t>
            </a:r>
          </a:p>
          <a:p>
            <a:pPr eaLnBrk="1" hangingPunct="1">
              <a:buFont typeface="Wingdings" panose="05000000000000000000" pitchFamily="2" charset="2"/>
              <a:buNone/>
            </a:pPr>
            <a:endParaRPr lang="zh-CN" altLang="en-US" sz="2400" b="1" dirty="0"/>
          </a:p>
        </p:txBody>
      </p:sp>
      <p:pic>
        <p:nvPicPr>
          <p:cNvPr id="3" name="图片 2">
            <a:extLst>
              <a:ext uri="{FF2B5EF4-FFF2-40B4-BE49-F238E27FC236}">
                <a16:creationId xmlns:a16="http://schemas.microsoft.com/office/drawing/2014/main" id="{F917D952-CA9C-40E6-9678-1C9C1887B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063" y="4157264"/>
            <a:ext cx="3728586" cy="25848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blinds(horizontal)">
                                      <p:cBhvr>
                                        <p:cTn id="7" dur="500"/>
                                        <p:tgtEl>
                                          <p:spTgt spid="32665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animEffect transition="in" filter="blinds(horizontal)">
                                      <p:cBhvr>
                                        <p:cTn id="10" dur="500"/>
                                        <p:tgtEl>
                                          <p:spTgt spid="32665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6659">
                                            <p:txEl>
                                              <p:pRg st="3" end="3"/>
                                            </p:txEl>
                                          </p:spTgt>
                                        </p:tgtEl>
                                        <p:attrNameLst>
                                          <p:attrName>style.visibility</p:attrName>
                                        </p:attrNameLst>
                                      </p:cBhvr>
                                      <p:to>
                                        <p:strVal val="visible"/>
                                      </p:to>
                                    </p:set>
                                    <p:animEffect transition="in" filter="blinds(horizontal)">
                                      <p:cBhvr>
                                        <p:cTn id="13" dur="500"/>
                                        <p:tgtEl>
                                          <p:spTgt spid="32665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6659">
                                            <p:txEl>
                                              <p:pRg st="4" end="4"/>
                                            </p:txEl>
                                          </p:spTgt>
                                        </p:tgtEl>
                                        <p:attrNameLst>
                                          <p:attrName>style.visibility</p:attrName>
                                        </p:attrNameLst>
                                      </p:cBhvr>
                                      <p:to>
                                        <p:strVal val="visible"/>
                                      </p:to>
                                    </p:set>
                                    <p:animEffect transition="in" filter="blinds(horizontal)">
                                      <p:cBhvr>
                                        <p:cTn id="16" dur="500"/>
                                        <p:tgtEl>
                                          <p:spTgt spid="326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15888"/>
            <a:ext cx="8229600" cy="704850"/>
          </a:xfrm>
        </p:spPr>
        <p:txBody>
          <a:bodyPr/>
          <a:lstStyle/>
          <a:p>
            <a:pPr eaLnBrk="1" hangingPunct="1"/>
            <a:r>
              <a:rPr lang="en-US" altLang="zh-CN" sz="4000"/>
              <a:t>3.3 </a:t>
            </a:r>
            <a:r>
              <a:rPr lang="zh-CN" altLang="en-US" sz="4000"/>
              <a:t>解决软件危机的途径</a:t>
            </a:r>
          </a:p>
        </p:txBody>
      </p:sp>
      <p:sp>
        <p:nvSpPr>
          <p:cNvPr id="328707" name="Rectangle 3"/>
          <p:cNvSpPr>
            <a:spLocks noGrp="1" noChangeArrowheads="1"/>
          </p:cNvSpPr>
          <p:nvPr>
            <p:ph idx="1"/>
          </p:nvPr>
        </p:nvSpPr>
        <p:spPr>
          <a:xfrm>
            <a:off x="393700" y="1268413"/>
            <a:ext cx="8229600" cy="4525962"/>
          </a:xfrm>
          <a:solidFill>
            <a:schemeClr val="bg1"/>
          </a:solidFill>
        </p:spPr>
        <p:txBody>
          <a:bodyPr/>
          <a:lstStyle/>
          <a:p>
            <a:pPr eaLnBrk="1" hangingPunct="1">
              <a:lnSpc>
                <a:spcPct val="90000"/>
              </a:lnSpc>
              <a:buFont typeface="Wingdings" panose="05000000000000000000" pitchFamily="2" charset="2"/>
              <a:buNone/>
            </a:pPr>
            <a:r>
              <a:rPr lang="zh-CN" altLang="en-US" sz="2400" b="1" dirty="0"/>
              <a:t>  </a:t>
            </a:r>
            <a:r>
              <a:rPr lang="en-US" altLang="zh-CN" sz="2400" b="1" dirty="0">
                <a:solidFill>
                  <a:srgbClr val="FF0000"/>
                </a:solidFill>
              </a:rPr>
              <a:t>1</a:t>
            </a:r>
            <a:r>
              <a:rPr lang="zh-CN" altLang="en-US" sz="2400" b="1" dirty="0">
                <a:solidFill>
                  <a:srgbClr val="FF0000"/>
                </a:solidFill>
              </a:rPr>
              <a:t>、技术措施：</a:t>
            </a:r>
            <a:r>
              <a:rPr lang="zh-CN" altLang="en-US" sz="2400" b="1" dirty="0"/>
              <a:t>将软件</a:t>
            </a:r>
            <a:r>
              <a:rPr lang="zh-CN" altLang="en-US" sz="2400" b="1" dirty="0">
                <a:solidFill>
                  <a:srgbClr val="0033CC"/>
                </a:solidFill>
              </a:rPr>
              <a:t>作为一个工程</a:t>
            </a:r>
            <a:r>
              <a:rPr lang="zh-CN" altLang="en-US" sz="2400" b="1" dirty="0"/>
              <a:t>去开发。在这个工程里</a:t>
            </a:r>
            <a:r>
              <a:rPr lang="zh-CN" altLang="en-US" sz="2400" b="1" dirty="0">
                <a:solidFill>
                  <a:srgbClr val="0033CC"/>
                </a:solidFill>
              </a:rPr>
              <a:t>分成多个过程</a:t>
            </a:r>
            <a:r>
              <a:rPr lang="zh-CN" altLang="en-US" sz="2400" b="1" dirty="0"/>
              <a:t>，包括</a:t>
            </a:r>
            <a:r>
              <a:rPr lang="zh-CN" altLang="en-US" sz="2400" b="1" dirty="0">
                <a:solidFill>
                  <a:srgbClr val="0033CC"/>
                </a:solidFill>
              </a:rPr>
              <a:t>需求分析和确定，程序设计，编码，测试，使用和维护</a:t>
            </a:r>
            <a:r>
              <a:rPr lang="zh-CN" altLang="en-US" sz="2400" b="1" dirty="0"/>
              <a:t>等过程。每个过程都规定有必须的文档、方法、工具等说明。</a:t>
            </a:r>
          </a:p>
          <a:p>
            <a:pPr eaLnBrk="1" hangingPunct="1">
              <a:lnSpc>
                <a:spcPct val="90000"/>
              </a:lnSpc>
              <a:buFont typeface="Wingdings" panose="05000000000000000000" pitchFamily="2" charset="2"/>
              <a:buNone/>
            </a:pPr>
            <a:r>
              <a:rPr lang="zh-CN" altLang="en-US" sz="2400" b="1" dirty="0">
                <a:solidFill>
                  <a:srgbClr val="FF0000"/>
                </a:solidFill>
              </a:rPr>
              <a:t>   </a:t>
            </a:r>
            <a:r>
              <a:rPr lang="en-US" altLang="zh-CN" sz="2400" b="1" dirty="0">
                <a:solidFill>
                  <a:srgbClr val="FF0000"/>
                </a:solidFill>
              </a:rPr>
              <a:t>2</a:t>
            </a:r>
            <a:r>
              <a:rPr lang="zh-CN" altLang="en-US" sz="2400" b="1" dirty="0">
                <a:solidFill>
                  <a:srgbClr val="FF0000"/>
                </a:solidFill>
              </a:rPr>
              <a:t>、管理组织措施</a:t>
            </a:r>
          </a:p>
          <a:p>
            <a:pPr eaLnBrk="1" hangingPunct="1">
              <a:lnSpc>
                <a:spcPct val="90000"/>
              </a:lnSpc>
              <a:buFont typeface="Wingdings" panose="05000000000000000000" pitchFamily="2" charset="2"/>
              <a:buNone/>
            </a:pPr>
            <a:r>
              <a:rPr lang="zh-CN" altLang="en-US" sz="2400" b="1" dirty="0"/>
              <a:t>    从技术和管理两方面去研究如何更好地</a:t>
            </a:r>
            <a:r>
              <a:rPr lang="zh-CN" altLang="en-US" sz="2400" b="1" dirty="0">
                <a:solidFill>
                  <a:srgbClr val="0033CC"/>
                </a:solidFill>
              </a:rPr>
              <a:t>开发和维护</a:t>
            </a:r>
            <a:r>
              <a:rPr lang="zh-CN" altLang="en-US" sz="2400" b="1" dirty="0"/>
              <a:t>计算机软件正是软件工程这么学科要研究的内容。</a:t>
            </a:r>
            <a:endParaRPr lang="zh-CN" altLang="en-US" sz="2400" b="1" dirty="0">
              <a:solidFill>
                <a:srgbClr val="6600FF"/>
              </a:solidFill>
            </a:endParaRPr>
          </a:p>
          <a:p>
            <a:pPr eaLnBrk="1" hangingPunct="1">
              <a:lnSpc>
                <a:spcPct val="90000"/>
              </a:lnSpc>
              <a:buFont typeface="Wingdings" panose="05000000000000000000" pitchFamily="2" charset="2"/>
              <a:buNone/>
            </a:pPr>
            <a:endParaRPr lang="zh-CN" altLang="en-US" sz="2400" b="1" dirty="0"/>
          </a:p>
        </p:txBody>
      </p:sp>
      <p:pic>
        <p:nvPicPr>
          <p:cNvPr id="3" name="图片 2">
            <a:extLst>
              <a:ext uri="{FF2B5EF4-FFF2-40B4-BE49-F238E27FC236}">
                <a16:creationId xmlns:a16="http://schemas.microsoft.com/office/drawing/2014/main" id="{B584CD3F-AFD3-44F8-97EB-479068D4F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0776" y="4077296"/>
            <a:ext cx="2454534" cy="25752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blinds(horizontal)">
                                      <p:cBhvr>
                                        <p:cTn id="7" dur="500"/>
                                        <p:tgtEl>
                                          <p:spTgt spid="32870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8707">
                                            <p:txEl>
                                              <p:pRg st="1" end="1"/>
                                            </p:txEl>
                                          </p:spTgt>
                                        </p:tgtEl>
                                        <p:attrNameLst>
                                          <p:attrName>style.visibility</p:attrName>
                                        </p:attrNameLst>
                                      </p:cBhvr>
                                      <p:to>
                                        <p:strVal val="visible"/>
                                      </p:to>
                                    </p:set>
                                    <p:animEffect transition="in" filter="blinds(horizontal)">
                                      <p:cBhvr>
                                        <p:cTn id="10" dur="500"/>
                                        <p:tgtEl>
                                          <p:spTgt spid="32870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13" dur="500"/>
                                        <p:tgtEl>
                                          <p:spTgt spid="328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4063" y="5013325"/>
            <a:ext cx="7996237" cy="1296988"/>
          </a:xfrm>
          <a:prstGeom prst="rect">
            <a:avLst/>
          </a:prstGeom>
          <a:solidFill>
            <a:schemeClr val="accent2">
              <a:lumMod val="20000"/>
              <a:lumOff val="80000"/>
            </a:schemeClr>
          </a:solidFill>
          <a:ln w="571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63" name="Rectangle 2"/>
          <p:cNvSpPr>
            <a:spLocks noGrp="1" noChangeArrowheads="1"/>
          </p:cNvSpPr>
          <p:nvPr>
            <p:ph type="title"/>
          </p:nvPr>
        </p:nvSpPr>
        <p:spPr>
          <a:xfrm>
            <a:off x="457200" y="115888"/>
            <a:ext cx="8229600" cy="704850"/>
          </a:xfrm>
        </p:spPr>
        <p:txBody>
          <a:bodyPr/>
          <a:lstStyle/>
          <a:p>
            <a:r>
              <a:rPr lang="en-US" altLang="zh-CN"/>
              <a:t>4</a:t>
            </a:r>
            <a:r>
              <a:rPr lang="zh-CN" altLang="en-US"/>
              <a:t>、软件工程</a:t>
            </a:r>
            <a:r>
              <a:rPr lang="en-US" altLang="zh-CN"/>
              <a:t>-</a:t>
            </a:r>
            <a:r>
              <a:rPr lang="zh-CN" altLang="en-US"/>
              <a:t>软件工程介绍</a:t>
            </a:r>
          </a:p>
        </p:txBody>
      </p:sp>
      <p:sp>
        <p:nvSpPr>
          <p:cNvPr id="330755" name="Rectangle 3"/>
          <p:cNvSpPr>
            <a:spLocks noGrp="1" noChangeArrowheads="1"/>
          </p:cNvSpPr>
          <p:nvPr>
            <p:ph type="body" idx="1"/>
          </p:nvPr>
        </p:nvSpPr>
        <p:spPr>
          <a:xfrm>
            <a:off x="393700" y="1195388"/>
            <a:ext cx="8570913" cy="5257800"/>
          </a:xfrm>
        </p:spPr>
        <p:txBody>
          <a:bodyPr/>
          <a:lstStyle/>
          <a:p>
            <a:pPr eaLnBrk="1" hangingPunct="1">
              <a:lnSpc>
                <a:spcPct val="90000"/>
              </a:lnSpc>
              <a:buClr>
                <a:schemeClr val="tx2"/>
              </a:buClr>
              <a:buFont typeface="Wingdings" panose="05000000000000000000" pitchFamily="2" charset="2"/>
              <a:buNone/>
            </a:pPr>
            <a:r>
              <a:rPr lang="zh-CN" altLang="en-US" sz="3600" b="1" dirty="0">
                <a:solidFill>
                  <a:srgbClr val="C00000"/>
                </a:solidFill>
              </a:rPr>
              <a:t>      </a:t>
            </a:r>
            <a:r>
              <a:rPr lang="zh-CN" altLang="en-US" sz="3600" b="1" dirty="0">
                <a:solidFill>
                  <a:srgbClr val="C00000"/>
                </a:solidFill>
                <a:latin typeface="黑体" panose="02010609060101010101" pitchFamily="49" charset="-122"/>
                <a:ea typeface="黑体" panose="02010609060101010101" pitchFamily="49" charset="-122"/>
              </a:rPr>
              <a:t>软件工程 </a:t>
            </a:r>
            <a:r>
              <a:rPr lang="en-US" altLang="zh-CN" sz="3600" b="1" dirty="0">
                <a:solidFill>
                  <a:srgbClr val="C00000"/>
                </a:solidFill>
                <a:latin typeface="黑体" panose="02010609060101010101" pitchFamily="49" charset="-122"/>
                <a:ea typeface="黑体" panose="02010609060101010101" pitchFamily="49" charset="-122"/>
              </a:rPr>
              <a:t>= </a:t>
            </a:r>
            <a:r>
              <a:rPr lang="zh-CN" altLang="en-US" sz="3600" b="1" dirty="0">
                <a:solidFill>
                  <a:srgbClr val="C00000"/>
                </a:solidFill>
                <a:latin typeface="黑体" panose="02010609060101010101" pitchFamily="49" charset="-122"/>
                <a:ea typeface="黑体" panose="02010609060101010101" pitchFamily="49" charset="-122"/>
              </a:rPr>
              <a:t>软件开发 </a:t>
            </a:r>
            <a:r>
              <a:rPr lang="en-US" altLang="zh-CN" sz="3600" b="1" dirty="0">
                <a:solidFill>
                  <a:srgbClr val="C00000"/>
                </a:solidFill>
                <a:latin typeface="黑体" panose="02010609060101010101" pitchFamily="49" charset="-122"/>
                <a:ea typeface="黑体" panose="02010609060101010101" pitchFamily="49" charset="-122"/>
              </a:rPr>
              <a:t>+ </a:t>
            </a:r>
            <a:r>
              <a:rPr lang="zh-CN" altLang="en-US" sz="3600" b="1" dirty="0">
                <a:solidFill>
                  <a:srgbClr val="C00000"/>
                </a:solidFill>
                <a:latin typeface="黑体" panose="02010609060101010101" pitchFamily="49" charset="-122"/>
                <a:ea typeface="黑体" panose="02010609060101010101" pitchFamily="49" charset="-122"/>
              </a:rPr>
              <a:t>工程</a:t>
            </a:r>
          </a:p>
          <a:p>
            <a:pPr lvl="1" eaLnBrk="1" hangingPunct="1">
              <a:lnSpc>
                <a:spcPct val="90000"/>
              </a:lnSpc>
              <a:buClr>
                <a:schemeClr val="tx2"/>
              </a:buClr>
              <a:buFont typeface="Wingdings" panose="05000000000000000000" pitchFamily="2" charset="2"/>
              <a:buChar char="n"/>
            </a:pPr>
            <a:r>
              <a:rPr lang="zh-CN" altLang="en-US" sz="3600" b="1" dirty="0"/>
              <a:t> </a:t>
            </a:r>
            <a:r>
              <a:rPr lang="zh-CN" altLang="en-US" sz="3600" b="1" dirty="0">
                <a:latin typeface="黑体" panose="02010609060101010101" pitchFamily="49" charset="-122"/>
                <a:ea typeface="黑体" panose="02010609060101010101" pitchFamily="49" charset="-122"/>
              </a:rPr>
              <a:t>工程</a:t>
            </a:r>
            <a:r>
              <a:rPr lang="zh-CN" altLang="en-US" sz="3600" b="1" dirty="0"/>
              <a:t>，想象为：一条流水线</a:t>
            </a:r>
          </a:p>
          <a:p>
            <a:pPr>
              <a:lnSpc>
                <a:spcPct val="90000"/>
              </a:lnSpc>
              <a:buFont typeface="Wingdings" panose="05000000000000000000" pitchFamily="2" charset="2"/>
              <a:buNone/>
            </a:pPr>
            <a:r>
              <a:rPr lang="zh-CN" altLang="en-US" b="1" dirty="0">
                <a:solidFill>
                  <a:schemeClr val="folHlink"/>
                </a:solidFill>
              </a:rPr>
              <a:t>    </a:t>
            </a:r>
            <a:r>
              <a:rPr lang="zh-CN" altLang="en-US" sz="2800" b="1" dirty="0"/>
              <a:t>采用工程的</a:t>
            </a:r>
            <a:r>
              <a:rPr lang="zh-CN" altLang="en-US" sz="2800" b="1" dirty="0">
                <a:solidFill>
                  <a:srgbClr val="C00000"/>
                </a:solidFill>
              </a:rPr>
              <a:t>概念</a:t>
            </a:r>
            <a:r>
              <a:rPr lang="zh-CN" altLang="en-US" sz="2800" b="1" dirty="0"/>
              <a:t>、</a:t>
            </a:r>
            <a:r>
              <a:rPr lang="zh-CN" altLang="en-US" sz="2800" b="1" dirty="0">
                <a:solidFill>
                  <a:srgbClr val="C00000"/>
                </a:solidFill>
              </a:rPr>
              <a:t>原理</a:t>
            </a:r>
            <a:r>
              <a:rPr lang="zh-CN" altLang="en-US" sz="2800" b="1" dirty="0"/>
              <a:t>、</a:t>
            </a:r>
            <a:r>
              <a:rPr lang="zh-CN" altLang="en-US" sz="2800" b="1" dirty="0">
                <a:solidFill>
                  <a:srgbClr val="C00000"/>
                </a:solidFill>
              </a:rPr>
              <a:t>技术</a:t>
            </a:r>
            <a:r>
              <a:rPr lang="zh-CN" altLang="en-US" sz="2800" b="1" dirty="0"/>
              <a:t>和</a:t>
            </a:r>
            <a:r>
              <a:rPr lang="zh-CN" altLang="en-US" sz="2800" b="1" dirty="0">
                <a:solidFill>
                  <a:srgbClr val="C00000"/>
                </a:solidFill>
              </a:rPr>
              <a:t>方法</a:t>
            </a:r>
            <a:r>
              <a:rPr lang="zh-CN" altLang="en-US" sz="2800" b="1" dirty="0"/>
              <a:t>来开发与维护软件，把经过时间考验而证明</a:t>
            </a:r>
            <a:r>
              <a:rPr lang="zh-CN" altLang="en-US" sz="2800" b="1" dirty="0">
                <a:solidFill>
                  <a:srgbClr val="C00000"/>
                </a:solidFill>
              </a:rPr>
              <a:t>正确的管理技术</a:t>
            </a:r>
            <a:r>
              <a:rPr lang="zh-CN" altLang="en-US" sz="2800" b="1" dirty="0"/>
              <a:t>和当前能够得到的</a:t>
            </a:r>
            <a:r>
              <a:rPr lang="zh-CN" altLang="en-US" sz="2800" b="1" dirty="0">
                <a:solidFill>
                  <a:srgbClr val="C00000"/>
                </a:solidFill>
              </a:rPr>
              <a:t>最好的技术方法</a:t>
            </a:r>
            <a:r>
              <a:rPr lang="zh-CN" altLang="en-US" sz="2800" b="1" dirty="0"/>
              <a:t>结合起来，</a:t>
            </a:r>
            <a:r>
              <a:rPr lang="zh-CN" altLang="en-US" sz="2800" b="1" dirty="0">
                <a:solidFill>
                  <a:srgbClr val="0033CC"/>
                </a:solidFill>
              </a:rPr>
              <a:t>经济地开发</a:t>
            </a:r>
            <a:r>
              <a:rPr lang="zh-CN" altLang="en-US" sz="2800" b="1" dirty="0"/>
              <a:t>出</a:t>
            </a:r>
            <a:r>
              <a:rPr lang="zh-CN" altLang="en-US" sz="2800" b="1" dirty="0">
                <a:solidFill>
                  <a:srgbClr val="C00000"/>
                </a:solidFill>
              </a:rPr>
              <a:t>高质量的软件</a:t>
            </a:r>
            <a:r>
              <a:rPr lang="zh-CN" altLang="en-US" sz="2800" b="1" dirty="0"/>
              <a:t>并</a:t>
            </a:r>
            <a:r>
              <a:rPr lang="zh-CN" altLang="en-US" sz="2800" b="1" dirty="0">
                <a:solidFill>
                  <a:srgbClr val="0033CC"/>
                </a:solidFill>
              </a:rPr>
              <a:t>有效地维护</a:t>
            </a:r>
            <a:r>
              <a:rPr lang="zh-CN" altLang="en-US" sz="2800" b="1" dirty="0">
                <a:solidFill>
                  <a:srgbClr val="C00000"/>
                </a:solidFill>
              </a:rPr>
              <a:t>它</a:t>
            </a:r>
            <a:r>
              <a:rPr lang="zh-CN" altLang="en-US" sz="2800" b="1" dirty="0"/>
              <a:t>，这就是</a:t>
            </a:r>
            <a:r>
              <a:rPr lang="zh-CN" altLang="en-US" sz="2800" b="1" dirty="0">
                <a:solidFill>
                  <a:srgbClr val="C00000"/>
                </a:solidFill>
                <a:latin typeface="黑体" panose="02010609060101010101" pitchFamily="49" charset="-122"/>
                <a:ea typeface="黑体" panose="02010609060101010101" pitchFamily="49" charset="-122"/>
              </a:rPr>
              <a:t>软件工程</a:t>
            </a:r>
            <a:r>
              <a:rPr lang="zh-CN" altLang="en-US" sz="2800" b="1" dirty="0"/>
              <a:t>。</a:t>
            </a:r>
          </a:p>
          <a:p>
            <a:pPr>
              <a:lnSpc>
                <a:spcPct val="90000"/>
              </a:lnSpc>
              <a:buFont typeface="Wingdings" panose="05000000000000000000" pitchFamily="2" charset="2"/>
              <a:buNone/>
            </a:pPr>
            <a:r>
              <a:rPr lang="zh-CN" altLang="en-US" b="1" dirty="0"/>
              <a:t>    </a:t>
            </a:r>
            <a:endParaRPr lang="en-US" altLang="zh-CN" b="1" dirty="0"/>
          </a:p>
          <a:p>
            <a:pPr>
              <a:lnSpc>
                <a:spcPct val="90000"/>
              </a:lnSpc>
            </a:pPr>
            <a:r>
              <a:rPr lang="zh-CN" altLang="en-US" b="1" dirty="0"/>
              <a:t>概括地说，</a:t>
            </a:r>
            <a:r>
              <a:rPr lang="zh-CN" altLang="en-US" b="1" dirty="0">
                <a:solidFill>
                  <a:srgbClr val="0066FF"/>
                </a:solidFill>
              </a:rPr>
              <a:t>软件工程是指导计算机软件开发和维护的一门</a:t>
            </a:r>
            <a:r>
              <a:rPr lang="zh-CN" altLang="en-US" b="1" dirty="0">
                <a:solidFill>
                  <a:srgbClr val="C00000"/>
                </a:solidFill>
                <a:latin typeface="黑体" panose="02010609060101010101" pitchFamily="49" charset="-122"/>
                <a:ea typeface="黑体" panose="02010609060101010101" pitchFamily="49" charset="-122"/>
              </a:rPr>
              <a:t>工程学科</a:t>
            </a:r>
            <a:r>
              <a:rPr lang="zh-CN" altLang="en-US" b="1" dirty="0"/>
              <a:t>。</a:t>
            </a:r>
            <a:endParaRPr lang="zh-CN" altLang="en-US" sz="3600" b="1" dirty="0"/>
          </a:p>
        </p:txBody>
      </p:sp>
      <p:sp>
        <p:nvSpPr>
          <p:cNvPr id="4" name="Text Box 6"/>
          <p:cNvSpPr txBox="1">
            <a:spLocks noChangeArrowheads="1"/>
          </p:cNvSpPr>
          <p:nvPr/>
        </p:nvSpPr>
        <p:spPr bwMode="auto">
          <a:xfrm>
            <a:off x="974725" y="1076325"/>
            <a:ext cx="2038350" cy="6461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软件工程</a:t>
            </a:r>
            <a:endParaRPr lang="zh-CN" altLang="en-US" sz="2800" dirty="0">
              <a:latin typeface="隶书" pitchFamily="49" charset="-122"/>
              <a:ea typeface="隶书" pitchFamily="49" charset="-122"/>
            </a:endParaRPr>
          </a:p>
        </p:txBody>
      </p:sp>
      <p:sp>
        <p:nvSpPr>
          <p:cNvPr id="5" name="Text Box 6"/>
          <p:cNvSpPr txBox="1">
            <a:spLocks noChangeArrowheads="1"/>
          </p:cNvSpPr>
          <p:nvPr/>
        </p:nvSpPr>
        <p:spPr bwMode="auto">
          <a:xfrm>
            <a:off x="3552825" y="1076325"/>
            <a:ext cx="2038350" cy="6461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软件开发</a:t>
            </a:r>
            <a:endParaRPr lang="zh-CN" altLang="en-US" sz="2800" dirty="0">
              <a:latin typeface="隶书" pitchFamily="49" charset="-122"/>
              <a:ea typeface="隶书" pitchFamily="49" charset="-122"/>
            </a:endParaRPr>
          </a:p>
        </p:txBody>
      </p:sp>
      <p:sp>
        <p:nvSpPr>
          <p:cNvPr id="6" name="Text Box 6"/>
          <p:cNvSpPr txBox="1">
            <a:spLocks noChangeArrowheads="1"/>
          </p:cNvSpPr>
          <p:nvPr/>
        </p:nvSpPr>
        <p:spPr bwMode="auto">
          <a:xfrm>
            <a:off x="6165850" y="1076325"/>
            <a:ext cx="1111250" cy="6461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工程</a:t>
            </a:r>
            <a:endParaRPr lang="zh-CN" altLang="en-US" sz="2800" dirty="0">
              <a:latin typeface="隶书" pitchFamily="49" charset="-122"/>
              <a:ea typeface="隶书"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blinds(horizontal)">
                                      <p:cBhvr>
                                        <p:cTn id="7" dur="500"/>
                                        <p:tgtEl>
                                          <p:spTgt spid="33075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0755">
                                            <p:txEl>
                                              <p:pRg st="1" end="1"/>
                                            </p:txEl>
                                          </p:spTgt>
                                        </p:tgtEl>
                                        <p:attrNameLst>
                                          <p:attrName>style.visibility</p:attrName>
                                        </p:attrNameLst>
                                      </p:cBhvr>
                                      <p:to>
                                        <p:strVal val="visible"/>
                                      </p:to>
                                    </p:set>
                                    <p:animEffect transition="in" filter="blinds(horizontal)">
                                      <p:cBhvr>
                                        <p:cTn id="10" dur="500"/>
                                        <p:tgtEl>
                                          <p:spTgt spid="33075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0755">
                                            <p:txEl>
                                              <p:pRg st="2" end="2"/>
                                            </p:txEl>
                                          </p:spTgt>
                                        </p:tgtEl>
                                        <p:attrNameLst>
                                          <p:attrName>style.visibility</p:attrName>
                                        </p:attrNameLst>
                                      </p:cBhvr>
                                      <p:to>
                                        <p:strVal val="visible"/>
                                      </p:to>
                                    </p:set>
                                    <p:animEffect transition="in" filter="blinds(horizontal)">
                                      <p:cBhvr>
                                        <p:cTn id="13" dur="500"/>
                                        <p:tgtEl>
                                          <p:spTgt spid="330755">
                                            <p:txEl>
                                              <p:pRg st="2" end="2"/>
                                            </p:txEl>
                                          </p:spTgt>
                                        </p:tgtEl>
                                      </p:cBhvr>
                                    </p:animEffect>
                                  </p:childTnLst>
                                </p:cTn>
                              </p:par>
                            </p:childTnLst>
                          </p:cTn>
                        </p:par>
                        <p:par>
                          <p:cTn id="14" fill="hold" nodeType="afterGroup">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par>
                          <p:cTn id="22" fill="hold" nodeType="afterGroup">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30755">
                                            <p:txEl>
                                              <p:pRg st="3" end="3"/>
                                            </p:txEl>
                                          </p:spTgt>
                                        </p:tgtEl>
                                        <p:attrNameLst>
                                          <p:attrName>style.visibility</p:attrName>
                                        </p:attrNameLst>
                                      </p:cBhvr>
                                      <p:to>
                                        <p:strVal val="visible"/>
                                      </p:to>
                                    </p:set>
                                    <p:animEffect transition="in" filter="blinds(horizontal)">
                                      <p:cBhvr>
                                        <p:cTn id="30" dur="500"/>
                                        <p:tgtEl>
                                          <p:spTgt spid="330755">
                                            <p:txEl>
                                              <p:pRg st="3" end="3"/>
                                            </p:txEl>
                                          </p:spTgt>
                                        </p:tgtEl>
                                      </p:cBhvr>
                                    </p:animEffect>
                                  </p:childTnLst>
                                </p:cTn>
                              </p:par>
                              <p:par>
                                <p:cTn id="31" presetID="42" presetClass="entr" presetSubtype="0" fill="hold" nodeType="withEffect">
                                  <p:stCondLst>
                                    <p:cond delay="0"/>
                                  </p:stCondLst>
                                  <p:childTnLst>
                                    <p:set>
                                      <p:cBhvr>
                                        <p:cTn id="32" dur="1" fill="hold">
                                          <p:stCondLst>
                                            <p:cond delay="0"/>
                                          </p:stCondLst>
                                        </p:cTn>
                                        <p:tgtEl>
                                          <p:spTgt spid="330755">
                                            <p:txEl>
                                              <p:pRg st="4" end="4"/>
                                            </p:txEl>
                                          </p:spTgt>
                                        </p:tgtEl>
                                        <p:attrNameLst>
                                          <p:attrName>style.visibility</p:attrName>
                                        </p:attrNameLst>
                                      </p:cBhvr>
                                      <p:to>
                                        <p:strVal val="visible"/>
                                      </p:to>
                                    </p:set>
                                    <p:animEffect transition="in" filter="fade">
                                      <p:cBhvr>
                                        <p:cTn id="33" dur="1000"/>
                                        <p:tgtEl>
                                          <p:spTgt spid="330755">
                                            <p:txEl>
                                              <p:pRg st="4" end="4"/>
                                            </p:txEl>
                                          </p:spTgt>
                                        </p:tgtEl>
                                      </p:cBhvr>
                                    </p:animEffect>
                                    <p:anim calcmode="lin" valueType="num">
                                      <p:cBhvr>
                                        <p:cTn id="34" dur="1000" fill="hold"/>
                                        <p:tgtEl>
                                          <p:spTgt spid="330755">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30755">
                                            <p:txEl>
                                              <p:pRg st="4" end="4"/>
                                            </p:txEl>
                                          </p:spTgt>
                                        </p:tgtEl>
                                        <p:attrNameLst>
                                          <p:attrName>ppt_y</p:attrName>
                                        </p:attrNameLst>
                                      </p:cBhvr>
                                      <p:tavLst>
                                        <p:tav tm="0">
                                          <p:val>
                                            <p:strVal val="#ppt_y+.1"/>
                                          </p:val>
                                        </p:tav>
                                        <p:tav tm="100000">
                                          <p:val>
                                            <p:strVal val="#ppt_y"/>
                                          </p:val>
                                        </p:tav>
                                      </p:tavLst>
                                    </p:anim>
                                  </p:childTnLst>
                                </p:cTn>
                              </p:par>
                            </p:childTnLst>
                          </p:cTn>
                        </p:par>
                        <p:par>
                          <p:cTn id="36" fill="hold" nodeType="afterGroup">
                            <p:stCondLst>
                              <p:cond delay="1000"/>
                            </p:stCondLst>
                            <p:childTnLst>
                              <p:par>
                                <p:cTn id="37" presetID="21" presetClass="entr" presetSubtype="1" fill="hold" grpId="0" nodeType="afterEffect">
                                  <p:stCondLst>
                                    <p:cond delay="2000"/>
                                  </p:stCondLst>
                                  <p:childTnLst>
                                    <p:set>
                                      <p:cBhvr>
                                        <p:cTn id="38" dur="1" fill="hold">
                                          <p:stCondLst>
                                            <p:cond delay="0"/>
                                          </p:stCondLst>
                                        </p:cTn>
                                        <p:tgtEl>
                                          <p:spTgt spid="2"/>
                                        </p:tgtEl>
                                        <p:attrNameLst>
                                          <p:attrName>style.visibility</p:attrName>
                                        </p:attrNameLst>
                                      </p:cBhvr>
                                      <p:to>
                                        <p:strVal val="visible"/>
                                      </p:to>
                                    </p:set>
                                    <p:animEffect transition="in" filter="wheel(1)">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15888"/>
            <a:ext cx="8229600" cy="704850"/>
          </a:xfrm>
        </p:spPr>
        <p:txBody>
          <a:bodyPr/>
          <a:lstStyle/>
          <a:p>
            <a:pPr eaLnBrk="1" hangingPunct="1"/>
            <a:r>
              <a:rPr lang="en-US" altLang="zh-CN" sz="4000"/>
              <a:t>4.1 </a:t>
            </a:r>
            <a:r>
              <a:rPr lang="zh-CN" altLang="en-US" sz="4000"/>
              <a:t>软件工程具有的本质特征</a:t>
            </a:r>
            <a:endParaRPr lang="en-US" altLang="zh-CN" sz="4000"/>
          </a:p>
        </p:txBody>
      </p:sp>
      <p:sp>
        <p:nvSpPr>
          <p:cNvPr id="332803" name="Rectangle 3"/>
          <p:cNvSpPr>
            <a:spLocks noGrp="1" noChangeArrowheads="1"/>
          </p:cNvSpPr>
          <p:nvPr>
            <p:ph idx="1"/>
          </p:nvPr>
        </p:nvSpPr>
        <p:spPr>
          <a:xfrm>
            <a:off x="393700" y="1052513"/>
            <a:ext cx="8283575" cy="5473700"/>
          </a:xfrm>
          <a:solidFill>
            <a:schemeClr val="bg1"/>
          </a:solidFill>
        </p:spPr>
        <p:txBody>
          <a:bodyPr/>
          <a:lstStyle/>
          <a:p>
            <a:pPr eaLnBrk="1" hangingPunct="1">
              <a:buFont typeface="Wingdings" panose="05000000000000000000" pitchFamily="2" charset="2"/>
              <a:buNone/>
            </a:pPr>
            <a:r>
              <a:rPr lang="en-US" altLang="zh-CN" b="1" dirty="0"/>
              <a:t>1. </a:t>
            </a:r>
            <a:r>
              <a:rPr lang="zh-CN" altLang="en-US" b="1" dirty="0"/>
              <a:t>软件工程关注于大型程序的构造</a:t>
            </a:r>
          </a:p>
          <a:p>
            <a:pPr eaLnBrk="1" hangingPunct="1">
              <a:buFont typeface="Wingdings" panose="05000000000000000000" pitchFamily="2" charset="2"/>
              <a:buNone/>
            </a:pPr>
            <a:r>
              <a:rPr lang="en-US" altLang="zh-CN" b="1" dirty="0"/>
              <a:t>2. </a:t>
            </a:r>
            <a:r>
              <a:rPr lang="zh-CN" altLang="en-US" b="1" dirty="0"/>
              <a:t>软件工程的中心课题是控制复杂性</a:t>
            </a:r>
          </a:p>
          <a:p>
            <a:pPr eaLnBrk="1" hangingPunct="1">
              <a:lnSpc>
                <a:spcPct val="90000"/>
              </a:lnSpc>
              <a:buFont typeface="Wingdings" panose="05000000000000000000" pitchFamily="2" charset="2"/>
              <a:buNone/>
            </a:pPr>
            <a:r>
              <a:rPr lang="en-US" altLang="zh-CN" b="1" dirty="0"/>
              <a:t>3. </a:t>
            </a:r>
            <a:r>
              <a:rPr lang="zh-CN" altLang="en-US" b="1" dirty="0"/>
              <a:t>软件经常变化		</a:t>
            </a:r>
          </a:p>
          <a:p>
            <a:pPr eaLnBrk="1" hangingPunct="1">
              <a:lnSpc>
                <a:spcPct val="90000"/>
              </a:lnSpc>
              <a:buFont typeface="Wingdings" panose="05000000000000000000" pitchFamily="2" charset="2"/>
              <a:buNone/>
            </a:pPr>
            <a:r>
              <a:rPr lang="en-US" altLang="zh-CN" b="1" dirty="0"/>
              <a:t>4. </a:t>
            </a:r>
            <a:r>
              <a:rPr lang="zh-CN" altLang="en-US" b="1" dirty="0"/>
              <a:t>开发软件的效率非常重要</a:t>
            </a:r>
          </a:p>
          <a:p>
            <a:pPr eaLnBrk="1" hangingPunct="1">
              <a:lnSpc>
                <a:spcPct val="80000"/>
              </a:lnSpc>
              <a:buFont typeface="Wingdings" panose="05000000000000000000" pitchFamily="2" charset="2"/>
              <a:buNone/>
            </a:pPr>
            <a:r>
              <a:rPr lang="en-US" altLang="zh-CN" b="1" dirty="0"/>
              <a:t>5. </a:t>
            </a:r>
            <a:r>
              <a:rPr lang="zh-CN" altLang="en-US" b="1" dirty="0"/>
              <a:t>和谐地合作是开发软件的关键    </a:t>
            </a:r>
          </a:p>
          <a:p>
            <a:pPr eaLnBrk="1" hangingPunct="1">
              <a:lnSpc>
                <a:spcPct val="80000"/>
              </a:lnSpc>
              <a:buFont typeface="Wingdings" panose="05000000000000000000" pitchFamily="2" charset="2"/>
              <a:buNone/>
            </a:pPr>
            <a:r>
              <a:rPr lang="en-US" altLang="zh-CN" b="1" dirty="0"/>
              <a:t>6. </a:t>
            </a:r>
            <a:r>
              <a:rPr lang="zh-CN" altLang="en-US" b="1" dirty="0"/>
              <a:t>软件必须有效地支持它的用户</a:t>
            </a:r>
            <a:endParaRPr lang="en-US" altLang="zh-CN" b="1" dirty="0"/>
          </a:p>
          <a:p>
            <a:pPr eaLnBrk="1" hangingPunct="1">
              <a:lnSpc>
                <a:spcPct val="80000"/>
              </a:lnSpc>
              <a:buFont typeface="Arial" panose="020B0604020202020204" pitchFamily="34" charset="0"/>
              <a:buNone/>
            </a:pPr>
            <a:r>
              <a:rPr lang="en-US" altLang="zh-CN" b="1" dirty="0"/>
              <a:t>7. </a:t>
            </a:r>
            <a:r>
              <a:rPr lang="zh-CN" altLang="en-US" b="1" dirty="0"/>
              <a:t>在软件工程领域中是由具有一种文化背景的人替具有另一种文化背景的人创造产品。</a:t>
            </a:r>
          </a:p>
          <a:p>
            <a:pPr eaLnBrk="1" hangingPunct="1">
              <a:lnSpc>
                <a:spcPct val="80000"/>
              </a:lnSpc>
              <a:buFont typeface="Wingdings" panose="05000000000000000000" pitchFamily="2" charset="2"/>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animEffect transition="in" filter="wipe(left)">
                                      <p:cBhvr>
                                        <p:cTn id="7" dur="500"/>
                                        <p:tgtEl>
                                          <p:spTgt spid="33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2803">
                                            <p:txEl>
                                              <p:pRg st="1" end="1"/>
                                            </p:txEl>
                                          </p:spTgt>
                                        </p:tgtEl>
                                        <p:attrNameLst>
                                          <p:attrName>style.visibility</p:attrName>
                                        </p:attrNameLst>
                                      </p:cBhvr>
                                      <p:to>
                                        <p:strVal val="visible"/>
                                      </p:to>
                                    </p:set>
                                    <p:animEffect transition="in" filter="wipe(left)">
                                      <p:cBhvr>
                                        <p:cTn id="12" dur="500"/>
                                        <p:tgtEl>
                                          <p:spTgt spid="332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2803">
                                            <p:txEl>
                                              <p:pRg st="2" end="2"/>
                                            </p:txEl>
                                          </p:spTgt>
                                        </p:tgtEl>
                                        <p:attrNameLst>
                                          <p:attrName>style.visibility</p:attrName>
                                        </p:attrNameLst>
                                      </p:cBhvr>
                                      <p:to>
                                        <p:strVal val="visible"/>
                                      </p:to>
                                    </p:set>
                                    <p:animEffect transition="in" filter="wipe(left)">
                                      <p:cBhvr>
                                        <p:cTn id="17" dur="500"/>
                                        <p:tgtEl>
                                          <p:spTgt spid="3328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2803">
                                            <p:txEl>
                                              <p:pRg st="3" end="3"/>
                                            </p:txEl>
                                          </p:spTgt>
                                        </p:tgtEl>
                                        <p:attrNameLst>
                                          <p:attrName>style.visibility</p:attrName>
                                        </p:attrNameLst>
                                      </p:cBhvr>
                                      <p:to>
                                        <p:strVal val="visible"/>
                                      </p:to>
                                    </p:set>
                                    <p:animEffect transition="in" filter="wipe(left)">
                                      <p:cBhvr>
                                        <p:cTn id="22" dur="500"/>
                                        <p:tgtEl>
                                          <p:spTgt spid="3328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2803">
                                            <p:txEl>
                                              <p:pRg st="4" end="4"/>
                                            </p:txEl>
                                          </p:spTgt>
                                        </p:tgtEl>
                                        <p:attrNameLst>
                                          <p:attrName>style.visibility</p:attrName>
                                        </p:attrNameLst>
                                      </p:cBhvr>
                                      <p:to>
                                        <p:strVal val="visible"/>
                                      </p:to>
                                    </p:set>
                                    <p:animEffect transition="in" filter="wipe(left)">
                                      <p:cBhvr>
                                        <p:cTn id="27" dur="500"/>
                                        <p:tgtEl>
                                          <p:spTgt spid="3328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2803">
                                            <p:txEl>
                                              <p:pRg st="5" end="5"/>
                                            </p:txEl>
                                          </p:spTgt>
                                        </p:tgtEl>
                                        <p:attrNameLst>
                                          <p:attrName>style.visibility</p:attrName>
                                        </p:attrNameLst>
                                      </p:cBhvr>
                                      <p:to>
                                        <p:strVal val="visible"/>
                                      </p:to>
                                    </p:set>
                                    <p:animEffect transition="in" filter="wipe(left)">
                                      <p:cBhvr>
                                        <p:cTn id="32" dur="500"/>
                                        <p:tgtEl>
                                          <p:spTgt spid="3328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2803">
                                            <p:txEl>
                                              <p:pRg st="6" end="6"/>
                                            </p:txEl>
                                          </p:spTgt>
                                        </p:tgtEl>
                                        <p:attrNameLst>
                                          <p:attrName>style.visibility</p:attrName>
                                        </p:attrNameLst>
                                      </p:cBhvr>
                                      <p:to>
                                        <p:strVal val="visible"/>
                                      </p:to>
                                    </p:set>
                                    <p:animEffect transition="in" filter="wipe(left)">
                                      <p:cBhvr>
                                        <p:cTn id="37" dur="500"/>
                                        <p:tgtEl>
                                          <p:spTgt spid="3328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47813" y="1125538"/>
            <a:ext cx="6877050" cy="406400"/>
          </a:xfrm>
        </p:spPr>
        <p:txBody>
          <a:bodyPr/>
          <a:lstStyle/>
          <a:p>
            <a:r>
              <a:rPr lang="en-US" altLang="zh-CN" sz="4000"/>
              <a:t>4</a:t>
            </a:r>
            <a:r>
              <a:rPr lang="zh-CN" altLang="en-US" sz="4000"/>
              <a:t>、软件生命周期</a:t>
            </a:r>
            <a:r>
              <a:rPr lang="en-US" altLang="zh-CN" sz="4000"/>
              <a:t>1/2</a:t>
            </a:r>
            <a:endParaRPr lang="zh-CN" altLang="en-US" sz="4000"/>
          </a:p>
        </p:txBody>
      </p:sp>
      <p:sp>
        <p:nvSpPr>
          <p:cNvPr id="44035" name="Rectangle 3"/>
          <p:cNvSpPr>
            <a:spLocks noGrp="1" noChangeArrowheads="1"/>
          </p:cNvSpPr>
          <p:nvPr>
            <p:ph type="body" idx="1"/>
          </p:nvPr>
        </p:nvSpPr>
        <p:spPr>
          <a:xfrm>
            <a:off x="177800" y="1484313"/>
            <a:ext cx="8785225" cy="4176712"/>
          </a:xfrm>
          <a:solidFill>
            <a:schemeClr val="bg1"/>
          </a:solidFill>
        </p:spPr>
        <p:txBody>
          <a:bodyPr/>
          <a:lstStyle/>
          <a:p>
            <a:pPr>
              <a:spcBef>
                <a:spcPct val="0"/>
              </a:spcBef>
              <a:buFont typeface="Wingdings" panose="05000000000000000000" pitchFamily="2" charset="2"/>
              <a:buChar char="n"/>
            </a:pPr>
            <a:r>
              <a:rPr lang="zh-CN" altLang="en-US" b="1" dirty="0"/>
              <a:t>如同其他事物一样，软件也有一个</a:t>
            </a:r>
            <a:r>
              <a:rPr lang="zh-CN" altLang="en-US" b="1" dirty="0">
                <a:solidFill>
                  <a:srgbClr val="0033CC"/>
                </a:solidFill>
              </a:rPr>
              <a:t>孕育</a:t>
            </a:r>
            <a:r>
              <a:rPr lang="zh-CN" altLang="en-US" b="1" dirty="0"/>
              <a:t>、</a:t>
            </a:r>
            <a:r>
              <a:rPr lang="zh-CN" altLang="en-US" b="1" dirty="0">
                <a:solidFill>
                  <a:srgbClr val="0033CC"/>
                </a:solidFill>
              </a:rPr>
              <a:t>诞生</a:t>
            </a:r>
            <a:r>
              <a:rPr lang="zh-CN" altLang="en-US" b="1" dirty="0"/>
              <a:t>、</a:t>
            </a:r>
            <a:r>
              <a:rPr lang="zh-CN" altLang="en-US" b="1" dirty="0">
                <a:solidFill>
                  <a:srgbClr val="0033CC"/>
                </a:solidFill>
              </a:rPr>
              <a:t>成长</a:t>
            </a:r>
            <a:r>
              <a:rPr lang="zh-CN" altLang="en-US" b="1" dirty="0"/>
              <a:t>、</a:t>
            </a:r>
            <a:r>
              <a:rPr lang="zh-CN" altLang="en-US" b="1" dirty="0">
                <a:solidFill>
                  <a:srgbClr val="0033CC"/>
                </a:solidFill>
              </a:rPr>
              <a:t>成熟</a:t>
            </a:r>
            <a:r>
              <a:rPr lang="zh-CN" altLang="en-US" b="1" dirty="0"/>
              <a:t>和</a:t>
            </a:r>
            <a:r>
              <a:rPr lang="zh-CN" altLang="en-US" b="1" dirty="0">
                <a:solidFill>
                  <a:srgbClr val="0033CC"/>
                </a:solidFill>
              </a:rPr>
              <a:t>衰亡</a:t>
            </a:r>
            <a:r>
              <a:rPr lang="zh-CN" altLang="en-US" b="1" dirty="0"/>
              <a:t>的生存过程，我们称这个过程为</a:t>
            </a:r>
            <a:r>
              <a:rPr lang="zh-CN" altLang="en-US" b="1" dirty="0">
                <a:solidFill>
                  <a:schemeClr val="tx2"/>
                </a:solidFill>
              </a:rPr>
              <a:t>软件生存期</a:t>
            </a:r>
            <a:r>
              <a:rPr lang="zh-CN" altLang="en-US" b="1" dirty="0"/>
              <a:t>，也叫</a:t>
            </a:r>
            <a:r>
              <a:rPr lang="zh-CN" altLang="en-US" b="1" dirty="0">
                <a:solidFill>
                  <a:schemeClr val="tx2"/>
                </a:solidFill>
              </a:rPr>
              <a:t>软件的生命周期</a:t>
            </a:r>
            <a:r>
              <a:rPr lang="zh-CN" altLang="en-US" b="1" dirty="0"/>
              <a:t>。</a:t>
            </a:r>
          </a:p>
          <a:p>
            <a:pPr>
              <a:spcBef>
                <a:spcPct val="0"/>
              </a:spcBef>
              <a:buFont typeface="Wingdings" panose="05000000000000000000" pitchFamily="2" charset="2"/>
              <a:buNone/>
            </a:pPr>
            <a:endParaRPr lang="zh-CN" altLang="en-US" b="1" dirty="0"/>
          </a:p>
          <a:p>
            <a:pPr>
              <a:spcBef>
                <a:spcPct val="0"/>
              </a:spcBef>
              <a:buFont typeface="Wingdings" panose="05000000000000000000" pitchFamily="2" charset="2"/>
              <a:buChar char="n"/>
            </a:pPr>
            <a:r>
              <a:rPr lang="zh-CN" altLang="en-US" b="1" dirty="0"/>
              <a:t>把整个软件生存周期划分为若干个阶段，使每个阶段有</a:t>
            </a:r>
            <a:r>
              <a:rPr lang="zh-CN" altLang="en-US" b="1" dirty="0">
                <a:solidFill>
                  <a:srgbClr val="0033CC"/>
                </a:solidFill>
              </a:rPr>
              <a:t>明确的任务</a:t>
            </a:r>
            <a:r>
              <a:rPr lang="zh-CN" altLang="en-US" b="1" dirty="0"/>
              <a:t>，使规模大、结构和管理复杂的软件开发</a:t>
            </a:r>
            <a:r>
              <a:rPr lang="zh-CN" altLang="en-US" b="1" dirty="0">
                <a:solidFill>
                  <a:srgbClr val="0033CC"/>
                </a:solidFill>
              </a:rPr>
              <a:t>变得容易控制和管理</a:t>
            </a:r>
            <a:r>
              <a:rPr lang="zh-CN" altLang="en-US" b="1" dirty="0"/>
              <a:t>。</a:t>
            </a:r>
          </a:p>
        </p:txBody>
      </p:sp>
      <p:sp>
        <p:nvSpPr>
          <p:cNvPr id="4" name="Rectangle 2"/>
          <p:cNvSpPr txBox="1">
            <a:spLocks noChangeArrowheads="1"/>
          </p:cNvSpPr>
          <p:nvPr/>
        </p:nvSpPr>
        <p:spPr bwMode="auto">
          <a:xfrm>
            <a:off x="457200" y="115888"/>
            <a:ext cx="8229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eaLnBrk="1" hangingPunct="1">
              <a:defRPr/>
            </a:pPr>
            <a:r>
              <a:rPr lang="en-US" altLang="zh-CN" sz="4000" kern="0" dirty="0"/>
              <a:t>4.2 </a:t>
            </a:r>
            <a:r>
              <a:rPr lang="zh-CN" altLang="en-US" sz="4000" dirty="0"/>
              <a:t>软件的生命周期</a:t>
            </a:r>
            <a:endParaRPr lang="en-US" altLang="zh-CN" sz="4000" kern="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left)">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035">
                                            <p:txEl>
                                              <p:pRg st="2" end="2"/>
                                            </p:txEl>
                                          </p:spTgt>
                                        </p:tgtEl>
                                        <p:attrNameLst>
                                          <p:attrName>style.visibility</p:attrName>
                                        </p:attrNameLst>
                                      </p:cBhvr>
                                      <p:to>
                                        <p:strVal val="visible"/>
                                      </p:to>
                                    </p:set>
                                    <p:animEffect transition="in" filter="wipe(left)">
                                      <p:cBhvr>
                                        <p:cTn id="12" dur="500"/>
                                        <p:tgtEl>
                                          <p:spTgt spid="4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圆角矩形 5"/>
          <p:cNvSpPr>
            <a:spLocks noChangeArrowheads="1"/>
          </p:cNvSpPr>
          <p:nvPr/>
        </p:nvSpPr>
        <p:spPr bwMode="auto">
          <a:xfrm>
            <a:off x="0" y="41275"/>
            <a:ext cx="9144000" cy="3644900"/>
          </a:xfrm>
          <a:prstGeom prst="roundRect">
            <a:avLst>
              <a:gd name="adj" fmla="val 0"/>
            </a:avLst>
          </a:prstGeom>
          <a:solidFill>
            <a:srgbClr val="D8243D"/>
          </a:solidFill>
          <a:ln>
            <a:noFill/>
          </a:ln>
          <a:extLst>
            <a:ext uri="{91240B29-F687-4F45-9708-019B960494DF}">
              <a14:hiddenLine xmlns:a14="http://schemas.microsoft.com/office/drawing/2010/main" w="25400">
                <a:solidFill>
                  <a:srgbClr val="AF7E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3555" name="Group 3"/>
          <p:cNvGrpSpPr>
            <a:grpSpLocks noChangeAspect="1"/>
          </p:cNvGrpSpPr>
          <p:nvPr/>
        </p:nvGrpSpPr>
        <p:grpSpPr bwMode="auto">
          <a:xfrm>
            <a:off x="1258888" y="1446213"/>
            <a:ext cx="3233737" cy="1008062"/>
            <a:chOff x="0" y="0"/>
            <a:chExt cx="4273918" cy="1332000"/>
          </a:xfrm>
        </p:grpSpPr>
        <p:pic>
          <p:nvPicPr>
            <p:cNvPr id="2356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矩形 6"/>
          <p:cNvSpPr>
            <a:spLocks noChangeArrowheads="1"/>
          </p:cNvSpPr>
          <p:nvPr/>
        </p:nvSpPr>
        <p:spPr bwMode="auto">
          <a:xfrm>
            <a:off x="1260475" y="2741613"/>
            <a:ext cx="574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b="1" i="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b="1">
              <a:latin typeface="Arial" panose="020B0604020202020204" pitchFamily="34" charset="0"/>
            </a:endParaRPr>
          </a:p>
        </p:txBody>
      </p:sp>
      <p:grpSp>
        <p:nvGrpSpPr>
          <p:cNvPr id="23557" name="Group 9"/>
          <p:cNvGrpSpPr>
            <a:grpSpLocks noChangeAspect="1"/>
          </p:cNvGrpSpPr>
          <p:nvPr/>
        </p:nvGrpSpPr>
        <p:grpSpPr bwMode="auto">
          <a:xfrm>
            <a:off x="1258888" y="1446213"/>
            <a:ext cx="3233737" cy="1008062"/>
            <a:chOff x="0" y="0"/>
            <a:chExt cx="4273918" cy="1332000"/>
          </a:xfrm>
        </p:grpSpPr>
        <p:pic>
          <p:nvPicPr>
            <p:cNvPr id="235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8" name="标题 16"/>
          <p:cNvSpPr>
            <a:spLocks noGrp="1" noChangeArrowheads="1"/>
          </p:cNvSpPr>
          <p:nvPr>
            <p:ph type="title" idx="4294967295"/>
          </p:nvPr>
        </p:nvSpPr>
        <p:spPr>
          <a:xfrm>
            <a:off x="2376488" y="2681288"/>
            <a:ext cx="5761037" cy="1146175"/>
          </a:xfrm>
        </p:spPr>
        <p:txBody>
          <a:bodyPr/>
          <a:lstStyle/>
          <a:p>
            <a:pPr algn="l" eaLnBrk="1" hangingPunct="1"/>
            <a:r>
              <a:rPr lang="zh-CN" altLang="en-US" dirty="0">
                <a:solidFill>
                  <a:schemeClr val="bg1"/>
                </a:solidFill>
                <a:latin typeface="微软雅黑" panose="020B0503020204020204" pitchFamily="34" charset="-122"/>
                <a:ea typeface="微软雅黑" panose="020B0503020204020204" pitchFamily="34" charset="-122"/>
              </a:rPr>
              <a:t>数据库简介</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403350" y="908050"/>
            <a:ext cx="6877050" cy="406400"/>
          </a:xfrm>
        </p:spPr>
        <p:txBody>
          <a:bodyPr/>
          <a:lstStyle/>
          <a:p>
            <a:r>
              <a:rPr lang="zh-CN" altLang="en-US" sz="4000"/>
              <a:t>软件生命周期</a:t>
            </a:r>
            <a:r>
              <a:rPr lang="en-US" altLang="zh-CN" sz="4000"/>
              <a:t>2/2</a:t>
            </a:r>
          </a:p>
        </p:txBody>
      </p:sp>
      <p:sp>
        <p:nvSpPr>
          <p:cNvPr id="45059" name="Rectangle 3"/>
          <p:cNvSpPr>
            <a:spLocks noGrp="1" noChangeArrowheads="1"/>
          </p:cNvSpPr>
          <p:nvPr>
            <p:ph type="body" idx="1"/>
          </p:nvPr>
        </p:nvSpPr>
        <p:spPr>
          <a:xfrm>
            <a:off x="196850" y="1268413"/>
            <a:ext cx="8750300" cy="4897437"/>
          </a:xfrm>
          <a:solidFill>
            <a:schemeClr val="bg1"/>
          </a:solidFill>
        </p:spPr>
        <p:txBody>
          <a:bodyPr/>
          <a:lstStyle/>
          <a:p>
            <a:pPr>
              <a:spcBef>
                <a:spcPct val="0"/>
              </a:spcBef>
              <a:buFont typeface="Wingdings" panose="05000000000000000000" pitchFamily="2" charset="2"/>
              <a:buChar char="n"/>
              <a:defRPr/>
            </a:pPr>
            <a:r>
              <a:rPr lang="zh-CN" altLang="en-US" sz="2800" b="1" dirty="0"/>
              <a:t>   按照“</a:t>
            </a:r>
            <a:r>
              <a:rPr lang="zh-CN" altLang="en-US" sz="2800" b="1" dirty="0">
                <a:solidFill>
                  <a:srgbClr val="0033CC"/>
                </a:solidFill>
              </a:rPr>
              <a:t>计算机软件开发规范</a:t>
            </a:r>
            <a:r>
              <a:rPr lang="zh-CN" altLang="en-US" sz="2800" b="1" dirty="0"/>
              <a:t>”，把软件生存周期分成</a:t>
            </a:r>
            <a:r>
              <a:rPr lang="en-US" altLang="zh-CN" sz="2800" b="1" dirty="0"/>
              <a:t>7</a:t>
            </a:r>
            <a:r>
              <a:rPr lang="zh-CN" altLang="en-US" sz="2800" b="1" dirty="0"/>
              <a:t>个阶段：</a:t>
            </a:r>
          </a:p>
          <a:p>
            <a:pPr marL="0" indent="0">
              <a:spcBef>
                <a:spcPct val="0"/>
              </a:spcBef>
              <a:buFont typeface="Arial" panose="020B0604020202020204" pitchFamily="34" charset="0"/>
              <a:buNone/>
              <a:defRPr/>
            </a:pPr>
            <a:r>
              <a:rPr lang="en-US" altLang="zh-CN" sz="2800" b="1" dirty="0">
                <a:solidFill>
                  <a:srgbClr val="0033CC"/>
                </a:solidFill>
              </a:rPr>
              <a:t>   1</a:t>
            </a:r>
            <a:r>
              <a:rPr lang="zh-CN" altLang="en-US" sz="2800" b="1" dirty="0">
                <a:solidFill>
                  <a:srgbClr val="0033CC"/>
                </a:solidFill>
              </a:rPr>
              <a:t>、问题定义与可行性研究   </a:t>
            </a:r>
            <a:endParaRPr lang="en-US" altLang="zh-CN" sz="2800" b="1" dirty="0">
              <a:solidFill>
                <a:srgbClr val="0033CC"/>
              </a:solidFill>
            </a:endParaRPr>
          </a:p>
          <a:p>
            <a:pPr>
              <a:spcBef>
                <a:spcPct val="0"/>
              </a:spcBef>
              <a:buFont typeface="Wingdings" panose="05000000000000000000" pitchFamily="2" charset="2"/>
              <a:buNone/>
              <a:defRPr/>
            </a:pPr>
            <a:r>
              <a:rPr lang="en-US" altLang="zh-CN" sz="2800" b="1" dirty="0">
                <a:solidFill>
                  <a:srgbClr val="0033CC"/>
                </a:solidFill>
              </a:rPr>
              <a:t>   2</a:t>
            </a:r>
            <a:r>
              <a:rPr lang="zh-CN" altLang="en-US" sz="2800" b="1" dirty="0">
                <a:solidFill>
                  <a:srgbClr val="0033CC"/>
                </a:solidFill>
              </a:rPr>
              <a:t>、需求分析</a:t>
            </a:r>
          </a:p>
          <a:p>
            <a:pPr>
              <a:spcBef>
                <a:spcPct val="0"/>
              </a:spcBef>
              <a:buFont typeface="Wingdings" panose="05000000000000000000" pitchFamily="2" charset="2"/>
              <a:buNone/>
              <a:defRPr/>
            </a:pPr>
            <a:r>
              <a:rPr lang="zh-CN" altLang="en-US" sz="2800" b="1" dirty="0">
                <a:solidFill>
                  <a:srgbClr val="0033CC"/>
                </a:solidFill>
              </a:rPr>
              <a:t>    </a:t>
            </a:r>
            <a:r>
              <a:rPr lang="en-US" altLang="zh-CN" sz="2800" b="1" dirty="0">
                <a:solidFill>
                  <a:srgbClr val="0033CC"/>
                </a:solidFill>
              </a:rPr>
              <a:t>3</a:t>
            </a:r>
            <a:r>
              <a:rPr lang="zh-CN" altLang="en-US" sz="2800" b="1" dirty="0">
                <a:solidFill>
                  <a:srgbClr val="0033CC"/>
                </a:solidFill>
              </a:rPr>
              <a:t>、概要设计（总体设计）  </a:t>
            </a:r>
            <a:endParaRPr lang="en-US" altLang="zh-CN" sz="2800" b="1" dirty="0">
              <a:solidFill>
                <a:srgbClr val="0033CC"/>
              </a:solidFill>
            </a:endParaRPr>
          </a:p>
          <a:p>
            <a:pPr>
              <a:spcBef>
                <a:spcPct val="0"/>
              </a:spcBef>
              <a:buFont typeface="Wingdings" panose="05000000000000000000" pitchFamily="2" charset="2"/>
              <a:buNone/>
              <a:defRPr/>
            </a:pPr>
            <a:r>
              <a:rPr lang="en-US" altLang="zh-CN" sz="2800" b="1" dirty="0">
                <a:solidFill>
                  <a:srgbClr val="0033CC"/>
                </a:solidFill>
              </a:rPr>
              <a:t>    4</a:t>
            </a:r>
            <a:r>
              <a:rPr lang="zh-CN" altLang="en-US" sz="2800" b="1" dirty="0">
                <a:solidFill>
                  <a:srgbClr val="0033CC"/>
                </a:solidFill>
              </a:rPr>
              <a:t>、详细设计</a:t>
            </a:r>
          </a:p>
          <a:p>
            <a:pPr>
              <a:spcBef>
                <a:spcPct val="0"/>
              </a:spcBef>
              <a:buFont typeface="Wingdings" panose="05000000000000000000" pitchFamily="2" charset="2"/>
              <a:buNone/>
              <a:defRPr/>
            </a:pPr>
            <a:r>
              <a:rPr lang="zh-CN" altLang="en-US" sz="2800" b="1" dirty="0">
                <a:solidFill>
                  <a:srgbClr val="0033CC"/>
                </a:solidFill>
              </a:rPr>
              <a:t>    </a:t>
            </a:r>
            <a:r>
              <a:rPr lang="en-US" altLang="zh-CN" sz="2800" b="1" dirty="0">
                <a:solidFill>
                  <a:srgbClr val="0033CC"/>
                </a:solidFill>
              </a:rPr>
              <a:t>5</a:t>
            </a:r>
            <a:r>
              <a:rPr lang="zh-CN" altLang="en-US" sz="2800" b="1" dirty="0">
                <a:solidFill>
                  <a:srgbClr val="0033CC"/>
                </a:solidFill>
              </a:rPr>
              <a:t>、编码和单元测试</a:t>
            </a:r>
            <a:r>
              <a:rPr lang="en-US" altLang="zh-CN" sz="2800" b="1" dirty="0">
                <a:solidFill>
                  <a:srgbClr val="0033CC"/>
                </a:solidFill>
              </a:rPr>
              <a:t>            </a:t>
            </a:r>
          </a:p>
          <a:p>
            <a:pPr>
              <a:spcBef>
                <a:spcPct val="0"/>
              </a:spcBef>
              <a:buFont typeface="Wingdings" panose="05000000000000000000" pitchFamily="2" charset="2"/>
              <a:buNone/>
              <a:defRPr/>
            </a:pPr>
            <a:r>
              <a:rPr lang="en-US" altLang="zh-CN" sz="2800" b="1" dirty="0">
                <a:solidFill>
                  <a:srgbClr val="0033CC"/>
                </a:solidFill>
              </a:rPr>
              <a:t>    6</a:t>
            </a:r>
            <a:r>
              <a:rPr lang="zh-CN" altLang="en-US" sz="2800" b="1" dirty="0">
                <a:solidFill>
                  <a:srgbClr val="0033CC"/>
                </a:solidFill>
              </a:rPr>
              <a:t>、系统与确认测试 </a:t>
            </a:r>
          </a:p>
          <a:p>
            <a:pPr>
              <a:spcBef>
                <a:spcPct val="0"/>
              </a:spcBef>
              <a:buFont typeface="Wingdings" panose="05000000000000000000" pitchFamily="2" charset="2"/>
              <a:buNone/>
              <a:defRPr/>
            </a:pPr>
            <a:r>
              <a:rPr lang="en-US" altLang="zh-CN" sz="2800" b="1" dirty="0">
                <a:solidFill>
                  <a:srgbClr val="0033CC"/>
                </a:solidFill>
              </a:rPr>
              <a:t>    7</a:t>
            </a:r>
            <a:r>
              <a:rPr lang="zh-CN" altLang="en-US" sz="2800" b="1" dirty="0">
                <a:solidFill>
                  <a:srgbClr val="0033CC"/>
                </a:solidFill>
              </a:rPr>
              <a:t>、使用与维护</a:t>
            </a:r>
            <a:endParaRPr lang="en-US" altLang="zh-CN" sz="2800" b="1" dirty="0">
              <a:solidFill>
                <a:srgbClr val="0033CC"/>
              </a:solidFill>
            </a:endParaRPr>
          </a:p>
          <a:p>
            <a:pPr>
              <a:spcBef>
                <a:spcPct val="0"/>
              </a:spcBef>
              <a:buFont typeface="Wingdings" panose="05000000000000000000" pitchFamily="2" charset="2"/>
              <a:buNone/>
              <a:defRPr/>
            </a:pPr>
            <a:endParaRPr lang="zh-CN" altLang="en-US" sz="2800" b="1" dirty="0">
              <a:solidFill>
                <a:srgbClr val="0033CC"/>
              </a:solidFill>
            </a:endParaRPr>
          </a:p>
          <a:p>
            <a:pPr>
              <a:spcBef>
                <a:spcPct val="0"/>
              </a:spcBef>
              <a:buFont typeface="Wingdings" panose="05000000000000000000" pitchFamily="2" charset="2"/>
              <a:buChar char="n"/>
              <a:defRPr/>
            </a:pPr>
            <a:r>
              <a:rPr lang="zh-CN" altLang="en-US" sz="2800" b="1" dirty="0"/>
              <a:t>    规范中对每个阶段，都明确规定了该阶段的任务、实施方法、实施步骤、实施要求和完成标志。</a:t>
            </a:r>
          </a:p>
          <a:p>
            <a:pPr>
              <a:spcBef>
                <a:spcPct val="0"/>
              </a:spcBef>
              <a:buFont typeface="Wingdings" panose="05000000000000000000" pitchFamily="2" charset="2"/>
              <a:buNone/>
              <a:defRPr/>
            </a:pPr>
            <a:r>
              <a:rPr lang="zh-CN" altLang="en-US" sz="2800" b="1" dirty="0"/>
              <a:t> </a:t>
            </a:r>
          </a:p>
        </p:txBody>
      </p:sp>
      <p:sp>
        <p:nvSpPr>
          <p:cNvPr id="4" name="Rectangle 2"/>
          <p:cNvSpPr txBox="1">
            <a:spLocks noChangeArrowheads="1"/>
          </p:cNvSpPr>
          <p:nvPr/>
        </p:nvSpPr>
        <p:spPr bwMode="auto">
          <a:xfrm>
            <a:off x="457200" y="115888"/>
            <a:ext cx="8229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14400" indent="-914400" algn="ctr" rtl="0" eaLnBrk="0" fontAlgn="base" hangingPunct="0">
              <a:spcBef>
                <a:spcPct val="0"/>
              </a:spcBef>
              <a:spcAft>
                <a:spcPct val="0"/>
              </a:spcAft>
              <a:defRPr sz="4400">
                <a:solidFill>
                  <a:schemeClr val="bg1"/>
                </a:solidFill>
                <a:latin typeface="黑体" panose="02010609060101010101" pitchFamily="49" charset="-122"/>
                <a:ea typeface="黑体" panose="02010609060101010101" pitchFamily="49"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eaLnBrk="1" hangingPunct="1">
              <a:defRPr/>
            </a:pPr>
            <a:r>
              <a:rPr lang="en-US" altLang="zh-CN" sz="4000" kern="0" dirty="0"/>
              <a:t>4.2 </a:t>
            </a:r>
            <a:r>
              <a:rPr lang="zh-CN" altLang="en-US" sz="4000" dirty="0"/>
              <a:t>软件的生命周期</a:t>
            </a:r>
            <a:endParaRPr lang="en-US" altLang="zh-CN" sz="4000" kern="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wipe(left)">
                                      <p:cBhvr>
                                        <p:cTn id="7" dur="500"/>
                                        <p:tgtEl>
                                          <p:spTgt spid="4505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5059">
                                            <p:txEl>
                                              <p:pRg st="1" end="1"/>
                                            </p:txEl>
                                          </p:spTgt>
                                        </p:tgtEl>
                                        <p:attrNameLst>
                                          <p:attrName>style.visibility</p:attrName>
                                        </p:attrNameLst>
                                      </p:cBhvr>
                                      <p:to>
                                        <p:strVal val="visible"/>
                                      </p:to>
                                    </p:set>
                                    <p:animEffect transition="in" filter="wipe(left)">
                                      <p:cBhvr>
                                        <p:cTn id="10" dur="500"/>
                                        <p:tgtEl>
                                          <p:spTgt spid="4505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5059">
                                            <p:txEl>
                                              <p:pRg st="2" end="2"/>
                                            </p:txEl>
                                          </p:spTgt>
                                        </p:tgtEl>
                                        <p:attrNameLst>
                                          <p:attrName>style.visibility</p:attrName>
                                        </p:attrNameLst>
                                      </p:cBhvr>
                                      <p:to>
                                        <p:strVal val="visible"/>
                                      </p:to>
                                    </p:set>
                                    <p:animEffect transition="in" filter="wipe(left)">
                                      <p:cBhvr>
                                        <p:cTn id="13" dur="500"/>
                                        <p:tgtEl>
                                          <p:spTgt spid="4505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5059">
                                            <p:txEl>
                                              <p:pRg st="3" end="3"/>
                                            </p:txEl>
                                          </p:spTgt>
                                        </p:tgtEl>
                                        <p:attrNameLst>
                                          <p:attrName>style.visibility</p:attrName>
                                        </p:attrNameLst>
                                      </p:cBhvr>
                                      <p:to>
                                        <p:strVal val="visible"/>
                                      </p:to>
                                    </p:set>
                                    <p:animEffect transition="in" filter="wipe(left)">
                                      <p:cBhvr>
                                        <p:cTn id="16" dur="500"/>
                                        <p:tgtEl>
                                          <p:spTgt spid="45059">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5059">
                                            <p:txEl>
                                              <p:pRg st="4" end="4"/>
                                            </p:txEl>
                                          </p:spTgt>
                                        </p:tgtEl>
                                        <p:attrNameLst>
                                          <p:attrName>style.visibility</p:attrName>
                                        </p:attrNameLst>
                                      </p:cBhvr>
                                      <p:to>
                                        <p:strVal val="visible"/>
                                      </p:to>
                                    </p:set>
                                    <p:animEffect transition="in" filter="wipe(left)">
                                      <p:cBhvr>
                                        <p:cTn id="19" dur="500"/>
                                        <p:tgtEl>
                                          <p:spTgt spid="45059">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5059">
                                            <p:txEl>
                                              <p:pRg st="5" end="5"/>
                                            </p:txEl>
                                          </p:spTgt>
                                        </p:tgtEl>
                                        <p:attrNameLst>
                                          <p:attrName>style.visibility</p:attrName>
                                        </p:attrNameLst>
                                      </p:cBhvr>
                                      <p:to>
                                        <p:strVal val="visible"/>
                                      </p:to>
                                    </p:set>
                                    <p:animEffect transition="in" filter="wipe(left)">
                                      <p:cBhvr>
                                        <p:cTn id="22" dur="500"/>
                                        <p:tgtEl>
                                          <p:spTgt spid="45059">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5059">
                                            <p:txEl>
                                              <p:pRg st="6" end="6"/>
                                            </p:txEl>
                                          </p:spTgt>
                                        </p:tgtEl>
                                        <p:attrNameLst>
                                          <p:attrName>style.visibility</p:attrName>
                                        </p:attrNameLst>
                                      </p:cBhvr>
                                      <p:to>
                                        <p:strVal val="visible"/>
                                      </p:to>
                                    </p:set>
                                    <p:animEffect transition="in" filter="wipe(left)">
                                      <p:cBhvr>
                                        <p:cTn id="25" dur="500"/>
                                        <p:tgtEl>
                                          <p:spTgt spid="45059">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45059">
                                            <p:txEl>
                                              <p:pRg st="7" end="7"/>
                                            </p:txEl>
                                          </p:spTgt>
                                        </p:tgtEl>
                                        <p:attrNameLst>
                                          <p:attrName>style.visibility</p:attrName>
                                        </p:attrNameLst>
                                      </p:cBhvr>
                                      <p:to>
                                        <p:strVal val="visible"/>
                                      </p:to>
                                    </p:set>
                                    <p:animEffect transition="in" filter="wipe(left)">
                                      <p:cBhvr>
                                        <p:cTn id="28" dur="500"/>
                                        <p:tgtEl>
                                          <p:spTgt spid="4505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5059">
                                            <p:txEl>
                                              <p:pRg st="9" end="9"/>
                                            </p:txEl>
                                          </p:spTgt>
                                        </p:tgtEl>
                                        <p:attrNameLst>
                                          <p:attrName>style.visibility</p:attrName>
                                        </p:attrNameLst>
                                      </p:cBhvr>
                                      <p:to>
                                        <p:strVal val="visible"/>
                                      </p:to>
                                    </p:set>
                                    <p:animEffect transition="in" filter="wipe(left)">
                                      <p:cBhvr>
                                        <p:cTn id="33" dur="500"/>
                                        <p:tgtEl>
                                          <p:spTgt spid="45059">
                                            <p:txEl>
                                              <p:pRg st="9" end="9"/>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5059">
                                            <p:txEl>
                                              <p:pRg st="10" end="10"/>
                                            </p:txEl>
                                          </p:spTgt>
                                        </p:tgtEl>
                                        <p:attrNameLst>
                                          <p:attrName>style.visibility</p:attrName>
                                        </p:attrNameLst>
                                      </p:cBhvr>
                                      <p:to>
                                        <p:strVal val="visible"/>
                                      </p:to>
                                    </p:set>
                                    <p:animEffect transition="in" filter="wipe(down)">
                                      <p:cBhvr>
                                        <p:cTn id="36" dur="500"/>
                                        <p:tgtEl>
                                          <p:spTgt spid="450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462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2155825"/>
            <a:ext cx="5818188"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p:nvPr/>
        </p:nvSpPr>
        <p:spPr>
          <a:xfrm>
            <a:off x="9525" y="823913"/>
            <a:ext cx="9134475" cy="6034087"/>
          </a:xfrm>
          <a:prstGeom prst="rect">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6084" name="Rectangle 3"/>
          <p:cNvSpPr>
            <a:spLocks noChangeArrowheads="1"/>
          </p:cNvSpPr>
          <p:nvPr/>
        </p:nvSpPr>
        <p:spPr bwMode="auto">
          <a:xfrm>
            <a:off x="2068513" y="3041650"/>
            <a:ext cx="2709862" cy="388938"/>
          </a:xfrm>
          <a:prstGeom prst="rect">
            <a:avLst/>
          </a:prstGeom>
          <a:gradFill rotWithShape="0">
            <a:gsLst>
              <a:gs pos="0">
                <a:srgbClr val="FFFFFF"/>
              </a:gs>
              <a:gs pos="100000">
                <a:srgbClr val="339933"/>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概要设计</a:t>
            </a:r>
          </a:p>
        </p:txBody>
      </p:sp>
      <p:sp>
        <p:nvSpPr>
          <p:cNvPr id="46085" name="Rectangle 4"/>
          <p:cNvSpPr>
            <a:spLocks noChangeArrowheads="1"/>
          </p:cNvSpPr>
          <p:nvPr/>
        </p:nvSpPr>
        <p:spPr bwMode="auto">
          <a:xfrm>
            <a:off x="684213" y="2133600"/>
            <a:ext cx="2895600" cy="388938"/>
          </a:xfrm>
          <a:prstGeom prst="rect">
            <a:avLst/>
          </a:prstGeom>
          <a:gradFill rotWithShape="0">
            <a:gsLst>
              <a:gs pos="0">
                <a:srgbClr val="FFFFFF"/>
              </a:gs>
              <a:gs pos="100000">
                <a:srgbClr val="EADB6E"/>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solidFill>
                  <a:schemeClr val="tx2"/>
                </a:solidFill>
                <a:latin typeface="宋体" panose="02010600030101010101" pitchFamily="2" charset="-122"/>
              </a:rPr>
              <a:t>问题定义与可行性分析</a:t>
            </a:r>
          </a:p>
        </p:txBody>
      </p:sp>
      <p:sp>
        <p:nvSpPr>
          <p:cNvPr id="46086" name="Rectangle 5"/>
          <p:cNvSpPr>
            <a:spLocks noChangeArrowheads="1"/>
          </p:cNvSpPr>
          <p:nvPr/>
        </p:nvSpPr>
        <p:spPr bwMode="auto">
          <a:xfrm>
            <a:off x="1582738" y="2587625"/>
            <a:ext cx="2549525" cy="388938"/>
          </a:xfrm>
          <a:prstGeom prst="rect">
            <a:avLst/>
          </a:prstGeom>
          <a:gradFill rotWithShape="0">
            <a:gsLst>
              <a:gs pos="0">
                <a:srgbClr val="FFFFFF"/>
              </a:gs>
              <a:gs pos="100000">
                <a:srgbClr val="EADB6E"/>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需求分析</a:t>
            </a:r>
          </a:p>
        </p:txBody>
      </p:sp>
      <p:sp>
        <p:nvSpPr>
          <p:cNvPr id="46087" name="Line 6"/>
          <p:cNvSpPr>
            <a:spLocks noChangeShapeType="1"/>
          </p:cNvSpPr>
          <p:nvPr/>
        </p:nvSpPr>
        <p:spPr bwMode="auto">
          <a:xfrm>
            <a:off x="3311525" y="2328863"/>
            <a:ext cx="636588" cy="1587"/>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8" name="Line 7"/>
          <p:cNvSpPr>
            <a:spLocks noChangeShapeType="1"/>
          </p:cNvSpPr>
          <p:nvPr/>
        </p:nvSpPr>
        <p:spPr bwMode="auto">
          <a:xfrm>
            <a:off x="3948113" y="2328863"/>
            <a:ext cx="0" cy="258762"/>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89" name="Rectangle 8"/>
          <p:cNvSpPr>
            <a:spLocks noChangeArrowheads="1"/>
          </p:cNvSpPr>
          <p:nvPr/>
        </p:nvSpPr>
        <p:spPr bwMode="auto">
          <a:xfrm>
            <a:off x="2622550" y="3495675"/>
            <a:ext cx="2709863" cy="388938"/>
          </a:xfrm>
          <a:prstGeom prst="rect">
            <a:avLst/>
          </a:prstGeom>
          <a:gradFill rotWithShape="0">
            <a:gsLst>
              <a:gs pos="0">
                <a:srgbClr val="FFFFFF"/>
              </a:gs>
              <a:gs pos="100000">
                <a:srgbClr val="339933"/>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详细设计</a:t>
            </a:r>
          </a:p>
        </p:txBody>
      </p:sp>
      <p:sp>
        <p:nvSpPr>
          <p:cNvPr id="46090" name="Rectangle 9"/>
          <p:cNvSpPr>
            <a:spLocks noChangeArrowheads="1"/>
          </p:cNvSpPr>
          <p:nvPr/>
        </p:nvSpPr>
        <p:spPr bwMode="auto">
          <a:xfrm>
            <a:off x="3175000" y="3948113"/>
            <a:ext cx="2709863" cy="388937"/>
          </a:xfrm>
          <a:prstGeom prst="rect">
            <a:avLst/>
          </a:prstGeom>
          <a:gradFill rotWithShape="0">
            <a:gsLst>
              <a:gs pos="0">
                <a:srgbClr val="FFFFFF"/>
              </a:gs>
              <a:gs pos="100000">
                <a:srgbClr val="339933"/>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编码与单元测试</a:t>
            </a:r>
          </a:p>
        </p:txBody>
      </p:sp>
      <p:sp>
        <p:nvSpPr>
          <p:cNvPr id="46091" name="Rectangle 10"/>
          <p:cNvSpPr>
            <a:spLocks noChangeArrowheads="1"/>
          </p:cNvSpPr>
          <p:nvPr/>
        </p:nvSpPr>
        <p:spPr bwMode="auto">
          <a:xfrm>
            <a:off x="3729038" y="4402138"/>
            <a:ext cx="2709862" cy="388937"/>
          </a:xfrm>
          <a:prstGeom prst="rect">
            <a:avLst/>
          </a:prstGeom>
          <a:gradFill rotWithShape="0">
            <a:gsLst>
              <a:gs pos="0">
                <a:srgbClr val="FFFFFF"/>
              </a:gs>
              <a:gs pos="100000">
                <a:srgbClr val="339933"/>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集成与系统测试 </a:t>
            </a:r>
          </a:p>
        </p:txBody>
      </p:sp>
      <p:sp>
        <p:nvSpPr>
          <p:cNvPr id="46092" name="Rectangle 11"/>
          <p:cNvSpPr>
            <a:spLocks noChangeArrowheads="1"/>
          </p:cNvSpPr>
          <p:nvPr/>
        </p:nvSpPr>
        <p:spPr bwMode="auto">
          <a:xfrm>
            <a:off x="4283075" y="4856163"/>
            <a:ext cx="2708275" cy="388937"/>
          </a:xfrm>
          <a:prstGeom prst="rect">
            <a:avLst/>
          </a:prstGeom>
          <a:gradFill rotWithShape="0">
            <a:gsLst>
              <a:gs pos="0">
                <a:srgbClr val="FFFFFF"/>
              </a:gs>
              <a:gs pos="100000">
                <a:srgbClr val="339933"/>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验收测试</a:t>
            </a:r>
          </a:p>
        </p:txBody>
      </p:sp>
      <p:sp>
        <p:nvSpPr>
          <p:cNvPr id="46093" name="Line 12"/>
          <p:cNvSpPr>
            <a:spLocks noChangeShapeType="1"/>
          </p:cNvSpPr>
          <p:nvPr/>
        </p:nvSpPr>
        <p:spPr bwMode="auto">
          <a:xfrm>
            <a:off x="3862388" y="2781300"/>
            <a:ext cx="639762"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4" name="Line 13"/>
          <p:cNvSpPr>
            <a:spLocks noChangeShapeType="1"/>
          </p:cNvSpPr>
          <p:nvPr/>
        </p:nvSpPr>
        <p:spPr bwMode="auto">
          <a:xfrm>
            <a:off x="4510088" y="3235325"/>
            <a:ext cx="636587"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5" name="Line 14"/>
          <p:cNvSpPr>
            <a:spLocks noChangeShapeType="1"/>
          </p:cNvSpPr>
          <p:nvPr/>
        </p:nvSpPr>
        <p:spPr bwMode="auto">
          <a:xfrm>
            <a:off x="5064125" y="3689350"/>
            <a:ext cx="636588"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6" name="Line 15"/>
          <p:cNvSpPr>
            <a:spLocks noChangeShapeType="1"/>
          </p:cNvSpPr>
          <p:nvPr/>
        </p:nvSpPr>
        <p:spPr bwMode="auto">
          <a:xfrm>
            <a:off x="5614988" y="4143375"/>
            <a:ext cx="639762"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7" name="Line 16"/>
          <p:cNvSpPr>
            <a:spLocks noChangeShapeType="1"/>
          </p:cNvSpPr>
          <p:nvPr/>
        </p:nvSpPr>
        <p:spPr bwMode="auto">
          <a:xfrm>
            <a:off x="6170613" y="4597400"/>
            <a:ext cx="636587"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8" name="Line 17"/>
          <p:cNvSpPr>
            <a:spLocks noChangeShapeType="1"/>
          </p:cNvSpPr>
          <p:nvPr/>
        </p:nvSpPr>
        <p:spPr bwMode="auto">
          <a:xfrm>
            <a:off x="6721475" y="5051425"/>
            <a:ext cx="639763" cy="1588"/>
          </a:xfrm>
          <a:prstGeom prst="line">
            <a:avLst/>
          </a:prstGeom>
          <a:noFill/>
          <a:ln w="9525">
            <a:solidFill>
              <a:srgbClr val="66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9" name="Line 18"/>
          <p:cNvSpPr>
            <a:spLocks noChangeShapeType="1"/>
          </p:cNvSpPr>
          <p:nvPr/>
        </p:nvSpPr>
        <p:spPr bwMode="auto">
          <a:xfrm>
            <a:off x="4502150" y="2781300"/>
            <a:ext cx="0" cy="260350"/>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0" name="Line 19"/>
          <p:cNvSpPr>
            <a:spLocks noChangeShapeType="1"/>
          </p:cNvSpPr>
          <p:nvPr/>
        </p:nvSpPr>
        <p:spPr bwMode="auto">
          <a:xfrm>
            <a:off x="5146675" y="3235325"/>
            <a:ext cx="0" cy="260350"/>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1" name="Line 20"/>
          <p:cNvSpPr>
            <a:spLocks noChangeShapeType="1"/>
          </p:cNvSpPr>
          <p:nvPr/>
        </p:nvSpPr>
        <p:spPr bwMode="auto">
          <a:xfrm>
            <a:off x="5700713" y="3689350"/>
            <a:ext cx="0" cy="258763"/>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2" name="Line 21"/>
          <p:cNvSpPr>
            <a:spLocks noChangeShapeType="1"/>
          </p:cNvSpPr>
          <p:nvPr/>
        </p:nvSpPr>
        <p:spPr bwMode="auto">
          <a:xfrm>
            <a:off x="6254750" y="4143375"/>
            <a:ext cx="0" cy="258763"/>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3" name="Line 22"/>
          <p:cNvSpPr>
            <a:spLocks noChangeShapeType="1"/>
          </p:cNvSpPr>
          <p:nvPr/>
        </p:nvSpPr>
        <p:spPr bwMode="auto">
          <a:xfrm>
            <a:off x="6807200" y="4597400"/>
            <a:ext cx="0" cy="258763"/>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4" name="Line 23"/>
          <p:cNvSpPr>
            <a:spLocks noChangeShapeType="1"/>
          </p:cNvSpPr>
          <p:nvPr/>
        </p:nvSpPr>
        <p:spPr bwMode="auto">
          <a:xfrm>
            <a:off x="7361238" y="5051425"/>
            <a:ext cx="0" cy="258763"/>
          </a:xfrm>
          <a:prstGeom prst="line">
            <a:avLst/>
          </a:prstGeom>
          <a:noFill/>
          <a:ln w="9525">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5" name="Rectangle 24"/>
          <p:cNvSpPr>
            <a:spLocks noChangeArrowheads="1"/>
          </p:cNvSpPr>
          <p:nvPr/>
        </p:nvSpPr>
        <p:spPr bwMode="auto">
          <a:xfrm>
            <a:off x="4835525" y="5310188"/>
            <a:ext cx="2709863" cy="388937"/>
          </a:xfrm>
          <a:prstGeom prst="rect">
            <a:avLst/>
          </a:prstGeom>
          <a:gradFill rotWithShape="0">
            <a:gsLst>
              <a:gs pos="0">
                <a:srgbClr val="FFFFFF"/>
              </a:gs>
              <a:gs pos="100000">
                <a:srgbClr val="EADB6E"/>
              </a:gs>
            </a:gsLst>
            <a:lin ang="18900000" scaled="1"/>
          </a:gradFill>
          <a:ln w="9525">
            <a:solidFill>
              <a:srgbClr val="6600FF"/>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2200" b="1">
                <a:latin typeface="宋体" panose="02010600030101010101" pitchFamily="2" charset="-122"/>
              </a:rPr>
              <a:t>使用与维护</a:t>
            </a:r>
          </a:p>
        </p:txBody>
      </p:sp>
      <p:sp>
        <p:nvSpPr>
          <p:cNvPr id="46106" name="标题 46234"/>
          <p:cNvSpPr>
            <a:spLocks noGrp="1"/>
          </p:cNvSpPr>
          <p:nvPr>
            <p:ph type="title"/>
          </p:nvPr>
        </p:nvSpPr>
        <p:spPr>
          <a:xfrm>
            <a:off x="387350" y="88900"/>
            <a:ext cx="8229600" cy="704850"/>
          </a:xfrm>
        </p:spPr>
        <p:txBody>
          <a:bodyPr/>
          <a:lstStyle/>
          <a:p>
            <a:r>
              <a:rPr lang="en-US" altLang="zh-CN"/>
              <a:t>4.2 </a:t>
            </a:r>
            <a:r>
              <a:rPr lang="zh-CN" altLang="en-US"/>
              <a:t>软件的生命周期</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圆角矩形 5"/>
          <p:cNvSpPr>
            <a:spLocks noChangeArrowheads="1"/>
          </p:cNvSpPr>
          <p:nvPr/>
        </p:nvSpPr>
        <p:spPr bwMode="auto">
          <a:xfrm>
            <a:off x="0" y="41275"/>
            <a:ext cx="9144000" cy="3644900"/>
          </a:xfrm>
          <a:prstGeom prst="roundRect">
            <a:avLst>
              <a:gd name="adj" fmla="val 0"/>
            </a:avLst>
          </a:prstGeom>
          <a:solidFill>
            <a:srgbClr val="D8243D"/>
          </a:solidFill>
          <a:ln>
            <a:noFill/>
          </a:ln>
          <a:extLst>
            <a:ext uri="{91240B29-F687-4F45-9708-019B960494DF}">
              <a14:hiddenLine xmlns:a14="http://schemas.microsoft.com/office/drawing/2010/main" w="25400">
                <a:solidFill>
                  <a:srgbClr val="AF7E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7107" name="Group 3"/>
          <p:cNvGrpSpPr>
            <a:grpSpLocks noChangeAspect="1"/>
          </p:cNvGrpSpPr>
          <p:nvPr/>
        </p:nvGrpSpPr>
        <p:grpSpPr bwMode="auto">
          <a:xfrm>
            <a:off x="1258888" y="1446213"/>
            <a:ext cx="3233737" cy="1008062"/>
            <a:chOff x="0" y="0"/>
            <a:chExt cx="4273918" cy="1332000"/>
          </a:xfrm>
        </p:grpSpPr>
        <p:pic>
          <p:nvPicPr>
            <p:cNvPr id="471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8" name="矩形 6"/>
          <p:cNvSpPr>
            <a:spLocks noChangeArrowheads="1"/>
          </p:cNvSpPr>
          <p:nvPr/>
        </p:nvSpPr>
        <p:spPr bwMode="auto">
          <a:xfrm>
            <a:off x="1260475" y="2741613"/>
            <a:ext cx="574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b="1"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b="1" dirty="0">
              <a:latin typeface="Arial" panose="020B0604020202020204" pitchFamily="34" charset="0"/>
            </a:endParaRPr>
          </a:p>
        </p:txBody>
      </p:sp>
      <p:grpSp>
        <p:nvGrpSpPr>
          <p:cNvPr id="47109" name="Group 9"/>
          <p:cNvGrpSpPr>
            <a:grpSpLocks noChangeAspect="1"/>
          </p:cNvGrpSpPr>
          <p:nvPr/>
        </p:nvGrpSpPr>
        <p:grpSpPr bwMode="auto">
          <a:xfrm>
            <a:off x="1258888" y="1446213"/>
            <a:ext cx="3233737" cy="1008062"/>
            <a:chOff x="0" y="0"/>
            <a:chExt cx="4273918" cy="1332000"/>
          </a:xfrm>
        </p:grpSpPr>
        <p:pic>
          <p:nvPicPr>
            <p:cNvPr id="471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18556" b="16302"/>
            <a:stretch>
              <a:fillRect/>
            </a:stretch>
          </p:blipFill>
          <p:spPr bwMode="auto">
            <a:xfrm>
              <a:off x="1512168" y="0"/>
              <a:ext cx="1296143"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7"/>
            <p:cNvPicPr>
              <a:picLocks noChangeAspect="1" noChangeArrowheads="1"/>
            </p:cNvPicPr>
            <p:nvPr/>
          </p:nvPicPr>
          <p:blipFill>
            <a:blip r:embed="rId3">
              <a:extLst>
                <a:ext uri="{28A0092B-C50C-407E-A947-70E740481C1C}">
                  <a14:useLocalDpi xmlns:a14="http://schemas.microsoft.com/office/drawing/2010/main" val="0"/>
                </a:ext>
              </a:extLst>
            </a:blip>
            <a:srcRect l="13696" t="1308" r="19125"/>
            <a:stretch>
              <a:fillRect/>
            </a:stretch>
          </p:blipFill>
          <p:spPr bwMode="auto">
            <a:xfrm>
              <a:off x="2952328" y="18000"/>
              <a:ext cx="1321590" cy="12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5"/>
            <p:cNvPicPr>
              <a:picLocks noChangeAspect="1" noChangeArrowheads="1"/>
            </p:cNvPicPr>
            <p:nvPr/>
          </p:nvPicPr>
          <p:blipFill>
            <a:blip r:embed="rId4" cstate="print">
              <a:lum contrast="20000"/>
              <a:extLst>
                <a:ext uri="{28A0092B-C50C-407E-A947-70E740481C1C}">
                  <a14:useLocalDpi xmlns:a14="http://schemas.microsoft.com/office/drawing/2010/main" val="0"/>
                </a:ext>
              </a:extLst>
            </a:blip>
            <a:srcRect l="8409" t="10852" r="20117" b="20641"/>
            <a:stretch>
              <a:fillRect/>
            </a:stretch>
          </p:blipFill>
          <p:spPr bwMode="auto">
            <a:xfrm>
              <a:off x="0" y="18576"/>
              <a:ext cx="1332000" cy="12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0" name="标题 16"/>
          <p:cNvSpPr>
            <a:spLocks noGrp="1" noChangeArrowheads="1"/>
          </p:cNvSpPr>
          <p:nvPr>
            <p:ph type="title" idx="4294967295"/>
          </p:nvPr>
        </p:nvSpPr>
        <p:spPr>
          <a:xfrm>
            <a:off x="2376488" y="2681288"/>
            <a:ext cx="5761037" cy="1146175"/>
          </a:xfrm>
        </p:spPr>
        <p:txBody>
          <a:bodyPr/>
          <a:lstStyle/>
          <a:p>
            <a:pPr algn="l" eaLnBrk="1" hangingPunct="1"/>
            <a:r>
              <a:rPr lang="zh-CN" altLang="en-US">
                <a:solidFill>
                  <a:schemeClr val="bg1"/>
                </a:solidFill>
                <a:latin typeface="微软雅黑" panose="020B0503020204020204" pitchFamily="34" charset="-122"/>
                <a:ea typeface="微软雅黑" panose="020B0503020204020204" pitchFamily="34" charset="-122"/>
              </a:rPr>
              <a:t>多媒体软件</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p:cNvGraphicFramePr>
            <a:graphicFrameLocks noChangeAspect="1"/>
          </p:cNvGraphicFramePr>
          <p:nvPr/>
        </p:nvGraphicFramePr>
        <p:xfrm>
          <a:off x="609600" y="692150"/>
          <a:ext cx="7993063" cy="4897438"/>
        </p:xfrm>
        <a:graphic>
          <a:graphicData uri="http://schemas.openxmlformats.org/presentationml/2006/ole">
            <mc:AlternateContent xmlns:mc="http://schemas.openxmlformats.org/markup-compatibility/2006">
              <mc:Choice xmlns:v="urn:schemas-microsoft-com:vml" Requires="v">
                <p:oleObj spid="_x0000_s48166" name="Visio" r:id="rId4" imgW="9344254" imgH="5983224" progId="Visio.Drawing.11">
                  <p:embed/>
                </p:oleObj>
              </mc:Choice>
              <mc:Fallback>
                <p:oleObj name="Visio" r:id="rId4" imgW="9344254" imgH="5983224"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692150"/>
                        <a:ext cx="7993063" cy="4897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7"/>
          <p:cNvSpPr txBox="1">
            <a:spLocks noChangeArrowheads="1"/>
          </p:cNvSpPr>
          <p:nvPr/>
        </p:nvSpPr>
        <p:spPr bwMode="auto">
          <a:xfrm>
            <a:off x="1414463" y="5845175"/>
            <a:ext cx="5976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400" b="1">
                <a:latin typeface="宋体" panose="02010600030101010101" pitchFamily="2" charset="-122"/>
              </a:rPr>
              <a:t>图</a:t>
            </a:r>
            <a:r>
              <a:rPr lang="en-US" altLang="zh-CN" sz="2400" b="1">
                <a:latin typeface="宋体" panose="02010600030101010101" pitchFamily="2" charset="-122"/>
              </a:rPr>
              <a:t> </a:t>
            </a:r>
            <a:r>
              <a:rPr lang="zh-CN" altLang="en-US" sz="2400" b="1">
                <a:latin typeface="宋体" panose="02010600030101010101" pitchFamily="2" charset="-122"/>
              </a:rPr>
              <a:t>多媒体计算机硬件系统及常用外部设备</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68610"/>
                                        </p:tgtEl>
                                        <p:attrNameLst>
                                          <p:attrName>style.visibility</p:attrName>
                                        </p:attrNameLst>
                                      </p:cBhvr>
                                      <p:to>
                                        <p:strVal val="visible"/>
                                      </p:to>
                                    </p:set>
                                    <p:anim calcmode="lin" valueType="num">
                                      <p:cBhvr>
                                        <p:cTn id="7" dur="500" fill="hold"/>
                                        <p:tgtEl>
                                          <p:spTgt spid="68610"/>
                                        </p:tgtEl>
                                        <p:attrNameLst>
                                          <p:attrName>ppt_w</p:attrName>
                                        </p:attrNameLst>
                                      </p:cBhvr>
                                      <p:tavLst>
                                        <p:tav tm="0">
                                          <p:val>
                                            <p:fltVal val="0"/>
                                          </p:val>
                                        </p:tav>
                                        <p:tav tm="100000">
                                          <p:val>
                                            <p:strVal val="#ppt_w"/>
                                          </p:val>
                                        </p:tav>
                                      </p:tavLst>
                                    </p:anim>
                                    <p:anim calcmode="lin" valueType="num">
                                      <p:cBhvr>
                                        <p:cTn id="8" dur="500" fill="hold"/>
                                        <p:tgtEl>
                                          <p:spTgt spid="6861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42988" y="42863"/>
            <a:ext cx="7467600" cy="865187"/>
          </a:xfrm>
        </p:spPr>
        <p:txBody>
          <a:bodyPr/>
          <a:lstStyle/>
          <a:p>
            <a:pPr eaLnBrk="1" hangingPunct="1"/>
            <a:r>
              <a:rPr lang="en-US" altLang="zh-CN" sz="3600" b="1">
                <a:latin typeface="宋体" panose="02010600030101010101" pitchFamily="2" charset="-122"/>
              </a:rPr>
              <a:t>5</a:t>
            </a:r>
            <a:r>
              <a:rPr lang="zh-CN" altLang="en-US" sz="3600" b="1">
                <a:latin typeface="宋体" panose="02010600030101010101" pitchFamily="2" charset="-122"/>
              </a:rPr>
              <a:t>、 多媒体软件分类与结构 </a:t>
            </a:r>
          </a:p>
        </p:txBody>
      </p:sp>
      <p:sp>
        <p:nvSpPr>
          <p:cNvPr id="50179" name="Rectangle 3"/>
          <p:cNvSpPr>
            <a:spLocks noGrp="1" noChangeArrowheads="1"/>
          </p:cNvSpPr>
          <p:nvPr>
            <p:ph type="body" idx="1"/>
          </p:nvPr>
        </p:nvSpPr>
        <p:spPr>
          <a:xfrm>
            <a:off x="609600" y="1123950"/>
            <a:ext cx="7772400" cy="1600200"/>
          </a:xfrm>
        </p:spPr>
        <p:txBody>
          <a:bodyPr/>
          <a:lstStyle/>
          <a:p>
            <a:pPr algn="just" eaLnBrk="1" hangingPunct="1">
              <a:buClr>
                <a:srgbClr val="C00000"/>
              </a:buClr>
              <a:buSzPct val="125000"/>
              <a:buFont typeface="Wingdings" panose="05000000000000000000" pitchFamily="2" charset="2"/>
              <a:buChar char="§"/>
            </a:pPr>
            <a:r>
              <a:rPr lang="zh-CN" altLang="en-US" sz="2400" b="1">
                <a:solidFill>
                  <a:srgbClr val="000000"/>
                </a:solidFill>
                <a:latin typeface="宋体" panose="02010600030101010101" pitchFamily="2" charset="-122"/>
              </a:rPr>
              <a:t>从功能上可以把多媒体软件分为：</a:t>
            </a:r>
            <a:r>
              <a:rPr lang="zh-CN" altLang="en-US" sz="2400" b="1">
                <a:solidFill>
                  <a:srgbClr val="C00000"/>
                </a:solidFill>
                <a:latin typeface="宋体" panose="02010600030101010101" pitchFamily="2" charset="-122"/>
              </a:rPr>
              <a:t>驱动程序</a:t>
            </a:r>
            <a:r>
              <a:rPr lang="zh-CN" altLang="en-US" sz="2400" b="1">
                <a:latin typeface="宋体" panose="02010600030101010101" pitchFamily="2" charset="-122"/>
              </a:rPr>
              <a:t>、</a:t>
            </a:r>
            <a:r>
              <a:rPr lang="zh-CN" altLang="en-US" sz="2400" b="1">
                <a:solidFill>
                  <a:srgbClr val="C00000"/>
                </a:solidFill>
                <a:latin typeface="宋体" panose="02010600030101010101" pitchFamily="2" charset="-122"/>
              </a:rPr>
              <a:t>多媒体操作系统</a:t>
            </a:r>
            <a:r>
              <a:rPr lang="zh-CN" altLang="en-US" sz="2400" b="1">
                <a:latin typeface="宋体" panose="02010600030101010101" pitchFamily="2" charset="-122"/>
              </a:rPr>
              <a:t>、</a:t>
            </a:r>
            <a:r>
              <a:rPr lang="zh-CN" altLang="en-US" sz="2400" b="1">
                <a:solidFill>
                  <a:srgbClr val="C00000"/>
                </a:solidFill>
                <a:latin typeface="宋体" panose="02010600030101010101" pitchFamily="2" charset="-122"/>
              </a:rPr>
              <a:t>多媒体数据准备软件</a:t>
            </a:r>
            <a:r>
              <a:rPr lang="zh-CN" altLang="en-US" sz="2400" b="1">
                <a:latin typeface="宋体" panose="02010600030101010101" pitchFamily="2" charset="-122"/>
              </a:rPr>
              <a:t>、</a:t>
            </a:r>
            <a:r>
              <a:rPr lang="zh-CN" altLang="en-US" sz="2400" b="1">
                <a:solidFill>
                  <a:srgbClr val="C00000"/>
                </a:solidFill>
                <a:latin typeface="宋体" panose="02010600030101010101" pitchFamily="2" charset="-122"/>
              </a:rPr>
              <a:t>多媒体编辑创作软件</a:t>
            </a:r>
            <a:r>
              <a:rPr lang="zh-CN" altLang="en-US" sz="2400" b="1">
                <a:latin typeface="宋体" panose="02010600030101010101" pitchFamily="2" charset="-122"/>
              </a:rPr>
              <a:t>和</a:t>
            </a:r>
            <a:r>
              <a:rPr lang="zh-CN" altLang="en-US" sz="2400" b="1">
                <a:solidFill>
                  <a:srgbClr val="C00000"/>
                </a:solidFill>
                <a:latin typeface="宋体" panose="02010600030101010101" pitchFamily="2" charset="-122"/>
              </a:rPr>
              <a:t>多媒体应用软件</a:t>
            </a:r>
            <a:r>
              <a:rPr lang="zh-CN" altLang="en-US" sz="2400" b="1">
                <a:solidFill>
                  <a:srgbClr val="000000"/>
                </a:solidFill>
                <a:latin typeface="宋体" panose="02010600030101010101" pitchFamily="2" charset="-122"/>
              </a:rPr>
              <a:t>五类。从结构上可将多媒体软件划分为三层，如图所示。</a:t>
            </a:r>
            <a:endParaRPr lang="zh-CN" altLang="en-US" sz="2400" b="1">
              <a:latin typeface="宋体" panose="02010600030101010101" pitchFamily="2" charset="-122"/>
            </a:endParaRPr>
          </a:p>
        </p:txBody>
      </p:sp>
      <p:graphicFrame>
        <p:nvGraphicFramePr>
          <p:cNvPr id="50180" name="Object 5"/>
          <p:cNvGraphicFramePr>
            <a:graphicFrameLocks noChangeAspect="1"/>
          </p:cNvGraphicFramePr>
          <p:nvPr/>
        </p:nvGraphicFramePr>
        <p:xfrm>
          <a:off x="1042988" y="2852738"/>
          <a:ext cx="7086600" cy="3817937"/>
        </p:xfrm>
        <a:graphic>
          <a:graphicData uri="http://schemas.openxmlformats.org/presentationml/2006/ole">
            <mc:AlternateContent xmlns:mc="http://schemas.openxmlformats.org/markup-compatibility/2006">
              <mc:Choice xmlns:v="urn:schemas-microsoft-com:vml" Requires="v">
                <p:oleObj spid="_x0000_s50224" name="位图图像" r:id="rId4" imgW="4447619" imgH="2505425" progId="Paint.Picture">
                  <p:embed/>
                </p:oleObj>
              </mc:Choice>
              <mc:Fallback>
                <p:oleObj name="位图图像" r:id="rId4" imgW="4447619" imgH="2505425"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852738"/>
                        <a:ext cx="7086600"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3203575" y="6165850"/>
            <a:ext cx="647700"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 Box 6"/>
          <p:cNvSpPr txBox="1">
            <a:spLocks noChangeArrowheads="1"/>
          </p:cNvSpPr>
          <p:nvPr/>
        </p:nvSpPr>
        <p:spPr bwMode="auto">
          <a:xfrm>
            <a:off x="1473200" y="4111625"/>
            <a:ext cx="2036763" cy="6461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工具软件</a:t>
            </a:r>
            <a:endParaRPr lang="zh-CN" altLang="en-US" sz="2800" dirty="0">
              <a:latin typeface="隶书" pitchFamily="49" charset="-122"/>
              <a:ea typeface="隶书" pitchFamily="49" charset="-122"/>
            </a:endParaRPr>
          </a:p>
        </p:txBody>
      </p:sp>
      <p:sp>
        <p:nvSpPr>
          <p:cNvPr id="7" name="Text Box 6"/>
          <p:cNvSpPr txBox="1">
            <a:spLocks noChangeArrowheads="1"/>
          </p:cNvSpPr>
          <p:nvPr/>
        </p:nvSpPr>
        <p:spPr bwMode="auto">
          <a:xfrm>
            <a:off x="3951288" y="4133850"/>
            <a:ext cx="2036762" cy="6461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应用软件</a:t>
            </a:r>
            <a:endParaRPr lang="zh-CN" altLang="en-US" sz="2800" dirty="0">
              <a:latin typeface="隶书" pitchFamily="49" charset="-122"/>
              <a:ea typeface="隶书" pitchFamily="49" charset="-122"/>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1925" y="2487613"/>
            <a:ext cx="10033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9725" y="2532063"/>
            <a:ext cx="10017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p:cNvSpPr txBox="1">
            <a:spLocks noChangeArrowheads="1"/>
          </p:cNvSpPr>
          <p:nvPr/>
        </p:nvSpPr>
        <p:spPr bwMode="auto">
          <a:xfrm>
            <a:off x="6340475" y="3902075"/>
            <a:ext cx="1455738" cy="1200150"/>
          </a:xfrm>
          <a:prstGeom prst="rect">
            <a:avLst/>
          </a:prstGeom>
          <a:solidFill>
            <a:srgbClr val="92D05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lang="zh-CN" altLang="en-US" sz="36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应用系统</a:t>
            </a:r>
            <a:endParaRPr lang="zh-CN" altLang="en-US" sz="2800" dirty="0">
              <a:latin typeface="隶书" pitchFamily="49" charset="-122"/>
              <a:ea typeface="隶书" pitchFamily="49" charset="-122"/>
            </a:endParaRPr>
          </a:p>
        </p:txBody>
      </p:sp>
      <p:pic>
        <p:nvPicPr>
          <p:cNvPr id="4" name="图片 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13" y="5494338"/>
            <a:ext cx="18462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1489075" y="5356225"/>
            <a:ext cx="1422400" cy="461963"/>
          </a:xfrm>
          <a:prstGeom prst="rect">
            <a:avLst/>
          </a:prstGeom>
          <a:solidFill>
            <a:srgbClr val="99FF99"/>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24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驱动软件</a:t>
            </a:r>
            <a:endParaRPr lang="zh-CN" altLang="en-US" sz="2400" dirty="0">
              <a:latin typeface="隶书" pitchFamily="49" charset="-122"/>
              <a:ea typeface="隶书" pitchFamily="49" charset="-122"/>
            </a:endParaRPr>
          </a:p>
        </p:txBody>
      </p:sp>
      <p:sp>
        <p:nvSpPr>
          <p:cNvPr id="14" name="Text Box 6"/>
          <p:cNvSpPr txBox="1">
            <a:spLocks noChangeArrowheads="1"/>
          </p:cNvSpPr>
          <p:nvPr/>
        </p:nvSpPr>
        <p:spPr bwMode="auto">
          <a:xfrm>
            <a:off x="1752600" y="4873625"/>
            <a:ext cx="1420813" cy="461963"/>
          </a:xfrm>
          <a:prstGeom prst="rect">
            <a:avLst/>
          </a:prstGeom>
          <a:solidFill>
            <a:srgbClr val="99FF99"/>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2400" b="1" kern="0" dirty="0">
                <a:solidFill>
                  <a:srgbClr val="C00000"/>
                </a:solidFill>
                <a:latin typeface="黑体" panose="02010609060101010101" pitchFamily="49" charset="-122"/>
                <a:ea typeface="黑体" panose="02010609060101010101" pitchFamily="49" charset="-122"/>
                <a:sym typeface="Calibri" panose="020F0502020204030204" pitchFamily="34" charset="0"/>
              </a:rPr>
              <a:t>运行环境</a:t>
            </a:r>
            <a:endParaRPr lang="zh-CN" altLang="en-US" sz="2400" dirty="0">
              <a:latin typeface="隶书" pitchFamily="49" charset="-122"/>
              <a:ea typeface="隶书"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nodeType="afterGroup">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nodeType="afterGroup">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nodeType="afterGroup">
                            <p:stCondLst>
                              <p:cond delay="30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4000"/>
                            </p:stCondLst>
                            <p:childTnLst>
                              <p:par>
                                <p:cTn id="36" presetID="42"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69963" y="0"/>
            <a:ext cx="7467600" cy="908050"/>
          </a:xfrm>
        </p:spPr>
        <p:txBody>
          <a:bodyPr/>
          <a:lstStyle/>
          <a:p>
            <a:pPr eaLnBrk="1" hangingPunct="1"/>
            <a:r>
              <a:rPr lang="en-US" altLang="zh-CN" sz="3600" b="1">
                <a:latin typeface="宋体" panose="02010600030101010101" pitchFamily="2" charset="-122"/>
              </a:rPr>
              <a:t>5</a:t>
            </a:r>
            <a:r>
              <a:rPr lang="zh-CN" altLang="en-US" sz="3600" b="1">
                <a:latin typeface="宋体" panose="02010600030101010101" pitchFamily="2" charset="-122"/>
              </a:rPr>
              <a:t>、多媒体软件分类与结构 </a:t>
            </a:r>
          </a:p>
        </p:txBody>
      </p:sp>
      <p:sp>
        <p:nvSpPr>
          <p:cNvPr id="52227" name="Rectangle 3"/>
          <p:cNvSpPr>
            <a:spLocks noGrp="1" noChangeArrowheads="1"/>
          </p:cNvSpPr>
          <p:nvPr>
            <p:ph type="body" idx="1"/>
          </p:nvPr>
        </p:nvSpPr>
        <p:spPr>
          <a:xfrm>
            <a:off x="0" y="915988"/>
            <a:ext cx="9037638" cy="5942012"/>
          </a:xfrm>
        </p:spPr>
        <p:txBody>
          <a:bodyPr/>
          <a:lstStyle/>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（1）</a:t>
            </a:r>
            <a:r>
              <a:rPr lang="zh-CN" altLang="en-US" sz="2400" b="1">
                <a:solidFill>
                  <a:srgbClr val="C00000"/>
                </a:solidFill>
                <a:latin typeface="宋体" panose="02010600030101010101" pitchFamily="2" charset="-122"/>
              </a:rPr>
              <a:t>多媒体驱动软件</a:t>
            </a:r>
            <a:r>
              <a:rPr lang="zh-CN" altLang="en-US" sz="2400" b="1">
                <a:solidFill>
                  <a:srgbClr val="000000"/>
                </a:solidFill>
                <a:latin typeface="宋体" panose="02010600030101010101" pitchFamily="2" charset="-122"/>
              </a:rPr>
              <a:t>：多媒体软件中直接和硬件打交道的软件称为驱动程序。它完成硬件设备的初始化、设备的各种控制与操作等基本硬件功能的调用。这种软件一般随硬件提供，也可以在标准操作系统中预置。</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（2）</a:t>
            </a:r>
            <a:r>
              <a:rPr lang="zh-CN" altLang="en-US" sz="2400" b="1">
                <a:solidFill>
                  <a:srgbClr val="C00000"/>
                </a:solidFill>
                <a:latin typeface="宋体" panose="02010600030101010101" pitchFamily="2" charset="-122"/>
              </a:rPr>
              <a:t>多媒体操作系统</a:t>
            </a:r>
            <a:r>
              <a:rPr lang="zh-CN" altLang="en-US" sz="2400" b="1">
                <a:solidFill>
                  <a:srgbClr val="000000"/>
                </a:solidFill>
                <a:latin typeface="宋体" panose="02010600030101010101" pitchFamily="2" charset="-122"/>
              </a:rPr>
              <a:t>：多媒体计算机系统的核心。它处于驱动程序之上、应用软件之下，负责多媒体环境下的多任务调度、媒体间的同步、多媒体外设的管理等。</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（3）</a:t>
            </a:r>
            <a:r>
              <a:rPr lang="zh-CN" altLang="en-US" sz="2400" b="1">
                <a:solidFill>
                  <a:srgbClr val="C00000"/>
                </a:solidFill>
                <a:latin typeface="宋体" panose="02010600030101010101" pitchFamily="2" charset="-122"/>
              </a:rPr>
              <a:t>多媒体数据准备软件</a:t>
            </a:r>
            <a:r>
              <a:rPr lang="zh-CN" altLang="en-US" sz="2400" b="1">
                <a:solidFill>
                  <a:srgbClr val="000000"/>
                </a:solidFill>
                <a:latin typeface="宋体" panose="02010600030101010101" pitchFamily="2" charset="-122"/>
              </a:rPr>
              <a:t>：用于采集、加工多媒体数据的软件。如视频采集、声音录制、图像扫描、动画制作等软件及对声、文、图、像进行加工处理的软件。</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（4）</a:t>
            </a:r>
            <a:r>
              <a:rPr lang="zh-CN" altLang="en-US" sz="2400" b="1">
                <a:solidFill>
                  <a:srgbClr val="C00000"/>
                </a:solidFill>
                <a:latin typeface="宋体" panose="02010600030101010101" pitchFamily="2" charset="-122"/>
              </a:rPr>
              <a:t>多媒体编辑和创作软件包括</a:t>
            </a:r>
            <a:r>
              <a:rPr lang="zh-CN" altLang="en-US" sz="2400" b="1">
                <a:solidFill>
                  <a:srgbClr val="000000"/>
                </a:solidFill>
                <a:latin typeface="宋体" panose="02010600030101010101" pitchFamily="2" charset="-122"/>
              </a:rPr>
              <a:t>：①多媒体创作工具软件，其功能是把各种多媒体数据按照应用的要求集成编辑为一个节目，如教学</a:t>
            </a:r>
            <a:r>
              <a:rPr lang="en-US" altLang="zh-CN" sz="2400" b="1">
                <a:solidFill>
                  <a:srgbClr val="000000"/>
                </a:solidFill>
                <a:latin typeface="宋体" panose="02010600030101010101" pitchFamily="2" charset="-122"/>
              </a:rPr>
              <a:t>Title、</a:t>
            </a:r>
            <a:r>
              <a:rPr lang="zh-CN" altLang="en-US" sz="2400" b="1">
                <a:solidFill>
                  <a:srgbClr val="000000"/>
                </a:solidFill>
                <a:latin typeface="宋体" panose="02010600030101010101" pitchFamily="2" charset="-122"/>
              </a:rPr>
              <a:t>多媒体网页等。②支持多媒体开发的程序设计语言。</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（5）</a:t>
            </a:r>
            <a:r>
              <a:rPr lang="zh-CN" altLang="en-US" sz="2400" b="1">
                <a:solidFill>
                  <a:srgbClr val="C00000"/>
                </a:solidFill>
                <a:latin typeface="宋体" panose="02010600030101010101" pitchFamily="2" charset="-122"/>
              </a:rPr>
              <a:t>多媒体应用软件</a:t>
            </a:r>
            <a:r>
              <a:rPr lang="zh-CN" altLang="en-US" sz="2400" b="1">
                <a:solidFill>
                  <a:srgbClr val="000000"/>
                </a:solidFill>
                <a:latin typeface="宋体" panose="02010600030101010101" pitchFamily="2" charset="-122"/>
              </a:rPr>
              <a:t>：在多媒体操作系统之上开发的、面向应用的软件系统，与具体应用不可分割，如用创作工具制作的教学节目等。</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2863"/>
            <a:ext cx="8229600" cy="865187"/>
          </a:xfrm>
        </p:spPr>
        <p:txBody>
          <a:bodyPr/>
          <a:lstStyle/>
          <a:p>
            <a:pPr eaLnBrk="1" hangingPunct="1"/>
            <a:r>
              <a:rPr lang="en-US" altLang="zh-CN" sz="3600" b="1"/>
              <a:t>5</a:t>
            </a:r>
            <a:r>
              <a:rPr lang="zh-CN" altLang="en-US" sz="3600" b="1"/>
              <a:t>、多媒体操作系统的特殊要求 </a:t>
            </a:r>
          </a:p>
        </p:txBody>
      </p:sp>
      <p:sp>
        <p:nvSpPr>
          <p:cNvPr id="53251" name="Rectangle 3"/>
          <p:cNvSpPr>
            <a:spLocks noGrp="1" noChangeArrowheads="1"/>
          </p:cNvSpPr>
          <p:nvPr>
            <p:ph idx="1"/>
          </p:nvPr>
        </p:nvSpPr>
        <p:spPr>
          <a:xfrm>
            <a:off x="0" y="908050"/>
            <a:ext cx="8966200" cy="5257800"/>
          </a:xfrm>
        </p:spPr>
        <p:txBody>
          <a:bodyPr/>
          <a:lstStyle/>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（1）</a:t>
            </a:r>
            <a:r>
              <a:rPr lang="zh-CN" altLang="en-US" sz="2400" b="1">
                <a:solidFill>
                  <a:srgbClr val="C00000"/>
                </a:solidFill>
                <a:latin typeface="宋体" panose="02010600030101010101" pitchFamily="2" charset="-122"/>
              </a:rPr>
              <a:t>实时性</a:t>
            </a:r>
            <a:r>
              <a:rPr lang="zh-CN" altLang="en-US" sz="2400" b="1">
                <a:solidFill>
                  <a:srgbClr val="000000"/>
                </a:solidFill>
                <a:latin typeface="宋体" panose="02010600030101010101" pitchFamily="2" charset="-122"/>
              </a:rPr>
              <a:t>。多媒体操作系统必须处理实际媒体，满足实时性要求。</a:t>
            </a:r>
            <a:endParaRPr lang="zh-CN" altLang="en-US" sz="2400" b="1">
              <a:latin typeface="宋体" panose="02010600030101010101" pitchFamily="2" charset="-122"/>
            </a:endParaRPr>
          </a:p>
          <a:p>
            <a:pPr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① 进程管理必须考虑处理多媒体数据的时间约束。</a:t>
            </a:r>
            <a:endParaRPr lang="zh-CN" altLang="en-US" sz="2400" b="1">
              <a:latin typeface="宋体" panose="02010600030101010101" pitchFamily="2" charset="-122"/>
            </a:endParaRPr>
          </a:p>
          <a:p>
            <a:pPr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② 必须提供合适的进程调度算法。</a:t>
            </a:r>
            <a:endParaRPr lang="zh-CN" altLang="en-US" sz="2400" b="1">
              <a:latin typeface="宋体" panose="02010600030101010101" pitchFamily="2" charset="-122"/>
            </a:endParaRPr>
          </a:p>
          <a:p>
            <a:pPr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③ 进程间的通信与同步机制必须满足不同媒体间的实时性要求和时间约束。</a:t>
            </a:r>
            <a:endParaRPr lang="zh-CN" altLang="en-US" sz="2400" b="1">
              <a:latin typeface="宋体" panose="02010600030101010101" pitchFamily="2" charset="-122"/>
            </a:endParaRPr>
          </a:p>
          <a:p>
            <a:pPr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④ 存储管理必须提供保证一定延时限制的数据存取和有效的数据管理。</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（2）</a:t>
            </a:r>
            <a:r>
              <a:rPr lang="zh-CN" altLang="en-US" sz="2400" b="1">
                <a:solidFill>
                  <a:srgbClr val="C00000"/>
                </a:solidFill>
                <a:latin typeface="宋体" panose="02010600030101010101" pitchFamily="2" charset="-122"/>
              </a:rPr>
              <a:t>多任务</a:t>
            </a:r>
            <a:r>
              <a:rPr lang="zh-CN" altLang="en-US" sz="2400" b="1">
                <a:solidFill>
                  <a:srgbClr val="000000"/>
                </a:solidFill>
                <a:latin typeface="宋体" panose="02010600030101010101" pitchFamily="2" charset="-122"/>
              </a:rPr>
              <a:t>。传统的操作系统一般都具备多任务能力，但多媒体操作系统要求更高级，如任务间的同步机制。</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（3）</a:t>
            </a:r>
            <a:r>
              <a:rPr lang="zh-CN" altLang="en-US" sz="2400" b="1">
                <a:solidFill>
                  <a:srgbClr val="C00000"/>
                </a:solidFill>
                <a:latin typeface="宋体" panose="02010600030101010101" pitchFamily="2" charset="-122"/>
              </a:rPr>
              <a:t>大内存的管理能力</a:t>
            </a:r>
            <a:r>
              <a:rPr lang="zh-CN" altLang="en-US" sz="2400" b="1">
                <a:solidFill>
                  <a:srgbClr val="000000"/>
                </a:solidFill>
                <a:latin typeface="宋体" panose="02010600030101010101" pitchFamily="2" charset="-122"/>
              </a:rPr>
              <a:t>。如满足实时性要求的虚拟内存技术。</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（4）</a:t>
            </a:r>
            <a:r>
              <a:rPr lang="zh-CN" altLang="en-US" sz="2400" b="1">
                <a:solidFill>
                  <a:srgbClr val="C00000"/>
                </a:solidFill>
                <a:latin typeface="宋体" panose="02010600030101010101" pitchFamily="2" charset="-122"/>
              </a:rPr>
              <a:t>设备独立性和可扩展性，支持快速外围设备</a:t>
            </a:r>
            <a:r>
              <a:rPr lang="zh-CN" altLang="en-US" sz="2400" b="1">
                <a:solidFill>
                  <a:srgbClr val="000000"/>
                </a:solidFill>
                <a:latin typeface="宋体" panose="02010600030101010101" pitchFamily="2" charset="-122"/>
              </a:rPr>
              <a:t>。</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（5）</a:t>
            </a:r>
            <a:r>
              <a:rPr lang="zh-CN" altLang="en-US" sz="2400" b="1">
                <a:solidFill>
                  <a:srgbClr val="C00000"/>
                </a:solidFill>
                <a:latin typeface="宋体" panose="02010600030101010101" pitchFamily="2" charset="-122"/>
              </a:rPr>
              <a:t>各种媒体间方便的集成方法（文件管理技术）</a:t>
            </a:r>
            <a:r>
              <a:rPr lang="zh-CN" altLang="en-US" sz="2400" b="1">
                <a:solidFill>
                  <a:srgbClr val="000000"/>
                </a:solidFill>
                <a:latin typeface="宋体" panose="02010600030101010101" pitchFamily="2" charset="-122"/>
              </a:rPr>
              <a:t>。</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（6）</a:t>
            </a:r>
            <a:r>
              <a:rPr lang="zh-CN" altLang="en-US" sz="2400" b="1">
                <a:solidFill>
                  <a:srgbClr val="C00000"/>
                </a:solidFill>
                <a:latin typeface="宋体" panose="02010600030101010101" pitchFamily="2" charset="-122"/>
              </a:rPr>
              <a:t>快速图形处理技术</a:t>
            </a:r>
            <a:r>
              <a:rPr lang="zh-CN" altLang="en-US" sz="2400" b="1">
                <a:solidFill>
                  <a:srgbClr val="000000"/>
                </a:solidFill>
                <a:latin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42863"/>
            <a:ext cx="8229600" cy="865187"/>
          </a:xfrm>
        </p:spPr>
        <p:txBody>
          <a:bodyPr/>
          <a:lstStyle/>
          <a:p>
            <a:pPr eaLnBrk="1" hangingPunct="1"/>
            <a:r>
              <a:rPr lang="en-US" altLang="zh-CN" sz="3600" b="1">
                <a:latin typeface="宋体" panose="02010600030101010101" pitchFamily="2" charset="-122"/>
              </a:rPr>
              <a:t>6</a:t>
            </a:r>
            <a:r>
              <a:rPr lang="zh-CN" altLang="en-US" sz="3600" b="1">
                <a:latin typeface="宋体" panose="02010600030101010101" pitchFamily="2" charset="-122"/>
              </a:rPr>
              <a:t>、</a:t>
            </a:r>
            <a:r>
              <a:rPr lang="en-US" altLang="zh-CN" sz="3600" b="1">
                <a:latin typeface="宋体" panose="02010600030101010101" pitchFamily="2" charset="-122"/>
              </a:rPr>
              <a:t>Windows</a:t>
            </a:r>
            <a:r>
              <a:rPr lang="zh-CN" altLang="en-US" sz="3600" b="1">
                <a:latin typeface="宋体" panose="02010600030101010101" pitchFamily="2" charset="-122"/>
              </a:rPr>
              <a:t>操作系统的多媒体功能 </a:t>
            </a:r>
          </a:p>
        </p:txBody>
      </p:sp>
      <p:sp>
        <p:nvSpPr>
          <p:cNvPr id="54275" name="Rectangle 3"/>
          <p:cNvSpPr>
            <a:spLocks noGrp="1" noChangeArrowheads="1"/>
          </p:cNvSpPr>
          <p:nvPr>
            <p:ph idx="1"/>
          </p:nvPr>
        </p:nvSpPr>
        <p:spPr>
          <a:xfrm>
            <a:off x="0" y="925513"/>
            <a:ext cx="8966200" cy="4525962"/>
          </a:xfrm>
        </p:spPr>
        <p:txBody>
          <a:bodyPr/>
          <a:lstStyle/>
          <a:p>
            <a:pPr algn="just" eaLnBrk="1" hangingPunct="1">
              <a:buClr>
                <a:srgbClr val="C00000"/>
              </a:buClr>
              <a:buSzPct val="125000"/>
              <a:buFont typeface="Wingdings" panose="05000000000000000000" pitchFamily="2" charset="2"/>
              <a:buChar char="§"/>
            </a:pPr>
            <a:r>
              <a:rPr lang="zh-CN" altLang="en-US" sz="2400" b="1">
                <a:solidFill>
                  <a:srgbClr val="000000"/>
                </a:solidFill>
                <a:latin typeface="宋体" panose="02010600030101010101" pitchFamily="2" charset="-122"/>
              </a:rPr>
              <a:t>目前，</a:t>
            </a:r>
            <a:r>
              <a:rPr lang="en-US" altLang="zh-CN" sz="2400" b="1">
                <a:solidFill>
                  <a:srgbClr val="C00000"/>
                </a:solidFill>
                <a:latin typeface="宋体" panose="02010600030101010101" pitchFamily="2" charset="-122"/>
              </a:rPr>
              <a:t>Apple</a:t>
            </a:r>
            <a:r>
              <a:rPr lang="zh-CN" altLang="en-US" sz="2400" b="1">
                <a:solidFill>
                  <a:srgbClr val="C00000"/>
                </a:solidFill>
                <a:latin typeface="宋体" panose="02010600030101010101" pitchFamily="2" charset="-122"/>
              </a:rPr>
              <a:t>公司</a:t>
            </a:r>
            <a:r>
              <a:rPr lang="zh-CN" altLang="en-US" sz="2400" b="1">
                <a:solidFill>
                  <a:srgbClr val="000000"/>
                </a:solidFill>
                <a:latin typeface="宋体" panose="02010600030101010101" pitchFamily="2" charset="-122"/>
              </a:rPr>
              <a:t>推出的应用于</a:t>
            </a:r>
            <a:r>
              <a:rPr lang="en-US" altLang="zh-CN" sz="2400" b="1">
                <a:solidFill>
                  <a:srgbClr val="000000"/>
                </a:solidFill>
                <a:latin typeface="宋体" panose="02010600030101010101" pitchFamily="2" charset="-122"/>
              </a:rPr>
              <a:t>Macintosh</a:t>
            </a:r>
            <a:r>
              <a:rPr lang="zh-CN" altLang="en-US" sz="2400" b="1">
                <a:solidFill>
                  <a:srgbClr val="000000"/>
                </a:solidFill>
                <a:latin typeface="宋体" panose="02010600030101010101" pitchFamily="2" charset="-122"/>
              </a:rPr>
              <a:t>机上的</a:t>
            </a:r>
            <a:r>
              <a:rPr lang="en-US" altLang="zh-CN" sz="2400" b="1">
                <a:solidFill>
                  <a:srgbClr val="C00000"/>
                </a:solidFill>
                <a:latin typeface="宋体" panose="02010600030101010101" pitchFamily="2" charset="-122"/>
              </a:rPr>
              <a:t>Quick Time</a:t>
            </a:r>
            <a:r>
              <a:rPr lang="zh-CN" altLang="en-US" sz="2400" b="1">
                <a:solidFill>
                  <a:srgbClr val="000000"/>
                </a:solidFill>
                <a:latin typeface="宋体" panose="02010600030101010101" pitchFamily="2" charset="-122"/>
              </a:rPr>
              <a:t>和</a:t>
            </a:r>
            <a:r>
              <a:rPr lang="en-US" altLang="zh-CN" sz="2400" b="1">
                <a:solidFill>
                  <a:srgbClr val="C00000"/>
                </a:solidFill>
                <a:latin typeface="宋体" panose="02010600030101010101" pitchFamily="2" charset="-122"/>
              </a:rPr>
              <a:t>Microsoft</a:t>
            </a:r>
            <a:r>
              <a:rPr lang="zh-CN" altLang="en-US" sz="2400" b="1">
                <a:solidFill>
                  <a:srgbClr val="C00000"/>
                </a:solidFill>
                <a:latin typeface="宋体" panose="02010600030101010101" pitchFamily="2" charset="-122"/>
              </a:rPr>
              <a:t>公司</a:t>
            </a:r>
            <a:r>
              <a:rPr lang="zh-CN" altLang="en-US" sz="2400" b="1">
                <a:solidFill>
                  <a:srgbClr val="000000"/>
                </a:solidFill>
                <a:latin typeface="宋体" panose="02010600030101010101" pitchFamily="2" charset="-122"/>
              </a:rPr>
              <a:t>的</a:t>
            </a:r>
            <a:r>
              <a:rPr lang="en-US" altLang="zh-CN" sz="2400" b="1">
                <a:solidFill>
                  <a:srgbClr val="C00000"/>
                </a:solidFill>
                <a:latin typeface="宋体" panose="02010600030101010101" pitchFamily="2" charset="-122"/>
              </a:rPr>
              <a:t>WME</a:t>
            </a:r>
            <a:r>
              <a:rPr lang="en-US" altLang="zh-CN" sz="2400" b="1">
                <a:solidFill>
                  <a:srgbClr val="000000"/>
                </a:solidFill>
                <a:latin typeface="宋体" panose="02010600030101010101" pitchFamily="2" charset="-122"/>
              </a:rPr>
              <a:t>（Windows with Multimedia Extension）</a:t>
            </a:r>
            <a:r>
              <a:rPr lang="zh-CN" altLang="en-US" sz="2400" b="1">
                <a:solidFill>
                  <a:srgbClr val="000000"/>
                </a:solidFill>
                <a:latin typeface="宋体" panose="02010600030101010101" pitchFamily="2" charset="-122"/>
              </a:rPr>
              <a:t>是最流行的两种具有多媒体功能的操作系统。主要介绍</a:t>
            </a:r>
            <a:r>
              <a:rPr lang="en-US" altLang="zh-CN" sz="2400" b="1">
                <a:solidFill>
                  <a:srgbClr val="000000"/>
                </a:solidFill>
                <a:latin typeface="宋体" panose="02010600030101010101" pitchFamily="2" charset="-122"/>
              </a:rPr>
              <a:t>WME</a:t>
            </a:r>
            <a:r>
              <a:rPr lang="zh-CN" altLang="en-US" sz="2400" b="1">
                <a:solidFill>
                  <a:srgbClr val="000000"/>
                </a:solidFill>
                <a:latin typeface="宋体" panose="02010600030101010101" pitchFamily="2" charset="-122"/>
              </a:rPr>
              <a:t>的有关多媒体功能。</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（1）</a:t>
            </a:r>
            <a:r>
              <a:rPr lang="en-US" altLang="zh-CN" sz="2400" b="1">
                <a:solidFill>
                  <a:srgbClr val="C00000"/>
                </a:solidFill>
                <a:latin typeface="宋体" panose="02010600030101010101" pitchFamily="2" charset="-122"/>
              </a:rPr>
              <a:t>MS-Windows</a:t>
            </a:r>
            <a:r>
              <a:rPr lang="zh-CN" altLang="en-US" sz="2400" b="1">
                <a:solidFill>
                  <a:srgbClr val="C00000"/>
                </a:solidFill>
                <a:latin typeface="宋体" panose="02010600030101010101" pitchFamily="2" charset="-122"/>
              </a:rPr>
              <a:t>的多媒体扩展</a:t>
            </a:r>
            <a:r>
              <a:rPr lang="zh-CN" altLang="en-US" sz="2400" b="1">
                <a:solidFill>
                  <a:srgbClr val="000000"/>
                </a:solidFill>
                <a:latin typeface="宋体" panose="02010600030101010101" pitchFamily="2" charset="-122"/>
              </a:rPr>
              <a:t>。</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加上多媒体扩展构成。</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多媒体扩展由以下三个扩充模块组成：</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① </a:t>
            </a:r>
            <a:r>
              <a:rPr lang="en-US" altLang="zh-CN" sz="2400" b="1">
                <a:solidFill>
                  <a:srgbClr val="C00000"/>
                </a:solidFill>
                <a:latin typeface="宋体" panose="02010600030101010101" pitchFamily="2" charset="-122"/>
              </a:rPr>
              <a:t>MMSYSTEM</a:t>
            </a:r>
            <a:r>
              <a:rPr lang="zh-CN" altLang="en-US" sz="2400" b="1">
                <a:solidFill>
                  <a:srgbClr val="C00000"/>
                </a:solidFill>
                <a:latin typeface="宋体" panose="02010600030101010101" pitchFamily="2" charset="-122"/>
              </a:rPr>
              <a:t>库</a:t>
            </a:r>
            <a:r>
              <a:rPr lang="zh-CN" altLang="en-US" sz="2400" b="1">
                <a:solidFill>
                  <a:srgbClr val="000000"/>
                </a:solidFill>
                <a:latin typeface="宋体" panose="02010600030101010101" pitchFamily="2" charset="-122"/>
              </a:rPr>
              <a:t>：它提供媒体控制接口（</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服务和低级多媒体支持函数（即低层</a:t>
            </a:r>
            <a:r>
              <a:rPr lang="en-US" altLang="zh-CN" sz="2400" b="1">
                <a:solidFill>
                  <a:srgbClr val="000000"/>
                </a:solidFill>
                <a:latin typeface="宋体" panose="02010600030101010101" pitchFamily="2" charset="-122"/>
              </a:rPr>
              <a:t>API），</a:t>
            </a:r>
            <a:r>
              <a:rPr lang="zh-CN" altLang="en-US" sz="2400" b="1">
                <a:solidFill>
                  <a:srgbClr val="000000"/>
                </a:solidFill>
                <a:latin typeface="宋体" panose="02010600030101010101" pitchFamily="2" charset="-122"/>
              </a:rPr>
              <a:t>多媒体应用程序可以直接调用低层</a:t>
            </a:r>
            <a:r>
              <a:rPr lang="en-US" altLang="zh-CN" sz="2400" b="1">
                <a:solidFill>
                  <a:srgbClr val="000000"/>
                </a:solidFill>
                <a:latin typeface="宋体" panose="02010600030101010101" pitchFamily="2" charset="-122"/>
              </a:rPr>
              <a:t>API</a:t>
            </a:r>
            <a:r>
              <a:rPr lang="zh-CN" altLang="en-US" sz="2400" b="1">
                <a:solidFill>
                  <a:srgbClr val="000000"/>
                </a:solidFill>
                <a:latin typeface="宋体" panose="02010600030101010101" pitchFamily="2" charset="-122"/>
              </a:rPr>
              <a:t>中的函数，也可以通过高层</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服务调用</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设备驱动程序以完成多媒体处理。</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② </a:t>
            </a:r>
            <a:r>
              <a:rPr lang="zh-CN" altLang="en-US" sz="2400" b="1">
                <a:solidFill>
                  <a:srgbClr val="C00000"/>
                </a:solidFill>
                <a:latin typeface="宋体" panose="02010600030101010101" pitchFamily="2" charset="-122"/>
              </a:rPr>
              <a:t>多媒体设备驱动程序</a:t>
            </a:r>
            <a:r>
              <a:rPr lang="zh-CN" altLang="en-US" sz="2400" b="1">
                <a:solidFill>
                  <a:srgbClr val="000000"/>
                </a:solidFill>
                <a:latin typeface="宋体" panose="02010600030101010101" pitchFamily="2" charset="-122"/>
              </a:rPr>
              <a:t>：它实现</a:t>
            </a:r>
            <a:r>
              <a:rPr lang="en-US" altLang="zh-CN" sz="2400" b="1">
                <a:solidFill>
                  <a:srgbClr val="000000"/>
                </a:solidFill>
                <a:latin typeface="宋体" panose="02010600030101010101" pitchFamily="2" charset="-122"/>
              </a:rPr>
              <a:t>MMSYSTEM</a:t>
            </a:r>
            <a:r>
              <a:rPr lang="zh-CN" altLang="en-US" sz="2400" b="1">
                <a:solidFill>
                  <a:srgbClr val="000000"/>
                </a:solidFill>
                <a:latin typeface="宋体" panose="02010600030101010101" pitchFamily="2" charset="-122"/>
              </a:rPr>
              <a:t>库中低级函数和多媒体设备之间的通讯。</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③ </a:t>
            </a:r>
            <a:r>
              <a:rPr lang="en-US" altLang="zh-CN" sz="2400" b="1">
                <a:solidFill>
                  <a:srgbClr val="C00000"/>
                </a:solidFill>
                <a:latin typeface="宋体" panose="02010600030101010101" pitchFamily="2" charset="-122"/>
              </a:rPr>
              <a:t>MCI</a:t>
            </a:r>
            <a:r>
              <a:rPr lang="zh-CN" altLang="en-US" sz="2400" b="1">
                <a:solidFill>
                  <a:srgbClr val="C00000"/>
                </a:solidFill>
                <a:latin typeface="宋体" panose="02010600030101010101" pitchFamily="2" charset="-122"/>
              </a:rPr>
              <a:t>设备驱动程序</a:t>
            </a:r>
            <a:r>
              <a:rPr lang="zh-CN" altLang="en-US" sz="2400" b="1">
                <a:solidFill>
                  <a:srgbClr val="000000"/>
                </a:solidFill>
                <a:latin typeface="宋体" panose="02010600030101010101" pitchFamily="2" charset="-122"/>
              </a:rPr>
              <a:t>：它提供多媒体设备的高层支持。</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09600" y="0"/>
            <a:ext cx="7848600" cy="935038"/>
          </a:xfrm>
        </p:spPr>
        <p:txBody>
          <a:bodyPr/>
          <a:lstStyle/>
          <a:p>
            <a:pPr eaLnBrk="1" hangingPunct="1"/>
            <a:r>
              <a:rPr lang="en-US" altLang="zh-CN" sz="3600" b="1">
                <a:latin typeface="宋体" panose="02010600030101010101" pitchFamily="2" charset="-122"/>
              </a:rPr>
              <a:t>6</a:t>
            </a:r>
            <a:r>
              <a:rPr lang="zh-CN" altLang="en-US" sz="3600" b="1">
                <a:latin typeface="宋体" panose="02010600030101010101" pitchFamily="2" charset="-122"/>
              </a:rPr>
              <a:t>、 </a:t>
            </a:r>
            <a:r>
              <a:rPr lang="en-US" altLang="zh-CN" sz="3600" b="1">
                <a:latin typeface="宋体" panose="02010600030101010101" pitchFamily="2" charset="-122"/>
              </a:rPr>
              <a:t>Windows</a:t>
            </a:r>
            <a:r>
              <a:rPr lang="zh-CN" altLang="en-US" sz="3600" b="1">
                <a:latin typeface="宋体" panose="02010600030101010101" pitchFamily="2" charset="-122"/>
              </a:rPr>
              <a:t>操作系统的多媒体功能 </a:t>
            </a:r>
          </a:p>
        </p:txBody>
      </p:sp>
      <p:sp>
        <p:nvSpPr>
          <p:cNvPr id="55299" name="Rectangle 3"/>
          <p:cNvSpPr>
            <a:spLocks noGrp="1" noChangeArrowheads="1"/>
          </p:cNvSpPr>
          <p:nvPr>
            <p:ph type="body" idx="1"/>
          </p:nvPr>
        </p:nvSpPr>
        <p:spPr>
          <a:xfrm>
            <a:off x="0" y="935038"/>
            <a:ext cx="8966200" cy="5329237"/>
          </a:xfrm>
        </p:spPr>
        <p:txBody>
          <a:bodyPr/>
          <a:lstStyle/>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（2）</a:t>
            </a:r>
            <a:r>
              <a:rPr lang="en-US" altLang="zh-CN" sz="2400" b="1">
                <a:solidFill>
                  <a:srgbClr val="C00000"/>
                </a:solidFill>
                <a:latin typeface="宋体" panose="02010600030101010101" pitchFamily="2" charset="-122"/>
              </a:rPr>
              <a:t>MS-Windows</a:t>
            </a:r>
            <a:r>
              <a:rPr lang="zh-CN" altLang="en-US" sz="2400" b="1">
                <a:solidFill>
                  <a:srgbClr val="C00000"/>
                </a:solidFill>
                <a:latin typeface="宋体" panose="02010600030101010101" pitchFamily="2" charset="-122"/>
              </a:rPr>
              <a:t>多媒体应用编程接口</a:t>
            </a:r>
            <a:r>
              <a:rPr lang="zh-CN" altLang="en-US" sz="2400" b="1">
                <a:solidFill>
                  <a:srgbClr val="000000"/>
                </a:solidFill>
                <a:latin typeface="宋体" panose="02010600030101010101" pitchFamily="2" charset="-122"/>
              </a:rPr>
              <a:t>。多媒体</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中</a:t>
            </a:r>
            <a:r>
              <a:rPr lang="en-US" altLang="zh-CN" sz="2400" b="1">
                <a:solidFill>
                  <a:srgbClr val="000000"/>
                </a:solidFill>
                <a:latin typeface="宋体" panose="02010600030101010101" pitchFamily="2" charset="-122"/>
              </a:rPr>
              <a:t>MMSYSTEM</a:t>
            </a:r>
            <a:r>
              <a:rPr lang="zh-CN" altLang="en-US" sz="2400" b="1">
                <a:solidFill>
                  <a:srgbClr val="000000"/>
                </a:solidFill>
                <a:latin typeface="宋体" panose="02010600030101010101" pitchFamily="2" charset="-122"/>
              </a:rPr>
              <a:t>库中包括了一系列有关多媒体服务的函数，提供了</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的多媒体应用编程接口。包括高层音频、低层波形音频、低层</a:t>
            </a:r>
            <a:r>
              <a:rPr lang="en-US" altLang="zh-CN" sz="2400" b="1">
                <a:solidFill>
                  <a:srgbClr val="000000"/>
                </a:solidFill>
                <a:latin typeface="宋体" panose="02010600030101010101" pitchFamily="2" charset="-122"/>
              </a:rPr>
              <a:t>MIDI</a:t>
            </a:r>
            <a:r>
              <a:rPr lang="zh-CN" altLang="en-US" sz="2400" b="1">
                <a:solidFill>
                  <a:srgbClr val="000000"/>
                </a:solidFill>
                <a:latin typeface="宋体" panose="02010600030101010101" pitchFamily="2" charset="-122"/>
              </a:rPr>
              <a:t>音频、辅助音频设备、多媒体影片播放、</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文件</a:t>
            </a:r>
            <a:r>
              <a:rPr lang="en-US" altLang="zh-CN" sz="2400" b="1">
                <a:solidFill>
                  <a:srgbClr val="000000"/>
                </a:solidFill>
                <a:latin typeface="宋体" panose="02010600030101010101" pitchFamily="2" charset="-122"/>
              </a:rPr>
              <a:t>I/O、</a:t>
            </a:r>
            <a:r>
              <a:rPr lang="zh-CN" altLang="en-US" sz="2400" b="1">
                <a:solidFill>
                  <a:srgbClr val="000000"/>
                </a:solidFill>
                <a:latin typeface="宋体" panose="02010600030101010101" pitchFamily="2" charset="-122"/>
              </a:rPr>
              <a:t>操纵杆、定时器、屏幕保护和位图显示等服务函数。用户可以像使用</a:t>
            </a:r>
            <a:r>
              <a:rPr lang="en-US" altLang="zh-CN" sz="2400" b="1">
                <a:solidFill>
                  <a:srgbClr val="000000"/>
                </a:solidFill>
                <a:latin typeface="宋体" panose="02010600030101010101" pitchFamily="2" charset="-122"/>
              </a:rPr>
              <a:t>SDK</a:t>
            </a:r>
            <a:r>
              <a:rPr lang="zh-CN" altLang="en-US" sz="2400" b="1">
                <a:solidFill>
                  <a:srgbClr val="000000"/>
                </a:solidFill>
                <a:latin typeface="宋体" panose="02010600030101010101" pitchFamily="2" charset="-122"/>
              </a:rPr>
              <a:t>中的其它函数一样来使用这些函数。</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（3）</a:t>
            </a:r>
            <a:r>
              <a:rPr lang="zh-CN" altLang="en-US" sz="2400" b="1">
                <a:solidFill>
                  <a:srgbClr val="C00000"/>
                </a:solidFill>
                <a:latin typeface="宋体" panose="02010600030101010101" pitchFamily="2" charset="-122"/>
              </a:rPr>
              <a:t>媒体控制接口（</a:t>
            </a:r>
            <a:r>
              <a:rPr lang="en-US" altLang="zh-CN" sz="2400" b="1">
                <a:solidFill>
                  <a:srgbClr val="C00000"/>
                </a:solidFill>
                <a:latin typeface="宋体" panose="02010600030101010101" pitchFamily="2" charset="-122"/>
              </a:rPr>
              <a:t>MCI）</a:t>
            </a:r>
            <a:r>
              <a:rPr lang="en-US" altLang="zh-CN" sz="2400" b="1">
                <a:solidFill>
                  <a:srgbClr val="000000"/>
                </a:solidFill>
                <a:latin typeface="宋体" panose="02010600030101010101" pitchFamily="2" charset="-122"/>
              </a:rPr>
              <a:t>。</a:t>
            </a:r>
            <a:r>
              <a:rPr lang="en-NZ"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是控制多媒体设备的高级命令接口，它用来实现</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与</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设备驱动程序间的通讯。由于多媒体扩展的系统结构设计遵循可扩展性原则，所以当用户需要在系统中加入某类</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设备时，只要在系统中加入相应的</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设备驱动程序。例如，若在系统中增加视频设备驱动程序</a:t>
            </a:r>
            <a:r>
              <a:rPr lang="en-US" altLang="zh-CN" sz="2400" b="1">
                <a:solidFill>
                  <a:srgbClr val="000000"/>
                </a:solidFill>
                <a:latin typeface="宋体" panose="02010600030101010101" pitchFamily="2" charset="-122"/>
              </a:rPr>
              <a:t>MCIAVI.DRV，</a:t>
            </a:r>
            <a:r>
              <a:rPr lang="zh-CN" altLang="en-US" sz="2400" b="1">
                <a:solidFill>
                  <a:srgbClr val="000000"/>
                </a:solidFill>
                <a:latin typeface="宋体" panose="02010600030101010101" pitchFamily="2" charset="-122"/>
              </a:rPr>
              <a:t>则高层的多媒体应用程序就可以使用其提供的</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命令进行各种视频处理。</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除了具有可扩展性外，它还实现了真正的设备无关性，当应用系统更换设备时，只要更换设备驱动程序即可，这也是采用</a:t>
            </a:r>
            <a:r>
              <a:rPr lang="en-US" altLang="zh-CN" sz="2400" b="1">
                <a:solidFill>
                  <a:srgbClr val="000000"/>
                </a:solidFill>
                <a:latin typeface="宋体" panose="02010600030101010101" pitchFamily="2" charset="-122"/>
              </a:rPr>
              <a:t>MCI</a:t>
            </a:r>
            <a:r>
              <a:rPr lang="zh-CN" altLang="en-US" sz="2400" b="1">
                <a:solidFill>
                  <a:srgbClr val="000000"/>
                </a:solidFill>
                <a:latin typeface="宋体" panose="02010600030101010101" pitchFamily="2" charset="-122"/>
              </a:rPr>
              <a:t>标准开发多媒体应用软件的好处之一。</a:t>
            </a:r>
          </a:p>
        </p:txBody>
      </p:sp>
      <p:sp>
        <p:nvSpPr>
          <p:cNvPr id="55300"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2625" y="42863"/>
            <a:ext cx="7754938" cy="819150"/>
          </a:xfrm>
        </p:spPr>
        <p:txBody>
          <a:bodyPr/>
          <a:lstStyle/>
          <a:p>
            <a:pPr eaLnBrk="1" hangingPunct="1"/>
            <a:r>
              <a:rPr lang="en-US" altLang="zh-CN" sz="3600" b="1">
                <a:latin typeface="宋体" panose="02010600030101010101" pitchFamily="2" charset="-122"/>
              </a:rPr>
              <a:t>6</a:t>
            </a:r>
            <a:r>
              <a:rPr lang="zh-CN" altLang="en-US" sz="3600" b="1">
                <a:latin typeface="宋体" panose="02010600030101010101" pitchFamily="2" charset="-122"/>
              </a:rPr>
              <a:t>、 </a:t>
            </a:r>
            <a:r>
              <a:rPr lang="en-US" altLang="zh-CN" sz="3600" b="1">
                <a:latin typeface="宋体" panose="02010600030101010101" pitchFamily="2" charset="-122"/>
              </a:rPr>
              <a:t>Windows</a:t>
            </a:r>
            <a:r>
              <a:rPr lang="zh-CN" altLang="en-US" sz="3600" b="1">
                <a:latin typeface="宋体" panose="02010600030101010101" pitchFamily="2" charset="-122"/>
              </a:rPr>
              <a:t>操作系统的多媒体功能 </a:t>
            </a:r>
          </a:p>
        </p:txBody>
      </p:sp>
      <p:sp>
        <p:nvSpPr>
          <p:cNvPr id="56323" name="Rectangle 3"/>
          <p:cNvSpPr>
            <a:spLocks noGrp="1" noChangeArrowheads="1"/>
          </p:cNvSpPr>
          <p:nvPr>
            <p:ph type="body" idx="1"/>
          </p:nvPr>
        </p:nvSpPr>
        <p:spPr>
          <a:xfrm>
            <a:off x="6350" y="862013"/>
            <a:ext cx="8959850" cy="5029200"/>
          </a:xfrm>
        </p:spPr>
        <p:txBody>
          <a:bodyPr/>
          <a:lstStyle/>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（4）</a:t>
            </a:r>
            <a:r>
              <a:rPr lang="zh-CN" altLang="en-US" sz="2400" b="1">
                <a:solidFill>
                  <a:srgbClr val="C00000"/>
                </a:solidFill>
                <a:latin typeface="宋体" panose="02010600030101010101" pitchFamily="2" charset="-122"/>
              </a:rPr>
              <a:t>动态连接库（</a:t>
            </a:r>
            <a:r>
              <a:rPr lang="en-US" altLang="zh-CN" sz="2400" b="1">
                <a:solidFill>
                  <a:srgbClr val="C00000"/>
                </a:solidFill>
                <a:latin typeface="宋体" panose="02010600030101010101" pitchFamily="2" charset="-122"/>
              </a:rPr>
              <a:t>DLL）</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提供了一种称为</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动态连接库</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的特殊函数库，用于应用程序之间共享代码和资源。多媒体应用程序可直接调用某些</a:t>
            </a:r>
            <a:r>
              <a:rPr lang="en-US" altLang="zh-CN" sz="2400" b="1">
                <a:solidFill>
                  <a:srgbClr val="000000"/>
                </a:solidFill>
                <a:latin typeface="宋体" panose="02010600030101010101" pitchFamily="2" charset="-122"/>
              </a:rPr>
              <a:t>DLL</a:t>
            </a:r>
            <a:r>
              <a:rPr lang="zh-CN" altLang="en-US" sz="2400" b="1">
                <a:solidFill>
                  <a:srgbClr val="000000"/>
                </a:solidFill>
                <a:latin typeface="宋体" panose="02010600030101010101" pitchFamily="2" charset="-122"/>
              </a:rPr>
              <a:t>中的媒体信息处理函数，用户也可以自己定义</a:t>
            </a:r>
            <a:r>
              <a:rPr lang="en-US" altLang="zh-CN" sz="2400" b="1">
                <a:solidFill>
                  <a:srgbClr val="000000"/>
                </a:solidFill>
                <a:latin typeface="宋体" panose="02010600030101010101" pitchFamily="2" charset="-122"/>
              </a:rPr>
              <a:t>DLL</a:t>
            </a:r>
            <a:r>
              <a:rPr lang="zh-CN" altLang="en-US" sz="2400" b="1">
                <a:solidFill>
                  <a:srgbClr val="000000"/>
                </a:solidFill>
                <a:latin typeface="宋体" panose="02010600030101010101" pitchFamily="2" charset="-122"/>
              </a:rPr>
              <a:t>函数。目前很多多媒体硬件都以动态连接库形式提供多媒体开发工具。</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（5）</a:t>
            </a:r>
            <a:r>
              <a:rPr lang="zh-CN" altLang="en-US" sz="2400" b="1">
                <a:solidFill>
                  <a:srgbClr val="C00000"/>
                </a:solidFill>
                <a:latin typeface="宋体" panose="02010600030101010101" pitchFamily="2" charset="-122"/>
              </a:rPr>
              <a:t>动态数据交换（</a:t>
            </a:r>
            <a:r>
              <a:rPr lang="en-US" altLang="zh-CN" sz="2400" b="1">
                <a:solidFill>
                  <a:srgbClr val="C00000"/>
                </a:solidFill>
                <a:latin typeface="宋体" panose="02010600030101010101" pitchFamily="2" charset="-122"/>
              </a:rPr>
              <a:t>DDE）</a:t>
            </a:r>
            <a:r>
              <a:rPr lang="zh-CN" altLang="en-US" sz="2400" b="1">
                <a:solidFill>
                  <a:srgbClr val="C00000"/>
                </a:solidFill>
                <a:latin typeface="宋体" panose="02010600030101010101" pitchFamily="2" charset="-122"/>
              </a:rPr>
              <a:t>和对象连接嵌入（</a:t>
            </a:r>
            <a:r>
              <a:rPr lang="en-US" altLang="zh-CN" sz="2400" b="1">
                <a:solidFill>
                  <a:srgbClr val="C00000"/>
                </a:solidFill>
                <a:latin typeface="宋体" panose="02010600030101010101" pitchFamily="2" charset="-122"/>
              </a:rPr>
              <a:t>OLE）</a:t>
            </a:r>
            <a:r>
              <a:rPr lang="en-US" altLang="zh-CN" sz="2400" b="1">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动态数据交换是</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应用程序之间进行数据交换的一种方法。它实际上是一种数据交换的消息协议。通过</a:t>
            </a:r>
            <a:r>
              <a:rPr lang="en-US" altLang="zh-CN" sz="2400" b="1">
                <a:solidFill>
                  <a:srgbClr val="000000"/>
                </a:solidFill>
                <a:latin typeface="宋体" panose="02010600030101010101" pitchFamily="2" charset="-122"/>
              </a:rPr>
              <a:t>DDE，</a:t>
            </a:r>
            <a:r>
              <a:rPr lang="zh-CN" altLang="en-US" sz="2400" b="1">
                <a:solidFill>
                  <a:srgbClr val="000000"/>
                </a:solidFill>
                <a:latin typeface="宋体" panose="02010600030101010101" pitchFamily="2" charset="-122"/>
              </a:rPr>
              <a:t>应用程序可利用</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的消息进行数据交换和远程命令的执行。对象连接嵌入是</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的动态数据交换</a:t>
            </a:r>
            <a:r>
              <a:rPr lang="en-US" altLang="zh-CN" sz="2400" b="1">
                <a:solidFill>
                  <a:srgbClr val="000000"/>
                </a:solidFill>
                <a:latin typeface="宋体" panose="02010600030101010101" pitchFamily="2" charset="-122"/>
              </a:rPr>
              <a:t>DDE</a:t>
            </a:r>
            <a:r>
              <a:rPr lang="zh-CN" altLang="en-US" sz="2400" b="1">
                <a:solidFill>
                  <a:srgbClr val="000000"/>
                </a:solidFill>
                <a:latin typeface="宋体" panose="02010600030101010101" pitchFamily="2" charset="-122"/>
              </a:rPr>
              <a:t>的一种高级形式。它能使多个</a:t>
            </a:r>
            <a:r>
              <a:rPr lang="en-US" altLang="zh-CN" sz="2400" b="1">
                <a:solidFill>
                  <a:srgbClr val="000000"/>
                </a:solidFill>
                <a:latin typeface="宋体" panose="02010600030101010101" pitchFamily="2" charset="-122"/>
              </a:rPr>
              <a:t>Windows</a:t>
            </a:r>
            <a:r>
              <a:rPr lang="zh-CN" altLang="en-US" sz="2400" b="1">
                <a:solidFill>
                  <a:srgbClr val="000000"/>
                </a:solidFill>
                <a:latin typeface="宋体" panose="02010600030101010101" pitchFamily="2" charset="-122"/>
              </a:rPr>
              <a:t>应用程序之间动态地进行数据的连接和合并。这些数据对象可以是文字、图形图像或电子表格，也可以是声音或视频等媒体数据。</a:t>
            </a:r>
          </a:p>
        </p:txBody>
      </p:sp>
      <p:sp>
        <p:nvSpPr>
          <p:cNvPr id="56324"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信息与数据</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sz="2000"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sz="2000"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sz="2000" b="1" cap="all" spc="100" dirty="0">
                <a:ln/>
                <a:solidFill>
                  <a:srgbClr val="D34817"/>
                </a:solidFill>
                <a:effectLst>
                  <a:reflection blurRad="12700" stA="50000" endPos="50000" dir="5400000" sy="-100000" rotWithShape="0"/>
                </a:effectLst>
                <a:latin typeface="Corbel" pitchFamily="34" charset="0"/>
                <a:ea typeface="微软雅黑" pitchFamily="34" charset="-122"/>
                <a:cs typeface="+mj-cs"/>
              </a:rPr>
              <a:t>Database</a:t>
            </a:r>
            <a:endParaRPr lang="en-US" sz="2000" b="1" spc="100" dirty="0">
              <a:latin typeface="Corbel" pitchFamily="34" charset="0"/>
              <a:ea typeface="微软雅黑" pitchFamily="34" charset="-122"/>
              <a:cs typeface="+mj-cs"/>
            </a:endParaRPr>
          </a:p>
        </p:txBody>
      </p:sp>
      <p:sp>
        <p:nvSpPr>
          <p:cNvPr id="3076" name="TextBox 8"/>
          <p:cNvSpPr txBox="1">
            <a:spLocks noChangeArrowheads="1"/>
          </p:cNvSpPr>
          <p:nvPr/>
        </p:nvSpPr>
        <p:spPr bwMode="auto">
          <a:xfrm>
            <a:off x="428625" y="2324100"/>
            <a:ext cx="4071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数据的定义</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77" name="TextBox 11"/>
          <p:cNvSpPr txBox="1">
            <a:spLocks noChangeArrowheads="1"/>
          </p:cNvSpPr>
          <p:nvPr/>
        </p:nvSpPr>
        <p:spPr bwMode="auto">
          <a:xfrm>
            <a:off x="428625" y="2968625"/>
            <a:ext cx="82867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对现实世界中客观事物的符号表示</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可以是数值数据，也可以是非数值数据，如声音、图像等</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计算机中的数据：能输入计算机，并能为其处理的符号序列</a:t>
            </a:r>
          </a:p>
        </p:txBody>
      </p:sp>
      <p:pic>
        <p:nvPicPr>
          <p:cNvPr id="3078" name="图片 16" descr="dv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8688" y="47148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17" descr="c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14688" y="52149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18" descr="phot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14938" y="44243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19" descr="numbe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24675" y="478631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49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77"/>
                                        </p:tgtEl>
                                        <p:attrNameLst>
                                          <p:attrName>style.visibility</p:attrName>
                                        </p:attrNameLst>
                                      </p:cBhvr>
                                      <p:to>
                                        <p:strVal val="visible"/>
                                      </p:to>
                                    </p:set>
                                    <p:animEffect transition="in" filter="wipe(left)">
                                      <p:cBhvr>
                                        <p:cTn id="13" dur="500"/>
                                        <p:tgtEl>
                                          <p:spTgt spid="3077"/>
                                        </p:tgtEl>
                                      </p:cBhvr>
                                    </p:animEffect>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3078"/>
                                        </p:tgtEl>
                                        <p:attrNameLst>
                                          <p:attrName>style.visibility</p:attrName>
                                        </p:attrNameLst>
                                      </p:cBhvr>
                                      <p:to>
                                        <p:strVal val="visible"/>
                                      </p:to>
                                    </p:set>
                                    <p:anim calcmode="lin" valueType="num">
                                      <p:cBhvr>
                                        <p:cTn id="17" dur="1000" fill="hold"/>
                                        <p:tgtEl>
                                          <p:spTgt spid="3078"/>
                                        </p:tgtEl>
                                        <p:attrNameLst>
                                          <p:attrName>ppt_w</p:attrName>
                                        </p:attrNameLst>
                                      </p:cBhvr>
                                      <p:tavLst>
                                        <p:tav tm="0">
                                          <p:val>
                                            <p:fltVal val="0"/>
                                          </p:val>
                                        </p:tav>
                                        <p:tav tm="100000">
                                          <p:val>
                                            <p:strVal val="#ppt_w"/>
                                          </p:val>
                                        </p:tav>
                                      </p:tavLst>
                                    </p:anim>
                                    <p:anim calcmode="lin" valueType="num">
                                      <p:cBhvr>
                                        <p:cTn id="18" dur="1000" fill="hold"/>
                                        <p:tgtEl>
                                          <p:spTgt spid="3078"/>
                                        </p:tgtEl>
                                        <p:attrNameLst>
                                          <p:attrName>ppt_h</p:attrName>
                                        </p:attrNameLst>
                                      </p:cBhvr>
                                      <p:tavLst>
                                        <p:tav tm="0">
                                          <p:val>
                                            <p:fltVal val="0"/>
                                          </p:val>
                                        </p:tav>
                                        <p:tav tm="100000">
                                          <p:val>
                                            <p:strVal val="#ppt_h"/>
                                          </p:val>
                                        </p:tav>
                                      </p:tavLst>
                                    </p:anim>
                                    <p:anim calcmode="lin" valueType="num">
                                      <p:cBhvr>
                                        <p:cTn id="19" dur="1000" fill="hold"/>
                                        <p:tgtEl>
                                          <p:spTgt spid="3078"/>
                                        </p:tgtEl>
                                        <p:attrNameLst>
                                          <p:attrName>style.rotation</p:attrName>
                                        </p:attrNameLst>
                                      </p:cBhvr>
                                      <p:tavLst>
                                        <p:tav tm="0">
                                          <p:val>
                                            <p:fltVal val="90"/>
                                          </p:val>
                                        </p:tav>
                                        <p:tav tm="100000">
                                          <p:val>
                                            <p:fltVal val="0"/>
                                          </p:val>
                                        </p:tav>
                                      </p:tavLst>
                                    </p:anim>
                                    <p:animEffect transition="in" filter="fade">
                                      <p:cBhvr>
                                        <p:cTn id="20" dur="1000"/>
                                        <p:tgtEl>
                                          <p:spTgt spid="3078"/>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3079"/>
                                        </p:tgtEl>
                                        <p:attrNameLst>
                                          <p:attrName>style.visibility</p:attrName>
                                        </p:attrNameLst>
                                      </p:cBhvr>
                                      <p:to>
                                        <p:strVal val="visible"/>
                                      </p:to>
                                    </p:set>
                                    <p:anim calcmode="lin" valueType="num">
                                      <p:cBhvr>
                                        <p:cTn id="24" dur="500" fill="hold"/>
                                        <p:tgtEl>
                                          <p:spTgt spid="3079"/>
                                        </p:tgtEl>
                                        <p:attrNameLst>
                                          <p:attrName>ppt_w</p:attrName>
                                        </p:attrNameLst>
                                      </p:cBhvr>
                                      <p:tavLst>
                                        <p:tav tm="0">
                                          <p:val>
                                            <p:fltVal val="0"/>
                                          </p:val>
                                        </p:tav>
                                        <p:tav tm="100000">
                                          <p:val>
                                            <p:strVal val="#ppt_w"/>
                                          </p:val>
                                        </p:tav>
                                      </p:tavLst>
                                    </p:anim>
                                    <p:anim calcmode="lin" valueType="num">
                                      <p:cBhvr>
                                        <p:cTn id="25" dur="500" fill="hold"/>
                                        <p:tgtEl>
                                          <p:spTgt spid="3079"/>
                                        </p:tgtEl>
                                        <p:attrNameLst>
                                          <p:attrName>ppt_h</p:attrName>
                                        </p:attrNameLst>
                                      </p:cBhvr>
                                      <p:tavLst>
                                        <p:tav tm="0">
                                          <p:val>
                                            <p:fltVal val="0"/>
                                          </p:val>
                                        </p:tav>
                                        <p:tav tm="100000">
                                          <p:val>
                                            <p:strVal val="#ppt_h"/>
                                          </p:val>
                                        </p:tav>
                                      </p:tavLst>
                                    </p:anim>
                                    <p:animEffect transition="in" filter="fade">
                                      <p:cBhvr>
                                        <p:cTn id="26" dur="500"/>
                                        <p:tgtEl>
                                          <p:spTgt spid="3079"/>
                                        </p:tgtEl>
                                      </p:cBhvr>
                                    </p:animEffect>
                                  </p:childTnLst>
                                </p:cTn>
                              </p:par>
                            </p:childTnLst>
                          </p:cTn>
                        </p:par>
                        <p:par>
                          <p:cTn id="27" fill="hold">
                            <p:stCondLst>
                              <p:cond delay="3000"/>
                            </p:stCondLst>
                            <p:childTnLst>
                              <p:par>
                                <p:cTn id="28" presetID="53" presetClass="entr" presetSubtype="16" fill="hold" nodeType="afterEffect">
                                  <p:stCondLst>
                                    <p:cond delay="0"/>
                                  </p:stCondLst>
                                  <p:childTnLst>
                                    <p:set>
                                      <p:cBhvr>
                                        <p:cTn id="29" dur="1" fill="hold">
                                          <p:stCondLst>
                                            <p:cond delay="0"/>
                                          </p:stCondLst>
                                        </p:cTn>
                                        <p:tgtEl>
                                          <p:spTgt spid="3080"/>
                                        </p:tgtEl>
                                        <p:attrNameLst>
                                          <p:attrName>style.visibility</p:attrName>
                                        </p:attrNameLst>
                                      </p:cBhvr>
                                      <p:to>
                                        <p:strVal val="visible"/>
                                      </p:to>
                                    </p:set>
                                    <p:anim calcmode="lin" valueType="num">
                                      <p:cBhvr>
                                        <p:cTn id="30" dur="500" fill="hold"/>
                                        <p:tgtEl>
                                          <p:spTgt spid="3080"/>
                                        </p:tgtEl>
                                        <p:attrNameLst>
                                          <p:attrName>ppt_w</p:attrName>
                                        </p:attrNameLst>
                                      </p:cBhvr>
                                      <p:tavLst>
                                        <p:tav tm="0">
                                          <p:val>
                                            <p:fltVal val="0"/>
                                          </p:val>
                                        </p:tav>
                                        <p:tav tm="100000">
                                          <p:val>
                                            <p:strVal val="#ppt_w"/>
                                          </p:val>
                                        </p:tav>
                                      </p:tavLst>
                                    </p:anim>
                                    <p:anim calcmode="lin" valueType="num">
                                      <p:cBhvr>
                                        <p:cTn id="31" dur="500" fill="hold"/>
                                        <p:tgtEl>
                                          <p:spTgt spid="3080"/>
                                        </p:tgtEl>
                                        <p:attrNameLst>
                                          <p:attrName>ppt_h</p:attrName>
                                        </p:attrNameLst>
                                      </p:cBhvr>
                                      <p:tavLst>
                                        <p:tav tm="0">
                                          <p:val>
                                            <p:fltVal val="0"/>
                                          </p:val>
                                        </p:tav>
                                        <p:tav tm="100000">
                                          <p:val>
                                            <p:strVal val="#ppt_h"/>
                                          </p:val>
                                        </p:tav>
                                      </p:tavLst>
                                    </p:anim>
                                    <p:animEffect transition="in" filter="fade">
                                      <p:cBhvr>
                                        <p:cTn id="32" dur="500"/>
                                        <p:tgtEl>
                                          <p:spTgt spid="3080"/>
                                        </p:tgtEl>
                                      </p:cBhvr>
                                    </p:animEffect>
                                  </p:childTnLst>
                                </p:cTn>
                              </p:par>
                            </p:childTnLst>
                          </p:cTn>
                        </p:par>
                        <p:par>
                          <p:cTn id="33" fill="hold">
                            <p:stCondLst>
                              <p:cond delay="3500"/>
                            </p:stCondLst>
                            <p:childTnLst>
                              <p:par>
                                <p:cTn id="34" presetID="31" presetClass="entr" presetSubtype="0" fill="hold" nodeType="afterEffect">
                                  <p:stCondLst>
                                    <p:cond delay="0"/>
                                  </p:stCondLst>
                                  <p:childTnLst>
                                    <p:set>
                                      <p:cBhvr>
                                        <p:cTn id="35" dur="1" fill="hold">
                                          <p:stCondLst>
                                            <p:cond delay="0"/>
                                          </p:stCondLst>
                                        </p:cTn>
                                        <p:tgtEl>
                                          <p:spTgt spid="3081"/>
                                        </p:tgtEl>
                                        <p:attrNameLst>
                                          <p:attrName>style.visibility</p:attrName>
                                        </p:attrNameLst>
                                      </p:cBhvr>
                                      <p:to>
                                        <p:strVal val="visible"/>
                                      </p:to>
                                    </p:set>
                                    <p:anim calcmode="lin" valueType="num">
                                      <p:cBhvr>
                                        <p:cTn id="36" dur="1000" fill="hold"/>
                                        <p:tgtEl>
                                          <p:spTgt spid="3081"/>
                                        </p:tgtEl>
                                        <p:attrNameLst>
                                          <p:attrName>ppt_w</p:attrName>
                                        </p:attrNameLst>
                                      </p:cBhvr>
                                      <p:tavLst>
                                        <p:tav tm="0">
                                          <p:val>
                                            <p:fltVal val="0"/>
                                          </p:val>
                                        </p:tav>
                                        <p:tav tm="100000">
                                          <p:val>
                                            <p:strVal val="#ppt_w"/>
                                          </p:val>
                                        </p:tav>
                                      </p:tavLst>
                                    </p:anim>
                                    <p:anim calcmode="lin" valueType="num">
                                      <p:cBhvr>
                                        <p:cTn id="37" dur="1000" fill="hold"/>
                                        <p:tgtEl>
                                          <p:spTgt spid="3081"/>
                                        </p:tgtEl>
                                        <p:attrNameLst>
                                          <p:attrName>ppt_h</p:attrName>
                                        </p:attrNameLst>
                                      </p:cBhvr>
                                      <p:tavLst>
                                        <p:tav tm="0">
                                          <p:val>
                                            <p:fltVal val="0"/>
                                          </p:val>
                                        </p:tav>
                                        <p:tav tm="100000">
                                          <p:val>
                                            <p:strVal val="#ppt_h"/>
                                          </p:val>
                                        </p:tav>
                                      </p:tavLst>
                                    </p:anim>
                                    <p:anim calcmode="lin" valueType="num">
                                      <p:cBhvr>
                                        <p:cTn id="38" dur="1000" fill="hold"/>
                                        <p:tgtEl>
                                          <p:spTgt spid="3081"/>
                                        </p:tgtEl>
                                        <p:attrNameLst>
                                          <p:attrName>style.rotation</p:attrName>
                                        </p:attrNameLst>
                                      </p:cBhvr>
                                      <p:tavLst>
                                        <p:tav tm="0">
                                          <p:val>
                                            <p:fltVal val="90"/>
                                          </p:val>
                                        </p:tav>
                                        <p:tav tm="100000">
                                          <p:val>
                                            <p:fltVal val="0"/>
                                          </p:val>
                                        </p:tav>
                                      </p:tavLst>
                                    </p:anim>
                                    <p:animEffect transition="in" filter="fade">
                                      <p:cBhvr>
                                        <p:cTn id="39" dur="10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25500" y="115888"/>
            <a:ext cx="7632700" cy="746125"/>
          </a:xfrm>
        </p:spPr>
        <p:txBody>
          <a:bodyPr/>
          <a:lstStyle/>
          <a:p>
            <a:pPr eaLnBrk="1" hangingPunct="1"/>
            <a:r>
              <a:rPr lang="en-US" altLang="zh-CN" sz="3600" b="1">
                <a:latin typeface="宋体" panose="02010600030101010101" pitchFamily="2" charset="-122"/>
              </a:rPr>
              <a:t>6.1</a:t>
            </a:r>
            <a:r>
              <a:rPr lang="zh-CN" altLang="en-US" sz="3600" b="1">
                <a:latin typeface="宋体" panose="02010600030101010101" pitchFamily="2" charset="-122"/>
              </a:rPr>
              <a:t> 基于</a:t>
            </a:r>
            <a:r>
              <a:rPr lang="en-US" altLang="zh-CN" sz="3600" b="1">
                <a:latin typeface="宋体" panose="02010600030101010101" pitchFamily="2" charset="-122"/>
              </a:rPr>
              <a:t>Windows</a:t>
            </a:r>
            <a:r>
              <a:rPr lang="zh-CN" altLang="en-US" sz="3600" b="1">
                <a:latin typeface="宋体" panose="02010600030101010101" pitchFamily="2" charset="-122"/>
              </a:rPr>
              <a:t>的多媒体信息处理 </a:t>
            </a:r>
          </a:p>
        </p:txBody>
      </p:sp>
      <p:sp>
        <p:nvSpPr>
          <p:cNvPr id="57347" name="Rectangle 3"/>
          <p:cNvSpPr>
            <a:spLocks noGrp="1" noChangeArrowheads="1"/>
          </p:cNvSpPr>
          <p:nvPr>
            <p:ph type="body" idx="1"/>
          </p:nvPr>
        </p:nvSpPr>
        <p:spPr>
          <a:xfrm>
            <a:off x="-34925" y="862013"/>
            <a:ext cx="9001125" cy="5186362"/>
          </a:xfrm>
        </p:spPr>
        <p:txBody>
          <a:bodyPr/>
          <a:lstStyle/>
          <a:p>
            <a:pPr algn="just" eaLnBrk="1" hangingPunct="1">
              <a:lnSpc>
                <a:spcPct val="90000"/>
              </a:lnSpc>
              <a:buClr>
                <a:srgbClr val="C00000"/>
              </a:buClr>
              <a:buSzPct val="125000"/>
              <a:buFont typeface="Wingdings" panose="05000000000000000000" pitchFamily="2" charset="2"/>
              <a:buChar char="§"/>
            </a:pPr>
            <a:r>
              <a:rPr lang="zh-CN" altLang="en-US" sz="2400" b="1">
                <a:solidFill>
                  <a:srgbClr val="000000"/>
                </a:solidFill>
                <a:latin typeface="宋体" panose="02010600030101010101" pitchFamily="2" charset="-122"/>
              </a:rPr>
              <a:t>下面简要介绍各种媒体信息（声音、图形图像、动画、视频和文字）的处理及其常用工具。</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Char char="§"/>
            </a:pPr>
            <a:r>
              <a:rPr lang="zh-CN" altLang="en-US" sz="2400" b="1">
                <a:solidFill>
                  <a:srgbClr val="C00000"/>
                </a:solidFill>
                <a:latin typeface="宋体" panose="02010600030101010101" pitchFamily="2" charset="-122"/>
              </a:rPr>
              <a:t>1．基于</a:t>
            </a:r>
            <a:r>
              <a:rPr lang="en-US" altLang="zh-CN" sz="2400" b="1">
                <a:solidFill>
                  <a:srgbClr val="C00000"/>
                </a:solidFill>
                <a:latin typeface="宋体" panose="02010600030101010101" pitchFamily="2" charset="-122"/>
              </a:rPr>
              <a:t>Windows</a:t>
            </a:r>
            <a:r>
              <a:rPr lang="zh-CN" altLang="en-US" sz="2400" b="1">
                <a:solidFill>
                  <a:srgbClr val="C00000"/>
                </a:solidFill>
                <a:latin typeface="宋体" panose="02010600030101010101" pitchFamily="2" charset="-122"/>
              </a:rPr>
              <a:t>的数据准备工具</a:t>
            </a:r>
          </a:p>
          <a:p>
            <a:pPr algn="just" eaLnBrk="1" hangingPunct="1">
              <a:lnSpc>
                <a:spcPct val="90000"/>
              </a:lnSpc>
              <a:buSzPct val="125000"/>
              <a:buFont typeface="Wingdings" panose="05000000000000000000" pitchFamily="2" charset="2"/>
              <a:buNone/>
            </a:pPr>
            <a:r>
              <a:rPr lang="en-US" altLang="zh-CN" sz="2400" b="1">
                <a:solidFill>
                  <a:srgbClr val="000000"/>
                </a:solidFill>
                <a:latin typeface="宋体" panose="02010600030101010101" pitchFamily="2" charset="-122"/>
              </a:rPr>
              <a:t>     Microsoft</a:t>
            </a:r>
            <a:r>
              <a:rPr lang="zh-CN" altLang="en-US" sz="2400" b="1">
                <a:solidFill>
                  <a:srgbClr val="000000"/>
                </a:solidFill>
                <a:latin typeface="宋体" panose="02010600030101010101" pitchFamily="2" charset="-122"/>
              </a:rPr>
              <a:t>公司的多媒体开发工具包</a:t>
            </a:r>
            <a:r>
              <a:rPr lang="en-US" altLang="zh-CN" sz="2400" b="1">
                <a:solidFill>
                  <a:srgbClr val="000000"/>
                </a:solidFill>
                <a:latin typeface="宋体" panose="02010600030101010101" pitchFamily="2" charset="-122"/>
              </a:rPr>
              <a:t>MDK</a:t>
            </a:r>
            <a:r>
              <a:rPr lang="zh-CN" altLang="en-US" sz="2400" b="1">
                <a:solidFill>
                  <a:srgbClr val="000000"/>
                </a:solidFill>
                <a:latin typeface="宋体" panose="02010600030101010101" pitchFamily="2" charset="-122"/>
              </a:rPr>
              <a:t>提供了多个多媒体数据准备工具。包括：</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（1）</a:t>
            </a:r>
            <a:r>
              <a:rPr lang="en-US" altLang="zh-CN" sz="2400" b="1">
                <a:solidFill>
                  <a:srgbClr val="C00000"/>
                </a:solidFill>
                <a:latin typeface="宋体" panose="02010600030101010101" pitchFamily="2" charset="-122"/>
              </a:rPr>
              <a:t>Convert</a:t>
            </a:r>
            <a:r>
              <a:rPr lang="en-US" altLang="zh-CN"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用于将数据文件转换成与多媒体</a:t>
            </a:r>
            <a:r>
              <a:rPr lang="en-US" altLang="zh-CN" sz="2000" b="1">
                <a:solidFill>
                  <a:srgbClr val="000000"/>
                </a:solidFill>
                <a:latin typeface="宋体" panose="02010600030101010101" pitchFamily="2" charset="-122"/>
              </a:rPr>
              <a:t>Windows</a:t>
            </a:r>
            <a:r>
              <a:rPr lang="zh-CN" altLang="en-US" sz="2000" b="1">
                <a:solidFill>
                  <a:srgbClr val="000000"/>
                </a:solidFill>
                <a:latin typeface="宋体" panose="02010600030101010101" pitchFamily="2" charset="-122"/>
              </a:rPr>
              <a:t>相兼容的格式。可对音频文件、位图文件、调色板文件和</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文件进行转换。</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（2）</a:t>
            </a:r>
            <a:r>
              <a:rPr lang="en-US" altLang="zh-CN" sz="2400" b="1">
                <a:solidFill>
                  <a:srgbClr val="C00000"/>
                </a:solidFill>
                <a:latin typeface="宋体" panose="02010600030101010101" pitchFamily="2" charset="-122"/>
              </a:rPr>
              <a:t>BitEdit</a:t>
            </a:r>
            <a:r>
              <a:rPr lang="en-US" altLang="zh-CN"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用于显示和编辑位图文件。除可进行简单的画图、编辑外，还可与调色板编辑程序</a:t>
            </a:r>
            <a:r>
              <a:rPr lang="en-US" altLang="zh-CN" sz="2000" b="1">
                <a:solidFill>
                  <a:srgbClr val="000000"/>
                </a:solidFill>
                <a:latin typeface="宋体" panose="02010600030101010101" pitchFamily="2" charset="-122"/>
              </a:rPr>
              <a:t>PalEdit</a:t>
            </a:r>
            <a:r>
              <a:rPr lang="zh-CN" altLang="en-US" sz="2000" b="1">
                <a:solidFill>
                  <a:srgbClr val="000000"/>
                </a:solidFill>
                <a:latin typeface="宋体" panose="02010600030101010101" pitchFamily="2" charset="-122"/>
              </a:rPr>
              <a:t>一起配合使用，对位图的颜色进行编辑和调整。</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（3）</a:t>
            </a:r>
            <a:r>
              <a:rPr lang="en-US" altLang="zh-CN" sz="2400" b="1">
                <a:solidFill>
                  <a:srgbClr val="C00000"/>
                </a:solidFill>
                <a:latin typeface="宋体" panose="02010600030101010101" pitchFamily="2" charset="-122"/>
              </a:rPr>
              <a:t>PalEdit</a:t>
            </a:r>
            <a:r>
              <a:rPr lang="en-US" altLang="zh-CN"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用于显示和编辑位图的调色板。包括对各颜色单元进行编辑修改，调整所有颜色的亮度、对比度和色度，进行彩色归约等。</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（4）</a:t>
            </a:r>
            <a:r>
              <a:rPr lang="en-US" altLang="zh-CN" sz="2400" b="1">
                <a:solidFill>
                  <a:srgbClr val="C00000"/>
                </a:solidFill>
                <a:latin typeface="宋体" panose="02010600030101010101" pitchFamily="2" charset="-122"/>
              </a:rPr>
              <a:t>WaveEdit</a:t>
            </a:r>
            <a:r>
              <a:rPr lang="en-US" altLang="zh-CN"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用于显示、播放、编辑和录制波形音频文件。</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（5）</a:t>
            </a:r>
            <a:r>
              <a:rPr lang="en-US" altLang="zh-CN" sz="2400" b="1">
                <a:solidFill>
                  <a:srgbClr val="C00000"/>
                </a:solidFill>
                <a:latin typeface="宋体" panose="02010600030101010101" pitchFamily="2" charset="-122"/>
              </a:rPr>
              <a:t>FileWalker</a:t>
            </a:r>
            <a:r>
              <a:rPr lang="en-US" altLang="zh-CN"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用于显示和编辑数据文件。可作为十六进制编辑器使用，也可以字符方式显示文件的结构和轮廓。</a:t>
            </a:r>
          </a:p>
        </p:txBody>
      </p:sp>
      <p:sp>
        <p:nvSpPr>
          <p:cNvPr id="57348"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825500" y="115888"/>
            <a:ext cx="7632700" cy="746125"/>
          </a:xfrm>
        </p:spPr>
        <p:txBody>
          <a:bodyPr/>
          <a:lstStyle/>
          <a:p>
            <a:pPr eaLnBrk="1" hangingPunct="1"/>
            <a:r>
              <a:rPr lang="en-US" altLang="zh-CN" sz="3600" b="1">
                <a:latin typeface="宋体" panose="02010600030101010101" pitchFamily="2" charset="-122"/>
              </a:rPr>
              <a:t>6.1</a:t>
            </a:r>
            <a:r>
              <a:rPr lang="zh-CN" altLang="en-US" sz="3600" b="1">
                <a:latin typeface="宋体" panose="02010600030101010101" pitchFamily="2" charset="-122"/>
              </a:rPr>
              <a:t> 基于</a:t>
            </a:r>
            <a:r>
              <a:rPr lang="en-US" altLang="zh-CN" sz="3600" b="1">
                <a:latin typeface="宋体" panose="02010600030101010101" pitchFamily="2" charset="-122"/>
              </a:rPr>
              <a:t>Windows</a:t>
            </a:r>
            <a:r>
              <a:rPr lang="zh-CN" altLang="en-US" sz="3600" b="1">
                <a:latin typeface="宋体" panose="02010600030101010101" pitchFamily="2" charset="-122"/>
              </a:rPr>
              <a:t>的多媒体信息处理 </a:t>
            </a:r>
          </a:p>
        </p:txBody>
      </p:sp>
      <p:sp>
        <p:nvSpPr>
          <p:cNvPr id="58371" name="Rectangle 1027"/>
          <p:cNvSpPr>
            <a:spLocks noGrp="1" noChangeArrowheads="1"/>
          </p:cNvSpPr>
          <p:nvPr>
            <p:ph type="body" idx="1"/>
          </p:nvPr>
        </p:nvSpPr>
        <p:spPr>
          <a:xfrm>
            <a:off x="0" y="887413"/>
            <a:ext cx="8966200" cy="5029200"/>
          </a:xfrm>
        </p:spPr>
        <p:txBody>
          <a:bodyPr/>
          <a:lstStyle/>
          <a:p>
            <a:pPr algn="just" eaLnBrk="1" hangingPunct="1">
              <a:lnSpc>
                <a:spcPct val="90000"/>
              </a:lnSpc>
              <a:buSzPct val="125000"/>
              <a:buFont typeface="Wingdings" panose="05000000000000000000" pitchFamily="2" charset="2"/>
              <a:buChar char="§"/>
            </a:pPr>
            <a:r>
              <a:rPr lang="zh-CN" altLang="en-US" sz="2400" b="1">
                <a:solidFill>
                  <a:srgbClr val="C00000"/>
                </a:solidFill>
                <a:latin typeface="宋体" panose="02010600030101010101" pitchFamily="2" charset="-122"/>
              </a:rPr>
              <a:t>2．声音信息处理及其工具</a:t>
            </a:r>
          </a:p>
          <a:p>
            <a:pPr algn="just" eaLnBrk="1" hangingPunct="1">
              <a:lnSpc>
                <a:spcPct val="90000"/>
              </a:lnSpc>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NZ" sz="2000" b="1">
                <a:solidFill>
                  <a:srgbClr val="000000"/>
                </a:solidFill>
                <a:latin typeface="宋体" panose="02010600030101010101" pitchFamily="2" charset="-122"/>
              </a:rPr>
              <a:t>  </a:t>
            </a:r>
            <a:r>
              <a:rPr lang="zh-CN" altLang="en-US" sz="2000" b="1">
                <a:solidFill>
                  <a:srgbClr val="000000"/>
                </a:solidFill>
                <a:latin typeface="宋体" panose="02010600030101010101" pitchFamily="2" charset="-122"/>
              </a:rPr>
              <a:t>在多媒体节目中，声音信息一般作解说词、背景音乐和一些效果声。声音信息可用采样法和合成法获得。采样法通过将声音源发出的声音进行采样、量化、编码、保存到计算机中而形成波形文件；合成法用于语音和音乐的获取，将电子乐器演奏的音乐用一种专门的语言来描述以形成</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文件。</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NZ" sz="2000" b="1">
                <a:solidFill>
                  <a:srgbClr val="000000"/>
                </a:solidFill>
                <a:latin typeface="宋体" panose="02010600030101010101" pitchFamily="2" charset="-122"/>
              </a:rPr>
              <a:t>  </a:t>
            </a:r>
            <a:r>
              <a:rPr lang="zh-CN" altLang="en-US" sz="2000" b="1">
                <a:solidFill>
                  <a:srgbClr val="000000"/>
                </a:solidFill>
                <a:latin typeface="宋体" panose="02010600030101010101" pitchFamily="2" charset="-122"/>
              </a:rPr>
              <a:t>波形文件的处理一般包括波形声音的录制、剪辑、播放及加各种效果。一般的声音处理工具都能满足多媒体节目的需要，常用的有</a:t>
            </a:r>
            <a:r>
              <a:rPr lang="en-US" altLang="zh-CN" sz="2000" b="1">
                <a:solidFill>
                  <a:srgbClr val="000000"/>
                </a:solidFill>
                <a:latin typeface="宋体" panose="02010600030101010101" pitchFamily="2" charset="-122"/>
              </a:rPr>
              <a:t>Windows</a:t>
            </a:r>
            <a:r>
              <a:rPr lang="zh-CN" altLang="en-US" sz="2000" b="1">
                <a:solidFill>
                  <a:srgbClr val="000000"/>
                </a:solidFill>
                <a:latin typeface="宋体" panose="02010600030101010101" pitchFamily="2" charset="-122"/>
              </a:rPr>
              <a:t>中的</a:t>
            </a:r>
            <a:r>
              <a:rPr lang="en-US" altLang="zh-CN" sz="2000" b="1">
                <a:solidFill>
                  <a:srgbClr val="C00000"/>
                </a:solidFill>
                <a:latin typeface="宋体" panose="02010600030101010101" pitchFamily="2" charset="-122"/>
              </a:rPr>
              <a:t>Sound Recorder</a:t>
            </a:r>
            <a:r>
              <a:rPr lang="en-US" altLang="zh-CN" sz="2000" b="1">
                <a:solidFill>
                  <a:srgbClr val="000000"/>
                </a:solidFill>
                <a:latin typeface="宋体" panose="02010600030101010101" pitchFamily="2" charset="-122"/>
              </a:rPr>
              <a:t>、MDK</a:t>
            </a:r>
            <a:r>
              <a:rPr lang="zh-CN" altLang="en-US" sz="2000" b="1">
                <a:solidFill>
                  <a:srgbClr val="000000"/>
                </a:solidFill>
                <a:latin typeface="宋体" panose="02010600030101010101" pitchFamily="2" charset="-122"/>
              </a:rPr>
              <a:t>中的</a:t>
            </a:r>
            <a:r>
              <a:rPr lang="en-US" altLang="zh-CN" sz="2000" b="1">
                <a:solidFill>
                  <a:srgbClr val="C00000"/>
                </a:solidFill>
                <a:latin typeface="宋体" panose="02010600030101010101" pitchFamily="2" charset="-122"/>
              </a:rPr>
              <a:t>WaveEdit</a:t>
            </a:r>
            <a:r>
              <a:rPr lang="en-US" altLang="zh-CN" sz="2000" b="1">
                <a:solidFill>
                  <a:srgbClr val="000000"/>
                </a:solidFill>
                <a:latin typeface="宋体" panose="02010600030101010101" pitchFamily="2" charset="-122"/>
              </a:rPr>
              <a:t>、Voyetra</a:t>
            </a:r>
            <a:r>
              <a:rPr lang="zh-CN" altLang="en-US" sz="2000" b="1">
                <a:solidFill>
                  <a:srgbClr val="000000"/>
                </a:solidFill>
                <a:latin typeface="宋体" panose="02010600030101010101" pitchFamily="2" charset="-122"/>
              </a:rPr>
              <a:t>软件包中的</a:t>
            </a:r>
            <a:r>
              <a:rPr lang="en-US" altLang="zh-CN" sz="2000" b="1">
                <a:solidFill>
                  <a:srgbClr val="C00000"/>
                </a:solidFill>
                <a:latin typeface="宋体" panose="02010600030101010101" pitchFamily="2" charset="-122"/>
              </a:rPr>
              <a:t>WinDAT</a:t>
            </a:r>
            <a:r>
              <a:rPr lang="en-US" altLang="zh-CN" sz="2000" b="1">
                <a:solidFill>
                  <a:srgbClr val="000000"/>
                </a:solidFill>
                <a:latin typeface="宋体" panose="02010600030101010101" pitchFamily="2" charset="-122"/>
              </a:rPr>
              <a:t>、Creative</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WaveStudio</a:t>
            </a:r>
            <a:r>
              <a:rPr lang="zh-CN" altLang="en-US" sz="2000" b="1">
                <a:solidFill>
                  <a:srgbClr val="000000"/>
                </a:solidFill>
                <a:latin typeface="宋体" panose="02010600030101010101" pitchFamily="2" charset="-122"/>
              </a:rPr>
              <a:t>等。 </a:t>
            </a:r>
          </a:p>
          <a:p>
            <a:pPr algn="just" eaLnBrk="1" hangingPunct="1">
              <a:lnSpc>
                <a:spcPct val="90000"/>
              </a:lnSpc>
              <a:buSzPct val="125000"/>
              <a:buFont typeface="Wingdings" panose="05000000000000000000" pitchFamily="2" charset="2"/>
              <a:buNone/>
            </a:pPr>
            <a:r>
              <a:rPr lang="en-US" altLang="zh-CN" sz="2000" b="1">
                <a:solidFill>
                  <a:srgbClr val="000000"/>
                </a:solidFill>
                <a:latin typeface="宋体" panose="02010600030101010101" pitchFamily="2" charset="-122"/>
              </a:rPr>
              <a:t>     MIDI</a:t>
            </a:r>
            <a:r>
              <a:rPr lang="zh-CN" altLang="en-US" sz="2000" b="1">
                <a:solidFill>
                  <a:srgbClr val="000000"/>
                </a:solidFill>
                <a:latin typeface="宋体" panose="02010600030101010101" pitchFamily="2" charset="-122"/>
              </a:rPr>
              <a:t>文件的处理包括</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音乐的录制、乐曲中音符的编辑修改、乐曲的剪辑、移调、速度改变、多轨调音等。用于</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文件处理的工具软件称为</a:t>
            </a:r>
            <a:r>
              <a:rPr lang="zh-CN" altLang="en-US" sz="2000" b="1">
                <a:solidFill>
                  <a:srgbClr val="C00000"/>
                </a:solidFill>
                <a:latin typeface="宋体" panose="02010600030101010101" pitchFamily="2" charset="-122"/>
              </a:rPr>
              <a:t>音序器软件</a:t>
            </a:r>
            <a:r>
              <a:rPr lang="zh-CN" altLang="en-US" sz="2000" b="1">
                <a:solidFill>
                  <a:srgbClr val="000000"/>
                </a:solidFill>
                <a:latin typeface="宋体" panose="02010600030101010101" pitchFamily="2" charset="-122"/>
              </a:rPr>
              <a:t>。</a:t>
            </a:r>
            <a:r>
              <a:rPr lang="en-US" altLang="zh-CN" sz="2000" b="1">
                <a:solidFill>
                  <a:srgbClr val="C00000"/>
                </a:solidFill>
                <a:latin typeface="宋体" panose="02010600030101010101" pitchFamily="2" charset="-122"/>
              </a:rPr>
              <a:t>MIDI</a:t>
            </a:r>
            <a:r>
              <a:rPr lang="zh-CN" altLang="en-US" sz="2000" b="1">
                <a:solidFill>
                  <a:srgbClr val="C00000"/>
                </a:solidFill>
                <a:latin typeface="宋体" panose="02010600030101010101" pitchFamily="2" charset="-122"/>
              </a:rPr>
              <a:t>文件的制作有两种方式</a:t>
            </a:r>
            <a:r>
              <a:rPr lang="zh-CN" altLang="en-US" sz="2000" b="1">
                <a:solidFill>
                  <a:srgbClr val="000000"/>
                </a:solidFill>
                <a:latin typeface="宋体" panose="02010600030101010101" pitchFamily="2" charset="-122"/>
              </a:rPr>
              <a:t>：</a:t>
            </a:r>
            <a:r>
              <a:rPr lang="zh-CN" altLang="en-US" sz="2000" b="1">
                <a:solidFill>
                  <a:srgbClr val="C00000"/>
                </a:solidFill>
                <a:latin typeface="宋体" panose="02010600030101010101" pitchFamily="2" charset="-122"/>
              </a:rPr>
              <a:t>一种是作曲家方式</a:t>
            </a:r>
            <a:r>
              <a:rPr lang="zh-CN" altLang="en-US" sz="2000" b="1">
                <a:solidFill>
                  <a:srgbClr val="000000"/>
                </a:solidFill>
                <a:latin typeface="宋体" panose="02010600030101010101" pitchFamily="2" charset="-122"/>
              </a:rPr>
              <a:t>，通过音序器软件将音符等基本构件用鼠标器拖到五线谱表中而生成</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文件；</a:t>
            </a:r>
            <a:r>
              <a:rPr lang="zh-CN" altLang="en-US" sz="2000" b="1">
                <a:solidFill>
                  <a:srgbClr val="C00000"/>
                </a:solidFill>
                <a:latin typeface="宋体" panose="02010600030101010101" pitchFamily="2" charset="-122"/>
              </a:rPr>
              <a:t>另一种是演奏家方式</a:t>
            </a:r>
            <a:r>
              <a:rPr lang="zh-CN" altLang="en-US" sz="2000" b="1">
                <a:solidFill>
                  <a:srgbClr val="000000"/>
                </a:solidFill>
                <a:latin typeface="宋体" panose="02010600030101010101" pitchFamily="2" charset="-122"/>
              </a:rPr>
              <a:t>，通过音序器软件将电子乐器上的演奏过程记录下来而生成</a:t>
            </a:r>
            <a:r>
              <a:rPr lang="en-US" altLang="zh-CN" sz="2000" b="1">
                <a:solidFill>
                  <a:srgbClr val="000000"/>
                </a:solidFill>
                <a:latin typeface="宋体" panose="02010600030101010101" pitchFamily="2" charset="-122"/>
              </a:rPr>
              <a:t>MIDI</a:t>
            </a:r>
            <a:r>
              <a:rPr lang="zh-CN" altLang="en-US" sz="2000" b="1">
                <a:solidFill>
                  <a:srgbClr val="000000"/>
                </a:solidFill>
                <a:latin typeface="宋体" panose="02010600030101010101" pitchFamily="2" charset="-122"/>
              </a:rPr>
              <a:t>文件。各种音序器软件很多，初级的有</a:t>
            </a:r>
            <a:r>
              <a:rPr lang="en-US" altLang="zh-CN" sz="2000" b="1">
                <a:solidFill>
                  <a:srgbClr val="000000"/>
                </a:solidFill>
                <a:latin typeface="宋体" panose="02010600030101010101" pitchFamily="2" charset="-122"/>
              </a:rPr>
              <a:t>Voyetra</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Seguence plus</a:t>
            </a:r>
            <a:r>
              <a:rPr lang="en-US" altLang="zh-CN" sz="2000" b="1">
                <a:solidFill>
                  <a:srgbClr val="000000"/>
                </a:solidFill>
                <a:latin typeface="宋体" panose="02010600030101010101" pitchFamily="2" charset="-122"/>
              </a:rPr>
              <a:t>，Passport Designs</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Trax</a:t>
            </a:r>
            <a:r>
              <a:rPr lang="zh-CN" altLang="en-US" sz="2000" b="1">
                <a:solidFill>
                  <a:srgbClr val="000000"/>
                </a:solidFill>
                <a:latin typeface="宋体" panose="02010600030101010101" pitchFamily="2" charset="-122"/>
              </a:rPr>
              <a:t>和</a:t>
            </a:r>
            <a:r>
              <a:rPr lang="en-US" altLang="zh-CN" sz="2000" b="1">
                <a:solidFill>
                  <a:srgbClr val="C00000"/>
                </a:solidFill>
                <a:latin typeface="宋体" panose="02010600030101010101" pitchFamily="2" charset="-122"/>
              </a:rPr>
              <a:t>Music Time</a:t>
            </a:r>
            <a:r>
              <a:rPr lang="zh-CN" altLang="en-US" sz="2000" b="1">
                <a:solidFill>
                  <a:srgbClr val="000000"/>
                </a:solidFill>
                <a:latin typeface="宋体" panose="02010600030101010101" pitchFamily="2" charset="-122"/>
              </a:rPr>
              <a:t>以及</a:t>
            </a:r>
            <a:r>
              <a:rPr lang="en-US" altLang="zh-CN" sz="2000" b="1">
                <a:solidFill>
                  <a:srgbClr val="000000"/>
                </a:solidFill>
                <a:latin typeface="宋体" panose="02010600030101010101" pitchFamily="2" charset="-122"/>
              </a:rPr>
              <a:t>Midisoft</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Recording Session</a:t>
            </a:r>
            <a:r>
              <a:rPr lang="zh-CN" altLang="en-US" sz="2000" b="1">
                <a:solidFill>
                  <a:srgbClr val="000000"/>
                </a:solidFill>
                <a:latin typeface="宋体" panose="02010600030101010101" pitchFamily="2" charset="-122"/>
              </a:rPr>
              <a:t>等；专业级的有</a:t>
            </a:r>
            <a:r>
              <a:rPr lang="en-US" altLang="zh-CN" sz="2000" b="1">
                <a:solidFill>
                  <a:srgbClr val="000000"/>
                </a:solidFill>
                <a:latin typeface="宋体" panose="02010600030101010101" pitchFamily="2" charset="-122"/>
              </a:rPr>
              <a:t>Passport Designs</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Master Tracks Pro</a:t>
            </a:r>
            <a:r>
              <a:rPr lang="en-US" altLang="zh-CN" sz="2000" b="1">
                <a:solidFill>
                  <a:srgbClr val="000000"/>
                </a:solidFill>
                <a:latin typeface="宋体" panose="02010600030101010101" pitchFamily="2" charset="-122"/>
              </a:rPr>
              <a:t>，Midisoft</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Studio for Windows</a:t>
            </a:r>
            <a:r>
              <a:rPr lang="zh-CN" altLang="en-US" sz="2000" b="1">
                <a:solidFill>
                  <a:srgbClr val="000000"/>
                </a:solidFill>
                <a:latin typeface="宋体" panose="02010600030101010101" pitchFamily="2" charset="-122"/>
              </a:rPr>
              <a:t>以及</a:t>
            </a:r>
            <a:r>
              <a:rPr lang="en-US" altLang="zh-CN" sz="2000" b="1">
                <a:solidFill>
                  <a:srgbClr val="000000"/>
                </a:solidFill>
                <a:latin typeface="宋体" panose="02010600030101010101" pitchFamily="2" charset="-122"/>
              </a:rPr>
              <a:t>Twelve-tone System</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Cake-Walker Professiona</a:t>
            </a:r>
            <a:r>
              <a:rPr lang="zh-CN" altLang="en-US" sz="2000" b="1">
                <a:solidFill>
                  <a:srgbClr val="000000"/>
                </a:solidFill>
                <a:latin typeface="宋体" panose="02010600030101010101" pitchFamily="2" charset="-122"/>
              </a:rPr>
              <a:t>等。</a:t>
            </a:r>
          </a:p>
        </p:txBody>
      </p:sp>
      <p:sp>
        <p:nvSpPr>
          <p:cNvPr id="58372" name="Rectangle 1028"/>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8525" y="0"/>
            <a:ext cx="7539038" cy="908050"/>
          </a:xfrm>
        </p:spPr>
        <p:txBody>
          <a:bodyPr/>
          <a:lstStyle/>
          <a:p>
            <a:pPr eaLnBrk="1" hangingPunct="1"/>
            <a:r>
              <a:rPr lang="en-US" altLang="zh-CN" sz="3600" b="1">
                <a:latin typeface="宋体" panose="02010600030101010101" pitchFamily="2" charset="-122"/>
              </a:rPr>
              <a:t>6.1</a:t>
            </a:r>
            <a:r>
              <a:rPr lang="zh-CN" altLang="en-US" sz="3600" b="1">
                <a:latin typeface="宋体" panose="02010600030101010101" pitchFamily="2" charset="-122"/>
              </a:rPr>
              <a:t>  基于</a:t>
            </a:r>
            <a:r>
              <a:rPr lang="en-US" altLang="zh-CN" sz="3600" b="1">
                <a:latin typeface="宋体" panose="02010600030101010101" pitchFamily="2" charset="-122"/>
              </a:rPr>
              <a:t>Windows</a:t>
            </a:r>
            <a:r>
              <a:rPr lang="zh-CN" altLang="en-US" sz="3600" b="1">
                <a:latin typeface="宋体" panose="02010600030101010101" pitchFamily="2" charset="-122"/>
              </a:rPr>
              <a:t>的多媒体信息处理 </a:t>
            </a:r>
          </a:p>
        </p:txBody>
      </p:sp>
      <p:sp>
        <p:nvSpPr>
          <p:cNvPr id="59395" name="Rectangle 3"/>
          <p:cNvSpPr>
            <a:spLocks noGrp="1" noChangeArrowheads="1"/>
          </p:cNvSpPr>
          <p:nvPr>
            <p:ph type="body" idx="1"/>
          </p:nvPr>
        </p:nvSpPr>
        <p:spPr>
          <a:xfrm>
            <a:off x="0" y="908050"/>
            <a:ext cx="8966200" cy="5762625"/>
          </a:xfrm>
        </p:spPr>
        <p:txBody>
          <a:bodyPr/>
          <a:lstStyle/>
          <a:p>
            <a:pPr algn="just" eaLnBrk="1" hangingPunct="1">
              <a:buSzPct val="125000"/>
              <a:buFont typeface="Wingdings" panose="05000000000000000000" pitchFamily="2" charset="2"/>
              <a:buChar char="§"/>
            </a:pPr>
            <a:r>
              <a:rPr lang="zh-CN" altLang="en-US" sz="2400" b="1">
                <a:solidFill>
                  <a:srgbClr val="C00000"/>
                </a:solidFill>
                <a:latin typeface="宋体" panose="02010600030101010101" pitchFamily="2" charset="-122"/>
              </a:rPr>
              <a:t>3．图形、图像信息处理及其工具</a:t>
            </a: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a:t>
            </a: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多媒体节目中的背景画面、艺术字等都离不开图形图像的处理。图形图像信息可用绘图或画图软件生成，也可通过扫描仪或摄像输入。有关图形图像处理的软件有以下几类：</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（1）</a:t>
            </a:r>
            <a:r>
              <a:rPr lang="zh-CN" altLang="en-US" sz="2400" b="1">
                <a:solidFill>
                  <a:srgbClr val="C00000"/>
                </a:solidFill>
                <a:latin typeface="宋体" panose="02010600030101010101" pitchFamily="2" charset="-122"/>
              </a:rPr>
              <a:t>数字化软件</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用于将输入的画面进行采样、量化、编码等数字化处理，以获取图形图像文件，该类软件一般随扫描仪或视频卡等图像输入设备而带。</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（2）</a:t>
            </a:r>
            <a:r>
              <a:rPr lang="zh-CN" altLang="en-US" sz="2400" b="1">
                <a:solidFill>
                  <a:srgbClr val="C00000"/>
                </a:solidFill>
                <a:latin typeface="宋体" panose="02010600030101010101" pitchFamily="2" charset="-122"/>
              </a:rPr>
              <a:t>绘、画软件</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提供各种绘、画工具及手段，直接在计算机屏幕上绘制图形或图像，该类软件有很多，如</a:t>
            </a:r>
            <a:r>
              <a:rPr lang="en-US" altLang="zh-CN" sz="2000" b="1">
                <a:solidFill>
                  <a:srgbClr val="000000"/>
                </a:solidFill>
                <a:latin typeface="宋体" panose="02010600030101010101" pitchFamily="2" charset="-122"/>
              </a:rPr>
              <a:t>Paintbrush、Freehand、Illustrator、Designer、Corel Draw</a:t>
            </a:r>
            <a:r>
              <a:rPr lang="zh-CN" altLang="en-US" sz="2000" b="1">
                <a:solidFill>
                  <a:srgbClr val="000000"/>
                </a:solidFill>
                <a:latin typeface="宋体" panose="02010600030101010101" pitchFamily="2" charset="-122"/>
              </a:rPr>
              <a:t>和</a:t>
            </a:r>
            <a:r>
              <a:rPr lang="en-US" altLang="zh-CN" sz="2000" b="1">
                <a:solidFill>
                  <a:srgbClr val="000000"/>
                </a:solidFill>
                <a:latin typeface="宋体" panose="02010600030101010101" pitchFamily="2" charset="-122"/>
              </a:rPr>
              <a:t>AutoCAD</a:t>
            </a:r>
            <a:r>
              <a:rPr lang="zh-CN" altLang="en-US" sz="2000" b="1">
                <a:solidFill>
                  <a:srgbClr val="000000"/>
                </a:solidFill>
                <a:latin typeface="宋体" panose="02010600030101010101" pitchFamily="2" charset="-122"/>
              </a:rPr>
              <a:t>等。</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（3）</a:t>
            </a:r>
            <a:r>
              <a:rPr lang="zh-CN" altLang="en-US" sz="2400" b="1">
                <a:solidFill>
                  <a:srgbClr val="C00000"/>
                </a:solidFill>
                <a:latin typeface="宋体" panose="02010600030101010101" pitchFamily="2" charset="-122"/>
              </a:rPr>
              <a:t>图像增强、编辑软件</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用于对图像进行各种剪辑、变换、上光、上色等处理。该类软件有很多，如</a:t>
            </a:r>
            <a:r>
              <a:rPr lang="en-US" altLang="zh-CN" sz="2000" b="1">
                <a:solidFill>
                  <a:srgbClr val="000000"/>
                </a:solidFill>
                <a:latin typeface="宋体" panose="02010600030101010101" pitchFamily="2" charset="-122"/>
              </a:rPr>
              <a:t>Photoshop、Photostyle、Picture Publisher</a:t>
            </a:r>
            <a:r>
              <a:rPr lang="zh-CN" altLang="en-US" sz="2000" b="1">
                <a:solidFill>
                  <a:srgbClr val="000000"/>
                </a:solidFill>
                <a:latin typeface="宋体" panose="02010600030101010101" pitchFamily="2" charset="-122"/>
              </a:rPr>
              <a:t>等。</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（4）</a:t>
            </a:r>
            <a:r>
              <a:rPr lang="zh-CN" altLang="en-US" sz="2400" b="1">
                <a:solidFill>
                  <a:srgbClr val="C00000"/>
                </a:solidFill>
                <a:latin typeface="宋体" panose="02010600030101010101" pitchFamily="2" charset="-122"/>
              </a:rPr>
              <a:t>文件格式转换软件</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用于图形图像文件的格式转换，如</a:t>
            </a:r>
            <a:r>
              <a:rPr lang="en-US" altLang="zh-CN" sz="2000" b="1">
                <a:solidFill>
                  <a:srgbClr val="000000"/>
                </a:solidFill>
                <a:latin typeface="宋体" panose="02010600030101010101" pitchFamily="2" charset="-122"/>
              </a:rPr>
              <a:t>Convert、BitEdit</a:t>
            </a:r>
            <a:r>
              <a:rPr lang="zh-CN" altLang="en-US" sz="2000" b="1">
                <a:solidFill>
                  <a:srgbClr val="000000"/>
                </a:solidFill>
                <a:latin typeface="宋体" panose="02010600030101010101" pitchFamily="2" charset="-122"/>
              </a:rPr>
              <a:t>等。</a:t>
            </a:r>
            <a:endParaRPr lang="zh-CN" altLang="en-US" sz="2400" b="1">
              <a:solidFill>
                <a:srgbClr val="000000"/>
              </a:solidFill>
              <a:latin typeface="宋体" panose="02010600030101010101" pitchFamily="2" charset="-122"/>
            </a:endParaRPr>
          </a:p>
        </p:txBody>
      </p:sp>
      <p:sp>
        <p:nvSpPr>
          <p:cNvPr id="59396"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69963" y="0"/>
            <a:ext cx="7707312" cy="862013"/>
          </a:xfrm>
        </p:spPr>
        <p:txBody>
          <a:bodyPr/>
          <a:lstStyle/>
          <a:p>
            <a:pPr eaLnBrk="1" hangingPunct="1"/>
            <a:r>
              <a:rPr lang="en-US" altLang="zh-CN" sz="3600" b="1">
                <a:latin typeface="宋体" panose="02010600030101010101" pitchFamily="2" charset="-122"/>
              </a:rPr>
              <a:t>6.1</a:t>
            </a:r>
            <a:r>
              <a:rPr lang="zh-CN" altLang="en-US" sz="3600" b="1">
                <a:latin typeface="宋体" panose="02010600030101010101" pitchFamily="2" charset="-122"/>
              </a:rPr>
              <a:t>  基于</a:t>
            </a:r>
            <a:r>
              <a:rPr lang="en-US" altLang="zh-CN" sz="3600" b="1">
                <a:latin typeface="宋体" panose="02010600030101010101" pitchFamily="2" charset="-122"/>
              </a:rPr>
              <a:t>Windows</a:t>
            </a:r>
            <a:r>
              <a:rPr lang="zh-CN" altLang="en-US" sz="3600" b="1">
                <a:latin typeface="宋体" panose="02010600030101010101" pitchFamily="2" charset="-122"/>
              </a:rPr>
              <a:t>的多媒体信息处理 </a:t>
            </a:r>
          </a:p>
        </p:txBody>
      </p:sp>
      <p:sp>
        <p:nvSpPr>
          <p:cNvPr id="60419" name="Rectangle 3"/>
          <p:cNvSpPr>
            <a:spLocks noGrp="1" noChangeArrowheads="1"/>
          </p:cNvSpPr>
          <p:nvPr>
            <p:ph type="body" idx="1"/>
          </p:nvPr>
        </p:nvSpPr>
        <p:spPr>
          <a:xfrm>
            <a:off x="0" y="862013"/>
            <a:ext cx="8966200" cy="5330825"/>
          </a:xfrm>
        </p:spPr>
        <p:txBody>
          <a:bodyPr/>
          <a:lstStyle/>
          <a:p>
            <a:pPr algn="just" eaLnBrk="1" hangingPunct="1">
              <a:lnSpc>
                <a:spcPct val="90000"/>
              </a:lnSpc>
              <a:buSzPct val="125000"/>
              <a:buFont typeface="Wingdings" panose="05000000000000000000" pitchFamily="2" charset="2"/>
              <a:buChar char="§"/>
            </a:pPr>
            <a:r>
              <a:rPr lang="zh-CN" altLang="en-US" sz="2400" b="1">
                <a:solidFill>
                  <a:srgbClr val="C00000"/>
                </a:solidFill>
                <a:latin typeface="宋体" panose="02010600030101010101" pitchFamily="2" charset="-122"/>
              </a:rPr>
              <a:t>4．动画处理及工具</a:t>
            </a: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a:t>
            </a: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动画的加入给多媒体节目增添了极大的可视性。动画技术正越来越多地运用于动画片、电视广告、科幻电影等。动画制作可分为：</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（1）</a:t>
            </a:r>
            <a:r>
              <a:rPr lang="zh-CN" altLang="en-US" sz="2400" b="1">
                <a:solidFill>
                  <a:srgbClr val="C00000"/>
                </a:solidFill>
                <a:latin typeface="宋体" panose="02010600030101010101" pitchFamily="2" charset="-122"/>
              </a:rPr>
              <a:t>二维动画</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通过在预设运行轨迹的指定点上快速显示具有不同形态的画面而产生动画。该类动画处理软件有</a:t>
            </a:r>
            <a:r>
              <a:rPr lang="en-US" altLang="zh-CN" sz="2000" b="1">
                <a:solidFill>
                  <a:srgbClr val="000000"/>
                </a:solidFill>
                <a:latin typeface="宋体" panose="02010600030101010101" pitchFamily="2" charset="-122"/>
              </a:rPr>
              <a:t>Animator Pro、IconAnimate</a:t>
            </a:r>
            <a:r>
              <a:rPr lang="zh-CN" altLang="en-US" sz="2000" b="1">
                <a:solidFill>
                  <a:srgbClr val="000000"/>
                </a:solidFill>
                <a:latin typeface="宋体" panose="02010600030101010101" pitchFamily="2" charset="-122"/>
              </a:rPr>
              <a:t>等。</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（2）</a:t>
            </a:r>
            <a:r>
              <a:rPr lang="zh-CN" altLang="en-US" sz="2400" b="1">
                <a:solidFill>
                  <a:srgbClr val="C00000"/>
                </a:solidFill>
                <a:latin typeface="宋体" panose="02010600030101010101" pitchFamily="2" charset="-122"/>
              </a:rPr>
              <a:t>三维动画</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先构建一个二维图形；然后对其放样，生成一个三维物体，再对该物体进行上光、上色等处理，使其变为一个三维图像；最后，对其设定相关的动画参数以产生动画。该类软件有3</a:t>
            </a:r>
            <a:r>
              <a:rPr lang="en-US" altLang="zh-CN" sz="2000" b="1">
                <a:solidFill>
                  <a:srgbClr val="000000"/>
                </a:solidFill>
                <a:latin typeface="宋体" panose="02010600030101010101" pitchFamily="2" charset="-122"/>
              </a:rPr>
              <a:t>D-Studio、Macromodel</a:t>
            </a:r>
            <a:r>
              <a:rPr lang="zh-CN" altLang="en-US" sz="2000" b="1">
                <a:solidFill>
                  <a:srgbClr val="000000"/>
                </a:solidFill>
                <a:latin typeface="宋体" panose="02010600030101010101" pitchFamily="2" charset="-122"/>
              </a:rPr>
              <a:t>等。</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（3）</a:t>
            </a:r>
            <a:r>
              <a:rPr lang="zh-CN" altLang="en-US" sz="2400" b="1">
                <a:solidFill>
                  <a:srgbClr val="C00000"/>
                </a:solidFill>
                <a:latin typeface="宋体" panose="02010600030101010101" pitchFamily="2" charset="-122"/>
              </a:rPr>
              <a:t>基于角色的动画</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单独设计某个运动物体、背景画面、声音、调色板等各类角色，为每个角色指定其特性（如位置、大小等），然后将各角色安排到一个个场景中，像</a:t>
            </a:r>
            <a:r>
              <a:rPr lang="en-US" altLang="zh-CN" sz="2000" b="1">
                <a:solidFill>
                  <a:srgbClr val="000000"/>
                </a:solidFill>
                <a:latin typeface="宋体" panose="02010600030101010101" pitchFamily="2" charset="-122"/>
              </a:rPr>
              <a:t>Macromedia</a:t>
            </a:r>
            <a:r>
              <a:rPr lang="zh-CN" altLang="en-US" sz="2000" b="1">
                <a:solidFill>
                  <a:srgbClr val="000000"/>
                </a:solidFill>
                <a:latin typeface="宋体" panose="02010600030101010101" pitchFamily="2" charset="-122"/>
              </a:rPr>
              <a:t>公司的</a:t>
            </a:r>
            <a:r>
              <a:rPr lang="en-US" altLang="zh-CN" sz="2000" b="1">
                <a:solidFill>
                  <a:srgbClr val="000000"/>
                </a:solidFill>
                <a:latin typeface="宋体" panose="02010600030101010101" pitchFamily="2" charset="-122"/>
              </a:rPr>
              <a:t>Director</a:t>
            </a:r>
            <a:r>
              <a:rPr lang="zh-CN" altLang="en-US" sz="2000" b="1">
                <a:solidFill>
                  <a:srgbClr val="000000"/>
                </a:solidFill>
                <a:latin typeface="宋体" panose="02010600030101010101" pitchFamily="2" charset="-122"/>
              </a:rPr>
              <a:t>就可以处理这类动画。</a:t>
            </a:r>
            <a:endParaRPr lang="zh-CN" altLang="en-US" sz="20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（4）</a:t>
            </a:r>
            <a:r>
              <a:rPr lang="zh-CN" altLang="en-US" sz="2400" b="1">
                <a:solidFill>
                  <a:srgbClr val="C00000"/>
                </a:solidFill>
                <a:latin typeface="宋体" panose="02010600030101010101" pitchFamily="2" charset="-122"/>
              </a:rPr>
              <a:t>基于帧的动画</a:t>
            </a:r>
            <a:r>
              <a:rPr lang="zh-CN" altLang="en-US" sz="24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像电影胶片或视频信息一样，将静止的画面放到一帧帧图像序列中，然后按照设定的帧频播放该序列以产生动画，像</a:t>
            </a:r>
            <a:r>
              <a:rPr lang="en-US" altLang="zh-CN" sz="2000" b="1">
                <a:solidFill>
                  <a:srgbClr val="000000"/>
                </a:solidFill>
                <a:latin typeface="宋体" panose="02010600030101010101" pitchFamily="2" charset="-122"/>
              </a:rPr>
              <a:t>Adobe</a:t>
            </a:r>
            <a:r>
              <a:rPr lang="zh-CN" altLang="en-US" sz="2000" b="1">
                <a:solidFill>
                  <a:srgbClr val="000000"/>
                </a:solidFill>
                <a:latin typeface="宋体" panose="02010600030101010101" pitchFamily="2" charset="-122"/>
              </a:rPr>
              <a:t>公司的</a:t>
            </a:r>
            <a:r>
              <a:rPr lang="en-US" altLang="zh-CN" sz="2000" b="1">
                <a:solidFill>
                  <a:srgbClr val="000000"/>
                </a:solidFill>
                <a:latin typeface="宋体" panose="02010600030101010101" pitchFamily="2" charset="-122"/>
              </a:rPr>
              <a:t>Premiere</a:t>
            </a:r>
            <a:r>
              <a:rPr lang="zh-CN" altLang="en-US" sz="2000" b="1">
                <a:solidFill>
                  <a:srgbClr val="000000"/>
                </a:solidFill>
                <a:latin typeface="宋体" panose="02010600030101010101" pitchFamily="2" charset="-122"/>
              </a:rPr>
              <a:t>可处理该类动画。</a:t>
            </a:r>
          </a:p>
        </p:txBody>
      </p:sp>
      <p:sp>
        <p:nvSpPr>
          <p:cNvPr id="60420"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25500" y="115888"/>
            <a:ext cx="7632700" cy="746125"/>
          </a:xfrm>
        </p:spPr>
        <p:txBody>
          <a:bodyPr/>
          <a:lstStyle/>
          <a:p>
            <a:pPr eaLnBrk="1" hangingPunct="1"/>
            <a:r>
              <a:rPr lang="en-US" altLang="zh-CN" sz="3600" b="1">
                <a:latin typeface="宋体" panose="02010600030101010101" pitchFamily="2" charset="-122"/>
              </a:rPr>
              <a:t>6.1</a:t>
            </a:r>
            <a:r>
              <a:rPr lang="zh-CN" altLang="en-US" sz="3600" b="1">
                <a:latin typeface="宋体" panose="02010600030101010101" pitchFamily="2" charset="-122"/>
              </a:rPr>
              <a:t>  基于</a:t>
            </a:r>
            <a:r>
              <a:rPr lang="en-US" altLang="zh-CN" sz="3600" b="1">
                <a:latin typeface="宋体" panose="02010600030101010101" pitchFamily="2" charset="-122"/>
              </a:rPr>
              <a:t>Windows</a:t>
            </a:r>
            <a:r>
              <a:rPr lang="zh-CN" altLang="en-US" sz="3600" b="1">
                <a:latin typeface="宋体" panose="02010600030101010101" pitchFamily="2" charset="-122"/>
              </a:rPr>
              <a:t>的多媒体信息处理 </a:t>
            </a:r>
          </a:p>
        </p:txBody>
      </p:sp>
      <p:sp>
        <p:nvSpPr>
          <p:cNvPr id="61443" name="Rectangle 3"/>
          <p:cNvSpPr>
            <a:spLocks noGrp="1" noChangeArrowheads="1"/>
          </p:cNvSpPr>
          <p:nvPr>
            <p:ph type="body" idx="1"/>
          </p:nvPr>
        </p:nvSpPr>
        <p:spPr>
          <a:xfrm>
            <a:off x="0" y="862013"/>
            <a:ext cx="8966200" cy="5029200"/>
          </a:xfrm>
        </p:spPr>
        <p:txBody>
          <a:bodyPr/>
          <a:lstStyle/>
          <a:p>
            <a:pPr algn="just" eaLnBrk="1" hangingPunct="1">
              <a:buSzPct val="125000"/>
              <a:buFont typeface="Wingdings" panose="05000000000000000000" pitchFamily="2" charset="2"/>
              <a:buChar char="§"/>
            </a:pPr>
            <a:r>
              <a:rPr lang="zh-CN" altLang="en-US" sz="2400" b="1">
                <a:solidFill>
                  <a:srgbClr val="C00000"/>
                </a:solidFill>
                <a:latin typeface="宋体" panose="02010600030101010101" pitchFamily="2" charset="-122"/>
              </a:rPr>
              <a:t>5．视频信息处理及工具</a:t>
            </a: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NZ" sz="20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来源于视频源的活动画面，将使多媒体节目更加生动形象，更加富有感染力。视频信息一般都是通过视频获取卡得到，有时也可用视频处理软件来生成。用于视频处理的视频卡有以下几种：</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（1）</a:t>
            </a:r>
            <a:r>
              <a:rPr lang="zh-CN" altLang="en-US" sz="2400" b="1">
                <a:solidFill>
                  <a:srgbClr val="C00000"/>
                </a:solidFill>
                <a:latin typeface="宋体" panose="02010600030101010101" pitchFamily="2" charset="-122"/>
              </a:rPr>
              <a:t>视频获取卡</a:t>
            </a:r>
            <a:r>
              <a:rPr lang="zh-CN" altLang="en-US" sz="2000" b="1">
                <a:solidFill>
                  <a:srgbClr val="000000"/>
                </a:solidFill>
                <a:latin typeface="宋体" panose="02010600030101010101" pitchFamily="2" charset="-122"/>
              </a:rPr>
              <a:t>：用于从视频源中获取数字化视频信息，该类卡中最低档的是直通型卡；最高档的是支持</a:t>
            </a:r>
            <a:r>
              <a:rPr lang="en-US" altLang="zh-CN" sz="2000" b="1">
                <a:solidFill>
                  <a:srgbClr val="000000"/>
                </a:solidFill>
                <a:latin typeface="宋体" panose="02010600030101010101" pitchFamily="2" charset="-122"/>
              </a:rPr>
              <a:t>MPEG</a:t>
            </a:r>
            <a:r>
              <a:rPr lang="zh-CN" altLang="en-US" sz="2000" b="1">
                <a:solidFill>
                  <a:srgbClr val="000000"/>
                </a:solidFill>
                <a:latin typeface="宋体" panose="02010600030101010101" pitchFamily="2" charset="-122"/>
              </a:rPr>
              <a:t>的视频压缩卡，用其获取的文件可在单速</a:t>
            </a:r>
            <a:r>
              <a:rPr lang="en-US" altLang="zh-CN" sz="2000" b="1">
                <a:solidFill>
                  <a:srgbClr val="000000"/>
                </a:solidFill>
                <a:latin typeface="宋体" panose="02010600030101010101" pitchFamily="2" charset="-122"/>
              </a:rPr>
              <a:t>CD-ROM</a:t>
            </a:r>
            <a:r>
              <a:rPr lang="zh-CN" altLang="en-US" sz="2000" b="1">
                <a:solidFill>
                  <a:srgbClr val="000000"/>
                </a:solidFill>
                <a:latin typeface="宋体" panose="02010600030101010101" pitchFamily="2" charset="-122"/>
              </a:rPr>
              <a:t>平台上播放。</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（2）</a:t>
            </a:r>
            <a:r>
              <a:rPr lang="zh-CN" altLang="en-US" sz="2400" b="1">
                <a:solidFill>
                  <a:srgbClr val="C00000"/>
                </a:solidFill>
                <a:latin typeface="宋体" panose="02010600030101010101" pitchFamily="2" charset="-122"/>
              </a:rPr>
              <a:t>视频回放卡</a:t>
            </a:r>
            <a:r>
              <a:rPr lang="zh-CN" altLang="en-US" sz="2000" b="1">
                <a:solidFill>
                  <a:srgbClr val="000000"/>
                </a:solidFill>
                <a:latin typeface="宋体" panose="02010600030101010101" pitchFamily="2" charset="-122"/>
              </a:rPr>
              <a:t>：也称解压卡，</a:t>
            </a:r>
            <a:r>
              <a:rPr lang="en-US" altLang="zh-CN" sz="2000" b="1">
                <a:solidFill>
                  <a:srgbClr val="000000"/>
                </a:solidFill>
                <a:latin typeface="宋体" panose="02010600030101010101" pitchFamily="2" charset="-122"/>
              </a:rPr>
              <a:t>ReelMagic</a:t>
            </a:r>
            <a:r>
              <a:rPr lang="zh-CN" altLang="en-US" sz="2000" b="1">
                <a:solidFill>
                  <a:srgbClr val="000000"/>
                </a:solidFill>
                <a:latin typeface="宋体" panose="02010600030101010101" pitchFamily="2" charset="-122"/>
              </a:rPr>
              <a:t>视频卡就是一种典型的</a:t>
            </a:r>
            <a:r>
              <a:rPr lang="en-US" altLang="zh-CN" sz="2000" b="1">
                <a:solidFill>
                  <a:srgbClr val="000000"/>
                </a:solidFill>
                <a:latin typeface="宋体" panose="02010600030101010101" pitchFamily="2" charset="-122"/>
              </a:rPr>
              <a:t>MPEG</a:t>
            </a:r>
            <a:r>
              <a:rPr lang="zh-CN" altLang="en-US" sz="2000" b="1">
                <a:solidFill>
                  <a:srgbClr val="000000"/>
                </a:solidFill>
                <a:latin typeface="宋体" panose="02010600030101010101" pitchFamily="2" charset="-122"/>
              </a:rPr>
              <a:t>标准的回放卡。</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（3）</a:t>
            </a:r>
            <a:r>
              <a:rPr lang="zh-CN" altLang="en-US" sz="2400" b="1">
                <a:solidFill>
                  <a:srgbClr val="C00000"/>
                </a:solidFill>
                <a:latin typeface="宋体" panose="02010600030101010101" pitchFamily="2" charset="-122"/>
              </a:rPr>
              <a:t>电视调谐卡</a:t>
            </a:r>
            <a:r>
              <a:rPr lang="zh-CN" altLang="en-US" sz="2000" b="1">
                <a:solidFill>
                  <a:srgbClr val="000000"/>
                </a:solidFill>
                <a:latin typeface="宋体" panose="02010600030101010101" pitchFamily="2" charset="-122"/>
              </a:rPr>
              <a:t>：利用它与相应软件配合，可在屏幕上选择电视频道；与视频获取卡配合，可捕获来自接收天线的视频信号。</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（4）</a:t>
            </a:r>
            <a:r>
              <a:rPr lang="zh-CN" altLang="en-US" sz="2400" b="1">
                <a:solidFill>
                  <a:srgbClr val="C00000"/>
                </a:solidFill>
                <a:latin typeface="宋体" panose="02010600030101010101" pitchFamily="2" charset="-122"/>
              </a:rPr>
              <a:t>电视编码卡</a:t>
            </a:r>
            <a:r>
              <a:rPr lang="zh-CN" altLang="en-US" sz="2000" b="1">
                <a:solidFill>
                  <a:srgbClr val="000000"/>
                </a:solidFill>
                <a:latin typeface="宋体" panose="02010600030101010101" pitchFamily="2" charset="-122"/>
              </a:rPr>
              <a:t>：用于将计算机生成的文字、图形图像、动画等转换成视频信号，输出到电视机或录像机上进行显示或存储。</a:t>
            </a:r>
            <a:endParaRPr lang="en-US" altLang="zh-CN" sz="2000" b="1">
              <a:solidFill>
                <a:srgbClr val="000000"/>
              </a:solidFill>
              <a:latin typeface="宋体" panose="02010600030101010101" pitchFamily="2" charset="-122"/>
            </a:endParaRPr>
          </a:p>
        </p:txBody>
      </p:sp>
      <p:sp>
        <p:nvSpPr>
          <p:cNvPr id="61444"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69963" y="42863"/>
            <a:ext cx="7467600" cy="819150"/>
          </a:xfrm>
        </p:spPr>
        <p:txBody>
          <a:bodyPr/>
          <a:lstStyle/>
          <a:p>
            <a:pPr eaLnBrk="1" hangingPunct="1"/>
            <a:r>
              <a:rPr lang="en-US" altLang="zh-CN" sz="3600" b="1">
                <a:latin typeface="宋体" panose="02010600030101010101" pitchFamily="2" charset="-122"/>
              </a:rPr>
              <a:t>7</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US" sz="3600" b="1">
                <a:latin typeface="宋体" panose="02010600030101010101" pitchFamily="2" charset="-122"/>
              </a:rPr>
              <a:t>多媒体应用软件写作工具 </a:t>
            </a:r>
          </a:p>
        </p:txBody>
      </p:sp>
      <p:sp>
        <p:nvSpPr>
          <p:cNvPr id="62467" name="Rectangle 3"/>
          <p:cNvSpPr>
            <a:spLocks noGrp="1" noChangeArrowheads="1"/>
          </p:cNvSpPr>
          <p:nvPr>
            <p:ph type="body" idx="1"/>
          </p:nvPr>
        </p:nvSpPr>
        <p:spPr>
          <a:xfrm>
            <a:off x="322263" y="1195388"/>
            <a:ext cx="8355012" cy="4800600"/>
          </a:xfrm>
        </p:spPr>
        <p:txBody>
          <a:bodyPr/>
          <a:lstStyle/>
          <a:p>
            <a:pPr algn="just" eaLnBrk="1" hangingPunct="1">
              <a:buSzPct val="125000"/>
              <a:buFont typeface="Wingdings" panose="05000000000000000000" pitchFamily="2" charset="2"/>
              <a:buChar char="§"/>
            </a:pPr>
            <a:r>
              <a:rPr lang="zh-CN" altLang="en-US" sz="2000" b="1">
                <a:solidFill>
                  <a:srgbClr val="000000"/>
                </a:solidFill>
                <a:latin typeface="宋体" panose="02010600030101010101" pitchFamily="2" charset="-122"/>
              </a:rPr>
              <a:t>可将各类写作工具分为以下三种。</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（1）</a:t>
            </a:r>
            <a:r>
              <a:rPr lang="zh-CN" altLang="en-US" sz="2000" b="1">
                <a:solidFill>
                  <a:srgbClr val="C00000"/>
                </a:solidFill>
                <a:latin typeface="宋体" panose="02010600030101010101" pitchFamily="2" charset="-122"/>
              </a:rPr>
              <a:t>基于脚本的写作工具</a:t>
            </a:r>
            <a:r>
              <a:rPr lang="zh-CN" altLang="en-US" sz="2000" b="1">
                <a:solidFill>
                  <a:srgbClr val="000000"/>
                </a:solidFill>
                <a:latin typeface="宋体" panose="02010600030101010101" pitchFamily="2" charset="-122"/>
              </a:rPr>
              <a:t>。该类多媒体写作工具提供一套脚本语言，帮助创作者控制各种媒体数据的播放。脚本语言类似于高级编程语言，因此较适合于有编程经验的用户使用。美国</a:t>
            </a:r>
            <a:r>
              <a:rPr lang="en-US" altLang="zh-CN" sz="2000" b="1">
                <a:solidFill>
                  <a:srgbClr val="000000"/>
                </a:solidFill>
                <a:latin typeface="宋体" panose="02010600030101010101" pitchFamily="2" charset="-122"/>
              </a:rPr>
              <a:t>Asymetrix</a:t>
            </a:r>
            <a:r>
              <a:rPr lang="zh-CN" altLang="en-US" sz="2000" b="1">
                <a:solidFill>
                  <a:srgbClr val="000000"/>
                </a:solidFill>
                <a:latin typeface="宋体" panose="02010600030101010101" pitchFamily="2" charset="-122"/>
              </a:rPr>
              <a:t>公司的</a:t>
            </a:r>
            <a:r>
              <a:rPr lang="en-US" altLang="zh-CN" sz="2000" b="1">
                <a:solidFill>
                  <a:srgbClr val="C00000"/>
                </a:solidFill>
                <a:latin typeface="宋体" panose="02010600030101010101" pitchFamily="2" charset="-122"/>
              </a:rPr>
              <a:t>ToolBook</a:t>
            </a:r>
            <a:r>
              <a:rPr lang="zh-CN" altLang="en-US" sz="2000" b="1">
                <a:solidFill>
                  <a:srgbClr val="000000"/>
                </a:solidFill>
                <a:latin typeface="宋体" panose="02010600030101010101" pitchFamily="2" charset="-122"/>
              </a:rPr>
              <a:t>写作工具就是一种典型的基于脚本的写作工具。它用脚本命令来控制节目的流程，有关节目的内容以页的形式来展现，可在页上安排图形图像、文字、声音等各种媒体数据。其中</a:t>
            </a:r>
            <a:r>
              <a:rPr lang="en-US" altLang="zh-CN" sz="2000" b="1">
                <a:solidFill>
                  <a:srgbClr val="000000"/>
                </a:solidFill>
                <a:latin typeface="宋体" panose="02010600030101010101" pitchFamily="2" charset="-122"/>
              </a:rPr>
              <a:t>OpenScript</a:t>
            </a:r>
            <a:r>
              <a:rPr lang="zh-CN" altLang="en-US" sz="2000" b="1">
                <a:solidFill>
                  <a:srgbClr val="000000"/>
                </a:solidFill>
                <a:latin typeface="宋体" panose="02010600030101010101" pitchFamily="2" charset="-122"/>
              </a:rPr>
              <a:t>语言允许对</a:t>
            </a:r>
            <a:r>
              <a:rPr lang="en-US" altLang="zh-CN" sz="2000" b="1">
                <a:solidFill>
                  <a:srgbClr val="000000"/>
                </a:solidFill>
                <a:latin typeface="宋体" panose="02010600030101010101" pitchFamily="2" charset="-122"/>
              </a:rPr>
              <a:t>MCI</a:t>
            </a:r>
            <a:r>
              <a:rPr lang="zh-CN" altLang="en-US" sz="2000" b="1">
                <a:solidFill>
                  <a:srgbClr val="000000"/>
                </a:solidFill>
                <a:latin typeface="宋体" panose="02010600030101010101" pitchFamily="2" charset="-122"/>
              </a:rPr>
              <a:t>进行调用，以</a:t>
            </a:r>
            <a:r>
              <a:rPr lang="en-US" altLang="zh-CN" sz="2000" b="1">
                <a:solidFill>
                  <a:srgbClr val="000000"/>
                </a:solidFill>
                <a:latin typeface="宋体" panose="02010600030101010101" pitchFamily="2" charset="-122"/>
              </a:rPr>
              <a:t>MCI</a:t>
            </a:r>
            <a:r>
              <a:rPr lang="zh-CN" altLang="en-US" sz="2000" b="1">
                <a:solidFill>
                  <a:srgbClr val="000000"/>
                </a:solidFill>
                <a:latin typeface="宋体" panose="02010600030101010101" pitchFamily="2" charset="-122"/>
              </a:rPr>
              <a:t>命令字符串形式使用</a:t>
            </a:r>
            <a:r>
              <a:rPr lang="en-US" altLang="zh-CN" sz="2000" b="1">
                <a:solidFill>
                  <a:srgbClr val="000000"/>
                </a:solidFill>
                <a:latin typeface="宋体" panose="02010600030101010101" pitchFamily="2" charset="-122"/>
              </a:rPr>
              <a:t>MCI</a:t>
            </a:r>
            <a:r>
              <a:rPr lang="zh-CN" altLang="en-US" sz="2000" b="1">
                <a:solidFill>
                  <a:srgbClr val="000000"/>
                </a:solidFill>
                <a:latin typeface="宋体" panose="02010600030101010101" pitchFamily="2" charset="-122"/>
              </a:rPr>
              <a:t>命令，控制各类</a:t>
            </a:r>
            <a:r>
              <a:rPr lang="en-US" altLang="zh-CN" sz="2000" b="1">
                <a:solidFill>
                  <a:srgbClr val="000000"/>
                </a:solidFill>
                <a:latin typeface="宋体" panose="02010600030101010101" pitchFamily="2" charset="-122"/>
              </a:rPr>
              <a:t>MCI</a:t>
            </a:r>
            <a:r>
              <a:rPr lang="zh-CN" altLang="en-US" sz="2000" b="1">
                <a:solidFill>
                  <a:srgbClr val="000000"/>
                </a:solidFill>
                <a:latin typeface="宋体" panose="02010600030101010101" pitchFamily="2" charset="-122"/>
              </a:rPr>
              <a:t>设备的播放或录制。</a:t>
            </a:r>
            <a:endParaRPr lang="zh-CN" altLang="en-US" sz="2000" b="1">
              <a:latin typeface="宋体" panose="02010600030101010101" pitchFamily="2" charset="-122"/>
            </a:endParaRP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（2）</a:t>
            </a:r>
            <a:r>
              <a:rPr lang="zh-CN" altLang="en-US" sz="2000" b="1">
                <a:solidFill>
                  <a:srgbClr val="C00000"/>
                </a:solidFill>
                <a:latin typeface="宋体" panose="02010600030101010101" pitchFamily="2" charset="-122"/>
              </a:rPr>
              <a:t>基于流程图的写作工具</a:t>
            </a:r>
            <a:r>
              <a:rPr lang="zh-CN" altLang="en-US" sz="2000" b="1">
                <a:solidFill>
                  <a:srgbClr val="000000"/>
                </a:solidFill>
                <a:latin typeface="宋体" panose="02010600030101010101" pitchFamily="2" charset="-122"/>
              </a:rPr>
              <a:t>。</a:t>
            </a:r>
            <a:r>
              <a:rPr lang="en-US" altLang="zh-CN" sz="2000" b="1">
                <a:solidFill>
                  <a:srgbClr val="C00000"/>
                </a:solidFill>
                <a:latin typeface="宋体" panose="02010600030101010101" pitchFamily="2" charset="-122"/>
              </a:rPr>
              <a:t>Authorware</a:t>
            </a:r>
            <a:r>
              <a:rPr lang="en-US" altLang="zh-CN" sz="2000" b="1">
                <a:solidFill>
                  <a:srgbClr val="000000"/>
                </a:solidFill>
                <a:latin typeface="宋体" panose="02010600030101010101" pitchFamily="2" charset="-122"/>
              </a:rPr>
              <a:t>、</a:t>
            </a:r>
            <a:r>
              <a:rPr lang="en-US" altLang="zh-CN" sz="2000" b="1">
                <a:solidFill>
                  <a:srgbClr val="C00000"/>
                </a:solidFill>
                <a:latin typeface="宋体" panose="02010600030101010101" pitchFamily="2" charset="-122"/>
              </a:rPr>
              <a:t>IconAuther</a:t>
            </a:r>
            <a:r>
              <a:rPr lang="zh-CN" altLang="en-US" sz="2000" b="1">
                <a:solidFill>
                  <a:srgbClr val="000000"/>
                </a:solidFill>
                <a:latin typeface="宋体" panose="02010600030101010101" pitchFamily="2" charset="-122"/>
              </a:rPr>
              <a:t>和</a:t>
            </a:r>
            <a:r>
              <a:rPr lang="en-US" altLang="zh-CN" sz="2000" b="1">
                <a:solidFill>
                  <a:srgbClr val="C00000"/>
                </a:solidFill>
                <a:latin typeface="宋体" panose="02010600030101010101" pitchFamily="2" charset="-122"/>
              </a:rPr>
              <a:t>HSC InterActive</a:t>
            </a:r>
            <a:r>
              <a:rPr lang="zh-CN" altLang="en-US" sz="2000" b="1">
                <a:solidFill>
                  <a:srgbClr val="000000"/>
                </a:solidFill>
                <a:latin typeface="宋体" panose="02010600030101010101" pitchFamily="2" charset="-122"/>
              </a:rPr>
              <a:t>是三种典型的基于流程图的写作工具。该类工具使用流程图来安排节目的流程，每个流程图由许多图标组成，这些图标扮演脚本命令的角色，并与一个对话框对应，可在对话框中输入相应的内容，它与脚本命令要填入的参数大同小异。</a:t>
            </a:r>
          </a:p>
        </p:txBody>
      </p:sp>
      <p:sp>
        <p:nvSpPr>
          <p:cNvPr id="62468"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42988" y="115888"/>
            <a:ext cx="7467600" cy="674687"/>
          </a:xfrm>
        </p:spPr>
        <p:txBody>
          <a:bodyPr/>
          <a:lstStyle/>
          <a:p>
            <a:pPr eaLnBrk="1" hangingPunct="1"/>
            <a:r>
              <a:rPr lang="en-US" altLang="zh-CN" sz="3600" b="1">
                <a:latin typeface="宋体" panose="02010600030101010101" pitchFamily="2" charset="-122"/>
              </a:rPr>
              <a:t>7</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US" sz="3600" b="1">
                <a:latin typeface="宋体" panose="02010600030101010101" pitchFamily="2" charset="-122"/>
              </a:rPr>
              <a:t>多媒体应用软件写作工具 </a:t>
            </a:r>
          </a:p>
        </p:txBody>
      </p:sp>
      <p:sp>
        <p:nvSpPr>
          <p:cNvPr id="63491" name="Rectangle 3"/>
          <p:cNvSpPr>
            <a:spLocks noGrp="1" noChangeArrowheads="1"/>
          </p:cNvSpPr>
          <p:nvPr>
            <p:ph type="body" idx="1"/>
          </p:nvPr>
        </p:nvSpPr>
        <p:spPr>
          <a:xfrm>
            <a:off x="393700" y="1195388"/>
            <a:ext cx="8140700" cy="4800600"/>
          </a:xfrm>
        </p:spPr>
        <p:txBody>
          <a:bodyPr/>
          <a:lstStyle/>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（3）</a:t>
            </a:r>
            <a:r>
              <a:rPr lang="zh-CN" altLang="en-US" sz="2000" b="1">
                <a:solidFill>
                  <a:srgbClr val="C00000"/>
                </a:solidFill>
                <a:latin typeface="宋体" panose="02010600030101010101" pitchFamily="2" charset="-122"/>
              </a:rPr>
              <a:t>基于时序的写作工具</a:t>
            </a:r>
            <a:r>
              <a:rPr lang="zh-CN" altLang="en-US" sz="2000" b="1">
                <a:solidFill>
                  <a:srgbClr val="000000"/>
                </a:solidFill>
                <a:latin typeface="宋体" panose="02010600030101010101" pitchFamily="2" charset="-122"/>
              </a:rPr>
              <a:t>。编制多媒体节目除了要安排节目的内容和流程外，还要控制各种媒体数据的同步。基于时序的写作工具通过将元素和事件沿一根时间线安排来达到同步的目的</a:t>
            </a:r>
            <a:r>
              <a:rPr lang="zh-CN" altLang="en-NZ" sz="2000" b="1">
                <a:solidFill>
                  <a:srgbClr val="000000"/>
                </a:solidFill>
                <a:latin typeface="宋体" panose="02010600030101010101" pitchFamily="2" charset="-122"/>
              </a:rPr>
              <a:t>，</a:t>
            </a:r>
            <a:r>
              <a:rPr lang="en-US" altLang="zh-CN" sz="2000" b="1">
                <a:solidFill>
                  <a:srgbClr val="C00000"/>
                </a:solidFill>
                <a:latin typeface="宋体" panose="02010600030101010101" pitchFamily="2" charset="-122"/>
              </a:rPr>
              <a:t>Action！</a:t>
            </a:r>
            <a:r>
              <a:rPr lang="zh-CN" altLang="en-US" sz="2000" b="1">
                <a:solidFill>
                  <a:srgbClr val="000000"/>
                </a:solidFill>
                <a:latin typeface="宋体" panose="02010600030101010101" pitchFamily="2" charset="-122"/>
              </a:rPr>
              <a:t>是最有代表性的这类写作工具。一个</a:t>
            </a:r>
            <a:r>
              <a:rPr lang="en-US" altLang="zh-CN" sz="2000" b="1">
                <a:solidFill>
                  <a:srgbClr val="000000"/>
                </a:solidFill>
                <a:latin typeface="宋体" panose="02010600030101010101" pitchFamily="2" charset="-122"/>
              </a:rPr>
              <a:t>Action！</a:t>
            </a:r>
            <a:r>
              <a:rPr lang="zh-CN" altLang="en-US" sz="2000" b="1">
                <a:solidFill>
                  <a:srgbClr val="000000"/>
                </a:solidFill>
                <a:latin typeface="宋体" panose="02010600030101010101" pitchFamily="2" charset="-122"/>
              </a:rPr>
              <a:t>节目通常由多个类似</a:t>
            </a:r>
            <a:r>
              <a:rPr lang="en-US" altLang="zh-CN" sz="2000" b="1">
                <a:solidFill>
                  <a:srgbClr val="000000"/>
                </a:solidFill>
                <a:latin typeface="宋体" panose="02010600030101010101" pitchFamily="2" charset="-122"/>
              </a:rPr>
              <a:t>ToolBook</a:t>
            </a:r>
            <a:r>
              <a:rPr lang="zh-CN" altLang="en-US" sz="2000" b="1">
                <a:solidFill>
                  <a:srgbClr val="000000"/>
                </a:solidFill>
                <a:latin typeface="宋体" panose="02010600030101010101" pitchFamily="2" charset="-122"/>
              </a:rPr>
              <a:t>中页的场景组成，可直接在场景内安排各对象的位置关系，还可用时间线来控制对象间的先后关系和同步。</a:t>
            </a:r>
          </a:p>
          <a:p>
            <a:pPr algn="just" eaLnBrk="1" hangingPunct="1">
              <a:buSzPct val="125000"/>
              <a:buFont typeface="Wingdings" panose="05000000000000000000" pitchFamily="2" charset="2"/>
              <a:buNone/>
            </a:pPr>
            <a:r>
              <a:rPr lang="zh-CN" altLang="en-US" sz="2000" b="1">
                <a:solidFill>
                  <a:srgbClr val="000000"/>
                </a:solidFill>
                <a:latin typeface="宋体" panose="02010600030101010101" pitchFamily="2" charset="-122"/>
              </a:rPr>
              <a:t>     现在，在应用中有许多多媒体软件可供选用，总的可分为</a:t>
            </a:r>
            <a:r>
              <a:rPr lang="zh-CN" altLang="en-US" sz="2000" b="1">
                <a:solidFill>
                  <a:srgbClr val="C00000"/>
                </a:solidFill>
                <a:latin typeface="宋体" panose="02010600030101010101" pitchFamily="2" charset="-122"/>
              </a:rPr>
              <a:t>动画制作软件</a:t>
            </a:r>
            <a:r>
              <a:rPr lang="zh-CN" altLang="en-US" sz="2000" b="1">
                <a:solidFill>
                  <a:srgbClr val="000000"/>
                </a:solidFill>
                <a:latin typeface="宋体" panose="02010600030101010101" pitchFamily="2" charset="-122"/>
              </a:rPr>
              <a:t>和</a:t>
            </a:r>
            <a:r>
              <a:rPr lang="zh-CN" altLang="en-US" sz="2000" b="1">
                <a:solidFill>
                  <a:srgbClr val="C00000"/>
                </a:solidFill>
                <a:latin typeface="宋体" panose="02010600030101010101" pitchFamily="2" charset="-122"/>
              </a:rPr>
              <a:t>声音处理软件</a:t>
            </a:r>
            <a:r>
              <a:rPr lang="zh-CN" altLang="en-US" sz="2000" b="1">
                <a:solidFill>
                  <a:srgbClr val="000000"/>
                </a:solidFill>
                <a:latin typeface="宋体" panose="02010600030101010101" pitchFamily="2" charset="-122"/>
              </a:rPr>
              <a:t>两类。 </a:t>
            </a:r>
          </a:p>
        </p:txBody>
      </p:sp>
      <p:sp>
        <p:nvSpPr>
          <p:cNvPr id="63492" name="Rectangle 4"/>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115888"/>
            <a:ext cx="8229600" cy="704850"/>
          </a:xfrm>
        </p:spPr>
        <p:txBody>
          <a:bodyPr/>
          <a:lstStyle/>
          <a:p>
            <a:pPr eaLnBrk="1" hangingPunct="1"/>
            <a:r>
              <a:rPr lang="en-US" altLang="zh-CN" sz="3600" b="1">
                <a:latin typeface="宋体" panose="02010600030101010101" pitchFamily="2" charset="-122"/>
              </a:rPr>
              <a:t>8</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NZ" sz="3600" b="1">
                <a:latin typeface="宋体" panose="02010600030101010101" pitchFamily="2" charset="-122"/>
              </a:rPr>
              <a:t>超媒体</a:t>
            </a:r>
            <a:r>
              <a:rPr lang="zh-CN" altLang="en-US" sz="3600" b="1">
                <a:latin typeface="宋体" panose="02010600030101010101" pitchFamily="2" charset="-122"/>
              </a:rPr>
              <a:t> </a:t>
            </a:r>
          </a:p>
        </p:txBody>
      </p:sp>
      <p:sp>
        <p:nvSpPr>
          <p:cNvPr id="64515" name="Rectangle 4"/>
          <p:cNvSpPr>
            <a:spLocks noGrp="1" noChangeArrowheads="1"/>
          </p:cNvSpPr>
          <p:nvPr>
            <p:ph idx="1"/>
          </p:nvPr>
        </p:nvSpPr>
        <p:spPr>
          <a:xfrm>
            <a:off x="0" y="1052513"/>
            <a:ext cx="8894763" cy="5473700"/>
          </a:xfrm>
        </p:spPr>
        <p:txBody>
          <a:bodyPr/>
          <a:lstStyle/>
          <a:p>
            <a:pPr algn="just" eaLnBrk="1" hangingPunct="1">
              <a:buSzPct val="125000"/>
              <a:buFont typeface="Wingdings" panose="05000000000000000000" pitchFamily="2" charset="2"/>
              <a:buChar char="§"/>
            </a:pPr>
            <a:r>
              <a:rPr lang="zh-CN" altLang="en-US" sz="2400" b="1">
                <a:solidFill>
                  <a:srgbClr val="C00000"/>
                </a:solidFill>
                <a:latin typeface="宋体" panose="02010600030101010101" pitchFamily="2" charset="-122"/>
              </a:rPr>
              <a:t>1</a:t>
            </a:r>
            <a:r>
              <a:rPr lang="zh-CN" altLang="en-NZ" sz="2400" b="1">
                <a:solidFill>
                  <a:srgbClr val="C00000"/>
                </a:solidFill>
                <a:latin typeface="宋体" panose="02010600030101010101" pitchFamily="2" charset="-122"/>
              </a:rPr>
              <a:t>．</a:t>
            </a:r>
            <a:r>
              <a:rPr lang="zh-CN" altLang="en-US" sz="2400" b="1">
                <a:solidFill>
                  <a:srgbClr val="C00000"/>
                </a:solidFill>
                <a:latin typeface="宋体" panose="02010600030101010101" pitchFamily="2" charset="-122"/>
              </a:rPr>
              <a:t>超文本的概念 </a:t>
            </a: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1965年</a:t>
            </a:r>
            <a:r>
              <a:rPr lang="en-US" altLang="zh-CN" sz="2400" b="1">
                <a:solidFill>
                  <a:srgbClr val="000000"/>
                </a:solidFill>
                <a:latin typeface="宋体" panose="02010600030101010101" pitchFamily="2" charset="-122"/>
              </a:rPr>
              <a:t>TedNelson</a:t>
            </a:r>
            <a:r>
              <a:rPr lang="zh-CN" altLang="en-US" sz="2400" b="1">
                <a:solidFill>
                  <a:srgbClr val="000000"/>
                </a:solidFill>
                <a:latin typeface="宋体" panose="02010600030101010101" pitchFamily="2" charset="-122"/>
              </a:rPr>
              <a:t>在计算机上处理文本文件时想了一种把文本中遇到的相关文本组织在一起的方法，让计算机能够响应人的思维以及能够方便地获取所需要的信息。他为这种方法杜撰了一个词，称为超文本（</a:t>
            </a:r>
            <a:r>
              <a:rPr lang="en-US" altLang="zh-CN" sz="2400" b="1">
                <a:solidFill>
                  <a:srgbClr val="000000"/>
                </a:solidFill>
                <a:latin typeface="宋体" panose="02010600030101010101" pitchFamily="2" charset="-122"/>
              </a:rPr>
              <a:t>hypertext）。</a:t>
            </a:r>
            <a:r>
              <a:rPr lang="zh-CN" altLang="en-US" sz="2400" b="1">
                <a:solidFill>
                  <a:srgbClr val="000000"/>
                </a:solidFill>
                <a:latin typeface="宋体" panose="02010600030101010101" pitchFamily="2" charset="-122"/>
              </a:rPr>
              <a:t>实际上，这个词的真正含义是</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链接</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的意思，用来描述计算机中的文件的组织方法，后来人们把用这种方法组织的文本称</a:t>
            </a:r>
            <a:r>
              <a:rPr lang="zh-CN" altLang="en-US" sz="2400" b="1">
                <a:solidFill>
                  <a:srgbClr val="000000"/>
                </a:solidFill>
                <a:latin typeface="Times New Roman" panose="02020603050405020304" pitchFamily="18" charset="0"/>
              </a:rPr>
              <a:t>“</a:t>
            </a:r>
            <a:r>
              <a:rPr lang="zh-CN" altLang="en-US" sz="2400" b="1">
                <a:solidFill>
                  <a:srgbClr val="C00000"/>
                </a:solidFill>
                <a:latin typeface="宋体" panose="02010600030101010101" pitchFamily="2" charset="-122"/>
              </a:rPr>
              <a:t>超文本</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 </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   </a:t>
            </a:r>
            <a:r>
              <a:rPr lang="zh-CN" altLang="en-NZ" sz="2400" b="1">
                <a:solidFill>
                  <a:srgbClr val="000000"/>
                </a:solidFill>
                <a:latin typeface="宋体" panose="02010600030101010101" pitchFamily="2" charset="-122"/>
              </a:rPr>
              <a:t>  </a:t>
            </a:r>
            <a:r>
              <a:rPr lang="zh-CN" altLang="en-US" sz="2400" b="1">
                <a:solidFill>
                  <a:srgbClr val="C00000"/>
                </a:solidFill>
                <a:latin typeface="宋体" panose="02010600030101010101" pitchFamily="2" charset="-122"/>
              </a:rPr>
              <a:t>超文本</a:t>
            </a:r>
            <a:r>
              <a:rPr lang="zh-CN" altLang="en-US" sz="2400" b="1">
                <a:solidFill>
                  <a:srgbClr val="000000"/>
                </a:solidFill>
                <a:latin typeface="宋体" panose="02010600030101010101" pitchFamily="2" charset="-122"/>
              </a:rPr>
              <a:t>是一种文本，它和书本上的文本是一样的。但与传统的文本文件相比，它们之间的主要差别是，传统文本是以线性方式组织的，而超文本是以非线性方式组织的。这里的</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非线性</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是指文本中遇到的一些相关内容通过链接组织在一起，用户可以很方便地浏览这些相关内容。这种文本的组织方式与人们的思维方式和工作方式比较接近。 </a:t>
            </a:r>
          </a:p>
        </p:txBody>
      </p:sp>
      <p:sp>
        <p:nvSpPr>
          <p:cNvPr id="64516" name="Rectangle 3"/>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25500" y="0"/>
            <a:ext cx="7685088" cy="862013"/>
          </a:xfrm>
        </p:spPr>
        <p:txBody>
          <a:bodyPr/>
          <a:lstStyle/>
          <a:p>
            <a:pPr eaLnBrk="1" hangingPunct="1"/>
            <a:r>
              <a:rPr lang="en-US" altLang="zh-CN" sz="3600" b="1">
                <a:latin typeface="宋体" panose="02010600030101010101" pitchFamily="2" charset="-122"/>
              </a:rPr>
              <a:t>8</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NZ" sz="3600" b="1">
                <a:latin typeface="宋体" panose="02010600030101010101" pitchFamily="2" charset="-122"/>
              </a:rPr>
              <a:t>超媒体</a:t>
            </a:r>
            <a:r>
              <a:rPr lang="zh-CN" altLang="en-US" sz="3600" b="1">
                <a:latin typeface="宋体" panose="02010600030101010101" pitchFamily="2" charset="-122"/>
              </a:rPr>
              <a:t> </a:t>
            </a:r>
          </a:p>
        </p:txBody>
      </p:sp>
      <p:sp>
        <p:nvSpPr>
          <p:cNvPr id="65539" name="Rectangle 3"/>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65540" name="Rectangle 4"/>
          <p:cNvSpPr>
            <a:spLocks noGrp="1" noChangeArrowheads="1"/>
          </p:cNvSpPr>
          <p:nvPr>
            <p:ph type="body" idx="1"/>
          </p:nvPr>
        </p:nvSpPr>
        <p:spPr>
          <a:xfrm>
            <a:off x="0" y="979488"/>
            <a:ext cx="8894763" cy="5878512"/>
          </a:xfrm>
        </p:spPr>
        <p:txBody>
          <a:bodyPr/>
          <a:lstStyle/>
          <a:p>
            <a:pPr algn="just" eaLnBrk="1" hangingPunct="1">
              <a:lnSpc>
                <a:spcPct val="90000"/>
              </a:lnSpc>
              <a:buSzPct val="125000"/>
              <a:buFont typeface="Wingdings" panose="05000000000000000000" pitchFamily="2" charset="2"/>
              <a:buChar char="§"/>
            </a:pPr>
            <a:r>
              <a:rPr lang="zh-CN" altLang="en-US" sz="2400" b="1">
                <a:solidFill>
                  <a:srgbClr val="C00000"/>
                </a:solidFill>
                <a:latin typeface="宋体" panose="02010600030101010101" pitchFamily="2" charset="-122"/>
              </a:rPr>
              <a:t>2．</a:t>
            </a:r>
            <a:r>
              <a:rPr lang="zh-CN" altLang="en-NZ" sz="2400" b="1">
                <a:solidFill>
                  <a:srgbClr val="C00000"/>
                </a:solidFill>
                <a:latin typeface="宋体" panose="02010600030101010101" pitchFamily="2" charset="-122"/>
              </a:rPr>
              <a:t>超媒体的概念</a:t>
            </a:r>
            <a:endParaRPr lang="zh-CN" altLang="en-US" sz="2400" b="1">
              <a:solidFill>
                <a:srgbClr val="C00000"/>
              </a:solidFill>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a:t>
            </a:r>
            <a:r>
              <a:rPr lang="zh-CN" altLang="en-NZ" sz="2400" b="1">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在20世纪70年代，用户语言接口方面的先驱者</a:t>
            </a:r>
            <a:r>
              <a:rPr lang="en-US" altLang="zh-CN" sz="2400" b="1">
                <a:solidFill>
                  <a:srgbClr val="000000"/>
                </a:solidFill>
                <a:latin typeface="宋体" panose="02010600030101010101" pitchFamily="2" charset="-122"/>
              </a:rPr>
              <a:t>AndriesVanDam</a:t>
            </a:r>
            <a:r>
              <a:rPr lang="zh-CN" altLang="en-US" sz="2400" b="1">
                <a:solidFill>
                  <a:srgbClr val="000000"/>
                </a:solidFill>
                <a:latin typeface="宋体" panose="02010600030101010101" pitchFamily="2" charset="-122"/>
              </a:rPr>
              <a:t>创造了一个新词</a:t>
            </a:r>
            <a:r>
              <a:rPr lang="zh-CN" altLang="en-US" sz="2400" b="1">
                <a:solidFill>
                  <a:srgbClr val="000000"/>
                </a:solidFill>
                <a:latin typeface="Times New Roman" panose="02020603050405020304" pitchFamily="18" charset="0"/>
              </a:rPr>
              <a:t>“</a:t>
            </a:r>
            <a:r>
              <a:rPr lang="zh-CN" altLang="en-US" sz="2400" b="1">
                <a:solidFill>
                  <a:srgbClr val="000000"/>
                </a:solidFill>
                <a:latin typeface="宋体" panose="02010600030101010101" pitchFamily="2" charset="-122"/>
              </a:rPr>
              <a:t>电子图书</a:t>
            </a:r>
            <a:r>
              <a:rPr lang="zh-CN" altLang="en-US" sz="2400" b="1">
                <a:solidFill>
                  <a:srgbClr val="000000"/>
                </a:solidFill>
                <a:latin typeface="Times New Roman" panose="02020603050405020304" pitchFamily="18" charset="0"/>
              </a:rPr>
              <a:t>”</a:t>
            </a:r>
            <a:r>
              <a:rPr lang="en-US" altLang="zh-CN" sz="2400" b="1">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电子图书中自然包含有许多静态图片和图形，它的含义是你可以在计算机上去创作作品和联想式地阅读文件，它保存了用纸做存储媒体的最好的特性，而同时又加入了丰富的非线性链接，这就促使在80年代产生了</a:t>
            </a:r>
            <a:r>
              <a:rPr lang="zh-CN" altLang="en-US" sz="2400" b="1">
                <a:solidFill>
                  <a:srgbClr val="C00000"/>
                </a:solidFill>
                <a:latin typeface="宋体" panose="02010600030101010101" pitchFamily="2" charset="-122"/>
              </a:rPr>
              <a:t>超媒体</a:t>
            </a:r>
            <a:r>
              <a:rPr lang="zh-CN" altLang="en-US" sz="2400" b="1">
                <a:solidFill>
                  <a:srgbClr val="000000"/>
                </a:solidFill>
                <a:latin typeface="宋体" panose="02010600030101010101" pitchFamily="2" charset="-122"/>
              </a:rPr>
              <a:t>（</a:t>
            </a:r>
            <a:r>
              <a:rPr lang="en-US" altLang="zh-CN" sz="2400" b="1">
                <a:solidFill>
                  <a:srgbClr val="000000"/>
                </a:solidFill>
                <a:latin typeface="宋体" panose="02010600030101010101" pitchFamily="2" charset="-122"/>
              </a:rPr>
              <a:t>hypermedia）</a:t>
            </a:r>
            <a:r>
              <a:rPr lang="zh-CN" altLang="en-US" sz="2400" b="1">
                <a:solidFill>
                  <a:srgbClr val="000000"/>
                </a:solidFill>
                <a:latin typeface="宋体" panose="02010600030101010101" pitchFamily="2" charset="-122"/>
              </a:rPr>
              <a:t>技术。</a:t>
            </a:r>
            <a:endParaRPr lang="zh-CN" altLang="en-US" sz="2400" b="1">
              <a:latin typeface="宋体" panose="02010600030101010101" pitchFamily="2" charset="-122"/>
            </a:endParaRPr>
          </a:p>
          <a:p>
            <a:pPr algn="just" eaLnBrk="1" hangingPunct="1">
              <a:lnSpc>
                <a:spcPct val="90000"/>
              </a:lnSpc>
              <a:buSzPct val="125000"/>
              <a:buFont typeface="Wingdings" panose="05000000000000000000" pitchFamily="2" charset="2"/>
              <a:buNone/>
            </a:pPr>
            <a:r>
              <a:rPr lang="zh-CN" altLang="en-US" sz="2400" b="1">
                <a:solidFill>
                  <a:srgbClr val="000000"/>
                </a:solidFill>
                <a:latin typeface="宋体" panose="02010600030101010101" pitchFamily="2" charset="-122"/>
              </a:rPr>
              <a:t>   </a:t>
            </a:r>
            <a:r>
              <a:rPr lang="zh-CN" altLang="en-NZ" sz="2400" b="1">
                <a:solidFill>
                  <a:srgbClr val="000000"/>
                </a:solidFill>
                <a:latin typeface="宋体" panose="02010600030101010101" pitchFamily="2" charset="-122"/>
              </a:rPr>
              <a:t>  </a:t>
            </a:r>
            <a:r>
              <a:rPr lang="zh-CN" altLang="en-US" sz="2400" b="1">
                <a:solidFill>
                  <a:srgbClr val="C00000"/>
                </a:solidFill>
                <a:latin typeface="宋体" panose="02010600030101010101" pitchFamily="2" charset="-122"/>
              </a:rPr>
              <a:t>超媒体</a:t>
            </a:r>
            <a:r>
              <a:rPr lang="zh-CN" altLang="en-US" sz="2400" b="1">
                <a:solidFill>
                  <a:srgbClr val="000000"/>
                </a:solidFill>
                <a:latin typeface="宋体" panose="02010600030101010101" pitchFamily="2" charset="-122"/>
              </a:rPr>
              <a:t>是超文件和多媒体在信息浏览环境下的结合，它是超级媒体的简称。超文本可引用链接其它不同类型（内含声音、图片、动画）的文件，这些具有多媒体操作的超文本，称为超媒体（</a:t>
            </a:r>
            <a:r>
              <a:rPr lang="en-US" altLang="zh-CN" sz="2400" b="1">
                <a:solidFill>
                  <a:srgbClr val="000000"/>
                </a:solidFill>
                <a:latin typeface="宋体" panose="02010600030101010101" pitchFamily="2" charset="-122"/>
              </a:rPr>
              <a:t>Hyper Media），</a:t>
            </a:r>
            <a:r>
              <a:rPr lang="zh-CN" altLang="en-US" sz="2400" b="1">
                <a:solidFill>
                  <a:srgbClr val="000000"/>
                </a:solidFill>
                <a:latin typeface="宋体" panose="02010600030101010101" pitchFamily="2" charset="-122"/>
              </a:rPr>
              <a:t>意指多媒体超文本（</a:t>
            </a:r>
            <a:r>
              <a:rPr lang="en-US" altLang="zh-CN" sz="2400" b="1">
                <a:solidFill>
                  <a:srgbClr val="000000"/>
                </a:solidFill>
                <a:latin typeface="宋体" panose="02010600030101010101" pitchFamily="2" charset="-122"/>
              </a:rPr>
              <a:t>Multimedia Hypertext），</a:t>
            </a:r>
            <a:r>
              <a:rPr lang="zh-CN" altLang="en-US" sz="2400" b="1">
                <a:solidFill>
                  <a:srgbClr val="000000"/>
                </a:solidFill>
                <a:latin typeface="宋体" panose="02010600030101010101" pitchFamily="2" charset="-122"/>
              </a:rPr>
              <a:t>即以多媒体的方式呈现相关文件信息。而创作和关联超媒体的系统，我们把它称为</a:t>
            </a:r>
            <a:r>
              <a:rPr lang="zh-CN" altLang="en-US" sz="2400" b="1">
                <a:solidFill>
                  <a:srgbClr val="C00000"/>
                </a:solidFill>
                <a:latin typeface="宋体" panose="02010600030101010101" pitchFamily="2" charset="-122"/>
              </a:rPr>
              <a:t>超媒体系统</a:t>
            </a:r>
            <a:r>
              <a:rPr lang="zh-CN" altLang="en-US" sz="2400" b="1">
                <a:solidFill>
                  <a:srgbClr val="000000"/>
                </a:solidFill>
                <a:latin typeface="宋体" panose="02010600030101010101" pitchFamily="2" charset="-122"/>
              </a:rPr>
              <a:t>。超媒体不仅可以包含文字而且还可以包含图形、图像、动画、声音和电视片断，这些媒体之间也是用超级链接组织的，而且它们之间的链接也是错综复杂的。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990600" y="0"/>
            <a:ext cx="7467600" cy="835025"/>
          </a:xfrm>
        </p:spPr>
        <p:txBody>
          <a:bodyPr/>
          <a:lstStyle/>
          <a:p>
            <a:pPr eaLnBrk="1" hangingPunct="1"/>
            <a:r>
              <a:rPr lang="en-US" altLang="zh-CN" sz="3600" b="1">
                <a:latin typeface="宋体" panose="02010600030101010101" pitchFamily="2" charset="-122"/>
              </a:rPr>
              <a:t>8</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NZ" sz="3600" b="1">
                <a:latin typeface="宋体" panose="02010600030101010101" pitchFamily="2" charset="-122"/>
              </a:rPr>
              <a:t>超媒体</a:t>
            </a:r>
            <a:r>
              <a:rPr lang="zh-CN" altLang="en-US" sz="3600" b="1">
                <a:latin typeface="宋体" panose="02010600030101010101" pitchFamily="2" charset="-122"/>
              </a:rPr>
              <a:t> </a:t>
            </a:r>
          </a:p>
        </p:txBody>
      </p:sp>
      <p:sp>
        <p:nvSpPr>
          <p:cNvPr id="66563" name="Rectangle 3"/>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66564" name="Rectangle 4"/>
          <p:cNvSpPr>
            <a:spLocks noGrp="1" noChangeArrowheads="1"/>
          </p:cNvSpPr>
          <p:nvPr>
            <p:ph type="body" idx="1"/>
          </p:nvPr>
        </p:nvSpPr>
        <p:spPr>
          <a:xfrm>
            <a:off x="0" y="908050"/>
            <a:ext cx="8966200" cy="5461000"/>
          </a:xfrm>
        </p:spPr>
        <p:txBody>
          <a:bodyPr/>
          <a:lstStyle/>
          <a:p>
            <a:pPr algn="just" eaLnBrk="1" hangingPunct="1">
              <a:buSzPct val="125000"/>
              <a:buFont typeface="Wingdings" panose="05000000000000000000" pitchFamily="2" charset="2"/>
              <a:buChar char="§"/>
            </a:pPr>
            <a:r>
              <a:rPr lang="zh-CN" altLang="en-US" sz="2400" b="1">
                <a:solidFill>
                  <a:srgbClr val="C00000"/>
                </a:solidFill>
                <a:latin typeface="宋体" panose="02010600030101010101" pitchFamily="2" charset="-122"/>
              </a:rPr>
              <a:t>超媒体与超文本之间的不同之处</a:t>
            </a:r>
            <a:r>
              <a:rPr lang="zh-CN" altLang="en-US" sz="2400" b="1">
                <a:solidFill>
                  <a:srgbClr val="000000"/>
                </a:solidFill>
                <a:latin typeface="宋体" panose="02010600030101010101" pitchFamily="2" charset="-122"/>
              </a:rPr>
              <a:t>是，</a:t>
            </a:r>
            <a:r>
              <a:rPr lang="zh-CN" altLang="en-US" sz="2400" b="1">
                <a:solidFill>
                  <a:srgbClr val="C00000"/>
                </a:solidFill>
                <a:latin typeface="宋体" panose="02010600030101010101" pitchFamily="2" charset="-122"/>
              </a:rPr>
              <a:t>超文本</a:t>
            </a:r>
            <a:r>
              <a:rPr lang="zh-CN" altLang="en-US" sz="2400" b="1">
                <a:solidFill>
                  <a:srgbClr val="000000"/>
                </a:solidFill>
                <a:latin typeface="宋体" panose="02010600030101010101" pitchFamily="2" charset="-122"/>
              </a:rPr>
              <a:t>主要是以文字的形式表示信息，建立的链接关系主要是文本之间的链接关系。</a:t>
            </a:r>
            <a:r>
              <a:rPr lang="zh-CN" altLang="en-US" sz="2400" b="1">
                <a:solidFill>
                  <a:srgbClr val="C00000"/>
                </a:solidFill>
                <a:latin typeface="宋体" panose="02010600030101010101" pitchFamily="2" charset="-122"/>
              </a:rPr>
              <a:t>超媒体</a:t>
            </a:r>
            <a:r>
              <a:rPr lang="zh-CN" altLang="en-US" sz="2400" b="1">
                <a:solidFill>
                  <a:srgbClr val="000000"/>
                </a:solidFill>
                <a:latin typeface="宋体" panose="02010600030101010101" pitchFamily="2" charset="-122"/>
              </a:rPr>
              <a:t>除了使用文本外，还使用图形、图像、声音、动画或影视片断等多种媒体来表示信息，建立的链接关系是文本、图形、图像、声音、动画和影视片断等媒体之间的链接关系。</a:t>
            </a:r>
          </a:p>
          <a:p>
            <a:pPr algn="just" eaLnBrk="1" hangingPunct="1">
              <a:buSzPct val="125000"/>
              <a:buFont typeface="Wingdings" panose="05000000000000000000" pitchFamily="2" charset="2"/>
              <a:buChar char="§"/>
            </a:pPr>
            <a:r>
              <a:rPr lang="zh-CN" altLang="en-US" sz="2400" b="1">
                <a:solidFill>
                  <a:srgbClr val="000000"/>
                </a:solidFill>
                <a:latin typeface="宋体" panose="02010600030101010101" pitchFamily="2" charset="-122"/>
              </a:rPr>
              <a:t>当我们使用</a:t>
            </a:r>
            <a:r>
              <a:rPr lang="en-US" altLang="zh-CN" sz="2400" b="1">
                <a:solidFill>
                  <a:srgbClr val="000000"/>
                </a:solidFill>
                <a:latin typeface="宋体" panose="02010600030101010101" pitchFamily="2" charset="-122"/>
              </a:rPr>
              <a:t>Web</a:t>
            </a:r>
            <a:r>
              <a:rPr lang="zh-CN" altLang="en-US" sz="2400" b="1">
                <a:solidFill>
                  <a:srgbClr val="000000"/>
                </a:solidFill>
                <a:latin typeface="宋体" panose="02010600030101010101" pitchFamily="2" charset="-122"/>
              </a:rPr>
              <a:t>浏览器浏览因特网时，在显示屏幕上看到的页面称为</a:t>
            </a:r>
            <a:r>
              <a:rPr lang="zh-CN" altLang="en-US" sz="2400" b="1">
                <a:solidFill>
                  <a:srgbClr val="C00000"/>
                </a:solidFill>
                <a:latin typeface="宋体" panose="02010600030101010101" pitchFamily="2" charset="-122"/>
              </a:rPr>
              <a:t>网页</a:t>
            </a:r>
            <a:r>
              <a:rPr lang="zh-CN" altLang="en-US" sz="2400" b="1">
                <a:solidFill>
                  <a:srgbClr val="000000"/>
                </a:solidFill>
                <a:latin typeface="宋体" panose="02010600030101010101" pitchFamily="2" charset="-122"/>
              </a:rPr>
              <a:t>（</a:t>
            </a:r>
            <a:r>
              <a:rPr lang="en-US" altLang="zh-CN" sz="2400" b="1">
                <a:solidFill>
                  <a:srgbClr val="000000"/>
                </a:solidFill>
                <a:latin typeface="宋体" panose="02010600030101010101" pitchFamily="2" charset="-122"/>
              </a:rPr>
              <a:t>WebPage），</a:t>
            </a:r>
            <a:r>
              <a:rPr lang="zh-CN" altLang="en-US" sz="2400" b="1">
                <a:solidFill>
                  <a:srgbClr val="000000"/>
                </a:solidFill>
                <a:latin typeface="宋体" panose="02010600030101010101" pitchFamily="2" charset="-122"/>
              </a:rPr>
              <a:t>它是</a:t>
            </a:r>
            <a:r>
              <a:rPr lang="en-US" altLang="zh-CN" sz="2400" b="1">
                <a:solidFill>
                  <a:srgbClr val="000000"/>
                </a:solidFill>
                <a:latin typeface="宋体" panose="02010600030101010101" pitchFamily="2" charset="-122"/>
              </a:rPr>
              <a:t>Web</a:t>
            </a:r>
            <a:r>
              <a:rPr lang="zh-CN" altLang="en-US" sz="2400" b="1">
                <a:solidFill>
                  <a:srgbClr val="000000"/>
                </a:solidFill>
                <a:latin typeface="宋体" panose="02010600030101010101" pitchFamily="2" charset="-122"/>
              </a:rPr>
              <a:t>站点上的文档。而进入该站点时在屏幕上显示的第一个综合界面称为起始页（</a:t>
            </a:r>
            <a:r>
              <a:rPr lang="en-US" altLang="zh-CN" sz="2400" b="1">
                <a:solidFill>
                  <a:srgbClr val="000000"/>
                </a:solidFill>
                <a:latin typeface="宋体" panose="02010600030101010101" pitchFamily="2" charset="-122"/>
              </a:rPr>
              <a:t>homepage）</a:t>
            </a:r>
            <a:r>
              <a:rPr lang="zh-CN" altLang="en-US" sz="2400" b="1">
                <a:solidFill>
                  <a:srgbClr val="000000"/>
                </a:solidFill>
                <a:latin typeface="宋体" panose="02010600030101010101" pitchFamily="2" charset="-122"/>
              </a:rPr>
              <a:t>或者称为主页，它有一点像一本书的封面或者是书的目录表。在万维网网页上，为了区分有链接关系和没有链接关系的文档元素，对有链接关系的文档元素通常用不同颜色或者下划线来表示。目前，在网页上担当链接使命的主要是超文本标记语言（</a:t>
            </a:r>
            <a:r>
              <a:rPr lang="en-US" altLang="zh-CN" sz="2400" b="1">
                <a:solidFill>
                  <a:srgbClr val="000000"/>
                </a:solidFill>
                <a:latin typeface="宋体" panose="02010600030101010101" pitchFamily="2" charset="-122"/>
              </a:rPr>
              <a:t>HTML），</a:t>
            </a:r>
            <a:r>
              <a:rPr lang="zh-CN" altLang="en-US" sz="2400" b="1">
                <a:solidFill>
                  <a:srgbClr val="000000"/>
                </a:solidFill>
                <a:latin typeface="宋体" panose="02010600030101010101" pitchFamily="2" charset="-122"/>
              </a:rPr>
              <a:t>它是从标准通用标记语言（</a:t>
            </a:r>
            <a:r>
              <a:rPr lang="en-US" altLang="zh-CN" sz="2400" b="1">
                <a:solidFill>
                  <a:srgbClr val="000000"/>
                </a:solidFill>
                <a:latin typeface="宋体" panose="02010600030101010101" pitchFamily="2" charset="-122"/>
              </a:rPr>
              <a:t>SGML）</a:t>
            </a:r>
            <a:r>
              <a:rPr lang="zh-CN" altLang="en-US" sz="2400" b="1">
                <a:solidFill>
                  <a:srgbClr val="000000"/>
                </a:solidFill>
                <a:latin typeface="宋体" panose="02010600030101010101" pitchFamily="2" charset="-122"/>
              </a:rPr>
              <a:t>导出的。</a:t>
            </a:r>
            <a:endParaRPr lang="zh-CN" altLang="en-US" sz="2400" b="1">
              <a:latin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285860"/>
            <a:ext cx="8229600" cy="571504"/>
          </a:xfrm>
        </p:spPr>
        <p:txBody>
          <a:bodyPr rtlCol="0">
            <a:normAutofit/>
          </a:bodyPr>
          <a:lstStyle/>
          <a:p>
            <a:pPr algn="l" fontAlgn="auto">
              <a:spcBef>
                <a:spcPts val="0"/>
              </a:spcBef>
              <a:spcAft>
                <a:spcPts val="0"/>
              </a:spcAft>
              <a:defRPr/>
            </a:pPr>
            <a:r>
              <a:rPr lang="zh-CN" altLang="en-US" sz="2800" b="1" cap="all" spc="-150" dirty="0">
                <a:ln/>
                <a:solidFill>
                  <a:srgbClr val="6B757E"/>
                </a:solidFill>
                <a:effectLst>
                  <a:reflection blurRad="12700" stA="50000" endPos="50000" dir="5400000" sy="-100000" rotWithShape="0"/>
                </a:effectLst>
                <a:latin typeface="微软雅黑" pitchFamily="34" charset="-122"/>
                <a:ea typeface="微软雅黑" pitchFamily="34" charset="-122"/>
                <a:cs typeface="Arial Unicode MS" pitchFamily="34" charset="-122"/>
              </a:rPr>
              <a:t>信息与数据</a:t>
            </a:r>
          </a:p>
        </p:txBody>
      </p:sp>
      <p:sp>
        <p:nvSpPr>
          <p:cNvPr id="4" name="Rectangle 3"/>
          <p:cNvSpPr txBox="1">
            <a:spLocks/>
          </p:cNvSpPr>
          <p:nvPr>
            <p:custDataLst>
              <p:tags r:id="rId1"/>
            </p:custDataLst>
          </p:nvPr>
        </p:nvSpPr>
        <p:spPr>
          <a:xfrm>
            <a:off x="428596" y="285728"/>
            <a:ext cx="6715172" cy="428603"/>
          </a:xfrm>
          <a:prstGeom prst="rect">
            <a:avLst/>
          </a:prstGeom>
        </p:spPr>
        <p:txBody>
          <a:bodyPr anchor="ctr"/>
          <a:lstStyle/>
          <a:p>
            <a:pPr fontAlgn="auto">
              <a:spcAft>
                <a:spcPts val="0"/>
              </a:spcAft>
              <a:defRPr/>
            </a:pPr>
            <a:r>
              <a:rPr lang="zh-CN" altLang="en-US" b="1"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数据库介绍</a:t>
            </a:r>
            <a:r>
              <a:rPr lang="zh-CN" altLang="en-US" cap="all" spc="100" dirty="0">
                <a:ln/>
                <a:solidFill>
                  <a:prstClr val="white"/>
                </a:solidFill>
                <a:effectLst>
                  <a:reflection blurRad="12700" stA="50000" endPos="50000" dir="5400000" sy="-100000" rotWithShape="0"/>
                </a:effectLst>
                <a:latin typeface="黑体" pitchFamily="2" charset="-122"/>
                <a:ea typeface="黑体" pitchFamily="2" charset="-122"/>
                <a:cs typeface="Arial Unicode MS" pitchFamily="34" charset="-122"/>
              </a:rPr>
              <a:t> </a:t>
            </a:r>
            <a:r>
              <a:rPr lang="en-US" altLang="zh-CN" b="1" cap="all" spc="100" dirty="0">
                <a:ln/>
                <a:solidFill>
                  <a:srgbClr val="D34817"/>
                </a:solidFill>
                <a:effectLst>
                  <a:reflection blurRad="12700" stA="50000" endPos="50000" dir="5400000" sy="-100000" rotWithShape="0"/>
                </a:effectLst>
                <a:latin typeface="Corbel" pitchFamily="34" charset="0"/>
                <a:ea typeface="微软雅黑" pitchFamily="34" charset="-122"/>
              </a:rPr>
              <a:t>Database</a:t>
            </a:r>
            <a:endParaRPr lang="en-US" altLang="zh-CN" b="1" spc="100" dirty="0">
              <a:latin typeface="Corbel" pitchFamily="34" charset="0"/>
              <a:ea typeface="微软雅黑" pitchFamily="34" charset="-122"/>
            </a:endParaRPr>
          </a:p>
        </p:txBody>
      </p:sp>
      <p:sp>
        <p:nvSpPr>
          <p:cNvPr id="4100" name="TextBox 8"/>
          <p:cNvSpPr txBox="1">
            <a:spLocks noChangeArrowheads="1"/>
          </p:cNvSpPr>
          <p:nvPr/>
        </p:nvSpPr>
        <p:spPr bwMode="auto">
          <a:xfrm>
            <a:off x="428625" y="2324100"/>
            <a:ext cx="4071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信息与数据的联系</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101" name="TextBox 11"/>
          <p:cNvSpPr txBox="1">
            <a:spLocks noChangeArrowheads="1"/>
          </p:cNvSpPr>
          <p:nvPr/>
        </p:nvSpPr>
        <p:spPr bwMode="auto">
          <a:xfrm>
            <a:off x="428625" y="2968625"/>
            <a:ext cx="47148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数据是信息的符号表示，或称载体</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信息是数据的内涵，是数据的语义解释</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数据是符号化的信息</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信息是语义化的数据</a:t>
            </a:r>
          </a:p>
        </p:txBody>
      </p:sp>
      <p:sp>
        <p:nvSpPr>
          <p:cNvPr id="4103" name="TextBox 12"/>
          <p:cNvSpPr txBox="1">
            <a:spLocks noChangeArrowheads="1"/>
          </p:cNvSpPr>
          <p:nvPr/>
        </p:nvSpPr>
        <p:spPr bwMode="auto">
          <a:xfrm>
            <a:off x="6107904" y="5229825"/>
            <a:ext cx="285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数据</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黑白点阵</a:t>
            </a:r>
            <a:endParaRPr lang="en-US" altLang="zh-CN" dirty="0">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信息</a:t>
            </a:r>
            <a:r>
              <a:rPr lang="en-US" altLang="zh-CN"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脸谱</a:t>
            </a:r>
          </a:p>
        </p:txBody>
      </p:sp>
      <p:sp>
        <p:nvSpPr>
          <p:cNvPr id="4104" name="TextBox 13"/>
          <p:cNvSpPr txBox="1">
            <a:spLocks noChangeArrowheads="1"/>
          </p:cNvSpPr>
          <p:nvPr/>
        </p:nvSpPr>
        <p:spPr bwMode="auto">
          <a:xfrm>
            <a:off x="5929311" y="1832664"/>
            <a:ext cx="3214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例：一幅黑白图片</a:t>
            </a:r>
            <a:endParaRPr lang="en-US" altLang="zh-CN"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2" name="图片 11">
            <a:extLst>
              <a:ext uri="{FF2B5EF4-FFF2-40B4-BE49-F238E27FC236}">
                <a16:creationId xmlns:a16="http://schemas.microsoft.com/office/drawing/2014/main" id="{E2451DAE-B241-4E92-BE4D-C02C10132E43}"/>
              </a:ext>
            </a:extLst>
          </p:cNvPr>
          <p:cNvPicPr>
            <a:picLocks noChangeAspect="1"/>
          </p:cNvPicPr>
          <p:nvPr/>
        </p:nvPicPr>
        <p:blipFill>
          <a:blip r:embed="rId4">
            <a:duotone>
              <a:prstClr val="black"/>
              <a:schemeClr val="accent6">
                <a:tint val="45000"/>
                <a:satMod val="400000"/>
              </a:schemeClr>
            </a:duotone>
          </a:blip>
          <a:stretch>
            <a:fillRect/>
          </a:stretch>
        </p:blipFill>
        <p:spPr>
          <a:xfrm>
            <a:off x="6300792" y="2522424"/>
            <a:ext cx="2140744" cy="2338859"/>
          </a:xfrm>
          <a:prstGeom prst="rect">
            <a:avLst/>
          </a:prstGeom>
        </p:spPr>
      </p:pic>
    </p:spTree>
    <p:extLst>
      <p:ext uri="{BB962C8B-B14F-4D97-AF65-F5344CB8AC3E}">
        <p14:creationId xmlns:p14="http://schemas.microsoft.com/office/powerpoint/2010/main" val="1047200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anim calcmode="lin" valueType="num">
                                      <p:cBhvr>
                                        <p:cTn id="8" dur="1000" fill="hold"/>
                                        <p:tgtEl>
                                          <p:spTgt spid="4100"/>
                                        </p:tgtEl>
                                        <p:attrNameLst>
                                          <p:attrName>ppt_x</p:attrName>
                                        </p:attrNameLst>
                                      </p:cBhvr>
                                      <p:tavLst>
                                        <p:tav tm="0">
                                          <p:val>
                                            <p:strVal val="#ppt_x"/>
                                          </p:val>
                                        </p:tav>
                                        <p:tav tm="100000">
                                          <p:val>
                                            <p:strVal val="#ppt_x"/>
                                          </p:val>
                                        </p:tav>
                                      </p:tavLst>
                                    </p:anim>
                                    <p:anim calcmode="lin" valueType="num">
                                      <p:cBhvr>
                                        <p:cTn id="9" dur="1000" fill="hold"/>
                                        <p:tgtEl>
                                          <p:spTgt spid="410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wipe(left)">
                                      <p:cBhvr>
                                        <p:cTn id="13" dur="500"/>
                                        <p:tgtEl>
                                          <p:spTgt spid="410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104"/>
                                        </p:tgtEl>
                                        <p:attrNameLst>
                                          <p:attrName>style.visibility</p:attrName>
                                        </p:attrNameLst>
                                      </p:cBhvr>
                                      <p:to>
                                        <p:strVal val="visible"/>
                                      </p:to>
                                    </p:set>
                                    <p:anim calcmode="lin" valueType="num">
                                      <p:cBhvr additive="base">
                                        <p:cTn id="18" dur="500" fill="hold"/>
                                        <p:tgtEl>
                                          <p:spTgt spid="4104"/>
                                        </p:tgtEl>
                                        <p:attrNameLst>
                                          <p:attrName>ppt_x</p:attrName>
                                        </p:attrNameLst>
                                      </p:cBhvr>
                                      <p:tavLst>
                                        <p:tav tm="0">
                                          <p:val>
                                            <p:strVal val="1+#ppt_w/2"/>
                                          </p:val>
                                        </p:tav>
                                        <p:tav tm="100000">
                                          <p:val>
                                            <p:strVal val="#ppt_x"/>
                                          </p:val>
                                        </p:tav>
                                      </p:tavLst>
                                    </p:anim>
                                    <p:anim calcmode="lin" valueType="num">
                                      <p:cBhvr additive="base">
                                        <p:cTn id="19" dur="500" fill="hold"/>
                                        <p:tgtEl>
                                          <p:spTgt spid="410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4103"/>
                                        </p:tgtEl>
                                        <p:attrNameLst>
                                          <p:attrName>style.visibility</p:attrName>
                                        </p:attrNameLst>
                                      </p:cBhvr>
                                      <p:to>
                                        <p:strVal val="visible"/>
                                      </p:to>
                                    </p:set>
                                    <p:animEffect transition="in" filter="fade">
                                      <p:cBhvr>
                                        <p:cTn id="29" dur="1000"/>
                                        <p:tgtEl>
                                          <p:spTgt spid="4103"/>
                                        </p:tgtEl>
                                      </p:cBhvr>
                                    </p:animEffect>
                                    <p:anim calcmode="lin" valueType="num">
                                      <p:cBhvr>
                                        <p:cTn id="30" dur="1000" fill="hold"/>
                                        <p:tgtEl>
                                          <p:spTgt spid="4103"/>
                                        </p:tgtEl>
                                        <p:attrNameLst>
                                          <p:attrName>ppt_x</p:attrName>
                                        </p:attrNameLst>
                                      </p:cBhvr>
                                      <p:tavLst>
                                        <p:tav tm="0">
                                          <p:val>
                                            <p:strVal val="#ppt_x"/>
                                          </p:val>
                                        </p:tav>
                                        <p:tav tm="100000">
                                          <p:val>
                                            <p:strVal val="#ppt_x"/>
                                          </p:val>
                                        </p:tav>
                                      </p:tavLst>
                                    </p:anim>
                                    <p:anim calcmode="lin" valueType="num">
                                      <p:cBhvr>
                                        <p:cTn id="31"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1" grpId="0"/>
      <p:bldP spid="4103" grpId="0"/>
      <p:bldP spid="410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98525" y="115888"/>
            <a:ext cx="7467600" cy="719137"/>
          </a:xfrm>
        </p:spPr>
        <p:txBody>
          <a:bodyPr/>
          <a:lstStyle/>
          <a:p>
            <a:pPr eaLnBrk="1" hangingPunct="1"/>
            <a:r>
              <a:rPr lang="en-US" altLang="zh-CN" sz="3600" b="1">
                <a:latin typeface="宋体" panose="02010600030101010101" pitchFamily="2" charset="-122"/>
              </a:rPr>
              <a:t>8</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NZ" sz="3600" b="1">
                <a:latin typeface="宋体" panose="02010600030101010101" pitchFamily="2" charset="-122"/>
              </a:rPr>
              <a:t>超媒体</a:t>
            </a:r>
            <a:r>
              <a:rPr lang="zh-CN" altLang="en-US" sz="3600" b="1">
                <a:latin typeface="宋体" panose="02010600030101010101" pitchFamily="2" charset="-122"/>
              </a:rPr>
              <a:t> </a:t>
            </a:r>
          </a:p>
        </p:txBody>
      </p:sp>
      <p:sp>
        <p:nvSpPr>
          <p:cNvPr id="67587" name="Rectangle 3"/>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67588" name="Rectangle 4"/>
          <p:cNvSpPr>
            <a:spLocks noGrp="1" noChangeArrowheads="1"/>
          </p:cNvSpPr>
          <p:nvPr>
            <p:ph type="body" idx="1"/>
          </p:nvPr>
        </p:nvSpPr>
        <p:spPr>
          <a:xfrm>
            <a:off x="538163" y="1052513"/>
            <a:ext cx="7772400" cy="5316537"/>
          </a:xfrm>
        </p:spPr>
        <p:txBody>
          <a:bodyPr/>
          <a:lstStyle/>
          <a:p>
            <a:pPr algn="just" eaLnBrk="1" hangingPunct="1">
              <a:buSzPct val="125000"/>
              <a:buFont typeface="Wingdings" panose="05000000000000000000" pitchFamily="2" charset="2"/>
              <a:buChar char="§"/>
            </a:pPr>
            <a:r>
              <a:rPr lang="zh-CN" altLang="en-US" sz="2400" b="1">
                <a:solidFill>
                  <a:srgbClr val="C00000"/>
                </a:solidFill>
                <a:latin typeface="宋体" panose="02010600030101010101" pitchFamily="2" charset="-122"/>
              </a:rPr>
              <a:t>3．超媒体的应用 </a:t>
            </a: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（1）多媒体信息管理</a:t>
            </a:r>
            <a:endParaRPr lang="zh-CN" altLang="en-US" sz="2400" b="1">
              <a:latin typeface="宋体" panose="02010600030101010101" pitchFamily="2" charset="-122"/>
            </a:endParaRP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（2）个人学习</a:t>
            </a: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（3）工作辅助</a:t>
            </a:r>
          </a:p>
          <a:p>
            <a:pPr algn="just" eaLnBrk="1" hangingPunct="1">
              <a:buSzPct val="125000"/>
              <a:buFont typeface="Wingdings" panose="05000000000000000000" pitchFamily="2" charset="2"/>
              <a:buNone/>
            </a:pPr>
            <a:r>
              <a:rPr lang="zh-CN" altLang="en-US" sz="2400" b="1">
                <a:solidFill>
                  <a:srgbClr val="000000"/>
                </a:solidFill>
                <a:latin typeface="宋体" panose="02010600030101010101" pitchFamily="2" charset="-122"/>
              </a:rPr>
              <a:t>（4）商业展示和指南、娱乐和休闲</a:t>
            </a:r>
            <a:r>
              <a:rPr lang="zh-CN" altLang="en-US" sz="2400" b="1">
                <a:solidFill>
                  <a:srgbClr val="000000"/>
                </a:solidFill>
                <a:latin typeface="Times New Roman" panose="02020603050405020304" pitchFamily="18" charset="0"/>
              </a:rPr>
              <a:t> </a:t>
            </a:r>
            <a:endParaRPr lang="zh-CN" altLang="en-US" sz="2400" b="1">
              <a:latin typeface="宋体" panose="02010600030101010101" pitchFamily="2" charset="-122"/>
            </a:endParaRPr>
          </a:p>
        </p:txBody>
      </p:sp>
      <p:pic>
        <p:nvPicPr>
          <p:cNvPr id="56322" name="Picture 2" descr="https://timgsa.baidu.com/timg?image&amp;quality=80&amp;size=b9999_10000&amp;sec=1519914637921&amp;di=870e45d7733f9cddaadf89d036dd2062&amp;imgtype=0&amp;src=http%3A%2F%2Fimg.sfw.cn%2Fadmin%2Fw%2Fnews%2Fuploadfile%2F2012-12-22%2F201212221062168.gif">
            <a:extLst>
              <a:ext uri="{FF2B5EF4-FFF2-40B4-BE49-F238E27FC236}">
                <a16:creationId xmlns:a16="http://schemas.microsoft.com/office/drawing/2014/main" id="{D98BF497-B8F7-49F4-B62F-A436FD817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995" y="3379227"/>
            <a:ext cx="5148009" cy="3362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990600" y="0"/>
            <a:ext cx="7467600" cy="835025"/>
          </a:xfrm>
        </p:spPr>
        <p:txBody>
          <a:bodyPr/>
          <a:lstStyle/>
          <a:p>
            <a:pPr eaLnBrk="1" hangingPunct="1"/>
            <a:r>
              <a:rPr lang="en-US" altLang="zh-CN" sz="3600" b="1">
                <a:latin typeface="宋体" panose="02010600030101010101" pitchFamily="2" charset="-122"/>
              </a:rPr>
              <a:t>8</a:t>
            </a:r>
            <a:r>
              <a:rPr lang="zh-CN" altLang="en-US" sz="3600" b="1">
                <a:latin typeface="宋体" panose="02010600030101010101" pitchFamily="2" charset="-122"/>
              </a:rPr>
              <a:t>、</a:t>
            </a:r>
            <a:r>
              <a:rPr lang="en-US" altLang="zh-CN" sz="3600" b="1">
                <a:latin typeface="宋体" panose="02010600030101010101" pitchFamily="2" charset="-122"/>
              </a:rPr>
              <a:t> </a:t>
            </a:r>
            <a:r>
              <a:rPr lang="zh-CN" altLang="en-NZ" sz="3600" b="1">
                <a:latin typeface="宋体" panose="02010600030101010101" pitchFamily="2" charset="-122"/>
              </a:rPr>
              <a:t>超媒体</a:t>
            </a:r>
            <a:r>
              <a:rPr lang="zh-CN" altLang="en-US" sz="3600" b="1">
                <a:latin typeface="宋体" panose="02010600030101010101" pitchFamily="2" charset="-122"/>
              </a:rPr>
              <a:t> </a:t>
            </a:r>
          </a:p>
        </p:txBody>
      </p:sp>
      <p:sp>
        <p:nvSpPr>
          <p:cNvPr id="68611" name="Rectangle 3"/>
          <p:cNvSpPr>
            <a:spLocks noChangeArrowheads="1"/>
          </p:cNvSpPr>
          <p:nvPr/>
        </p:nvSpPr>
        <p:spPr bwMode="auto">
          <a:xfrm>
            <a:off x="3243263"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68612" name="Rectangle 4"/>
          <p:cNvSpPr>
            <a:spLocks noGrp="1" noChangeArrowheads="1"/>
          </p:cNvSpPr>
          <p:nvPr>
            <p:ph type="body" idx="1"/>
          </p:nvPr>
        </p:nvSpPr>
        <p:spPr>
          <a:xfrm>
            <a:off x="0" y="908050"/>
            <a:ext cx="8966200" cy="5029200"/>
          </a:xfrm>
        </p:spPr>
        <p:txBody>
          <a:bodyPr/>
          <a:lstStyle/>
          <a:p>
            <a:pPr algn="just" eaLnBrk="1" hangingPunct="1">
              <a:buSzPct val="125000"/>
              <a:buFont typeface="Wingdings" panose="05000000000000000000" pitchFamily="2" charset="2"/>
              <a:buChar char="§"/>
            </a:pPr>
            <a:r>
              <a:rPr lang="zh-CN" altLang="en-US" sz="2400" b="1" dirty="0">
                <a:solidFill>
                  <a:srgbClr val="C00000"/>
                </a:solidFill>
                <a:latin typeface="宋体" panose="02010600030101010101" pitchFamily="2" charset="-122"/>
              </a:rPr>
              <a:t>4．智能超媒体系统</a:t>
            </a:r>
          </a:p>
          <a:p>
            <a:pPr algn="just" eaLnBrk="1" hangingPunct="1">
              <a:buSzPct val="125000"/>
              <a:buFont typeface="Wingdings" panose="05000000000000000000" pitchFamily="2" charset="2"/>
              <a:buNone/>
            </a:pPr>
            <a:r>
              <a:rPr lang="zh-CN" altLang="en-US" sz="2400" b="1" dirty="0">
                <a:solidFill>
                  <a:srgbClr val="000000"/>
                </a:solidFill>
                <a:latin typeface="宋体" panose="02010600030101010101" pitchFamily="2" charset="-122"/>
              </a:rPr>
              <a:t>   </a:t>
            </a:r>
            <a:r>
              <a:rPr lang="zh-CN" altLang="en-NZ"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智能超媒体</a:t>
            </a:r>
            <a:r>
              <a:rPr lang="zh-CN" altLang="en-US" sz="2400" b="1" dirty="0">
                <a:solidFill>
                  <a:srgbClr val="000000"/>
                </a:solidFill>
                <a:latin typeface="宋体" panose="02010600030101010101" pitchFamily="2" charset="-122"/>
              </a:rPr>
              <a:t>或</a:t>
            </a:r>
            <a:r>
              <a:rPr lang="zh-CN" altLang="en-US" sz="2400" b="1" dirty="0">
                <a:solidFill>
                  <a:srgbClr val="C00000"/>
                </a:solidFill>
                <a:latin typeface="宋体" panose="02010600030101010101" pitchFamily="2" charset="-122"/>
              </a:rPr>
              <a:t>专家多媒体</a:t>
            </a:r>
            <a:r>
              <a:rPr lang="zh-CN" altLang="en-US" sz="2400" b="1" dirty="0">
                <a:solidFill>
                  <a:srgbClr val="000000"/>
                </a:solidFill>
                <a:latin typeface="宋体" panose="02010600030101010101" pitchFamily="2" charset="-122"/>
              </a:rPr>
              <a:t>，最早是在1989年被提出的。提出这个概念的科学家们认为超媒体文献内部及文献之间链的定义过于严格，读者只能按照作者规定的（虽然是由用户选定的）路径浏览文献，不能由系统根据用户当时的结果动态地确定目标，也就是说这种链不具有</a:t>
            </a:r>
            <a:r>
              <a:rPr lang="zh-CN" altLang="en-US" sz="2400" b="1" dirty="0">
                <a:solidFill>
                  <a:srgbClr val="000000"/>
                </a:solidFill>
                <a:latin typeface="Times New Roman" panose="02020603050405020304" pitchFamily="18" charset="0"/>
              </a:rPr>
              <a:t>“</a:t>
            </a:r>
            <a:r>
              <a:rPr lang="zh-CN" altLang="en-US" sz="2400" b="1" dirty="0">
                <a:solidFill>
                  <a:srgbClr val="000000"/>
                </a:solidFill>
                <a:latin typeface="宋体" panose="02010600030101010101" pitchFamily="2" charset="-122"/>
              </a:rPr>
              <a:t>智能</a:t>
            </a:r>
            <a:r>
              <a:rPr lang="zh-CN" altLang="en-US" sz="2400" b="1" dirty="0">
                <a:solidFill>
                  <a:srgbClr val="000000"/>
                </a:solidFill>
                <a:latin typeface="Times New Roman" panose="02020603050405020304" pitchFamily="18" charset="0"/>
              </a:rPr>
              <a:t>”</a:t>
            </a:r>
            <a:r>
              <a:rPr lang="zh-CN" altLang="en-US" sz="2400" b="1" dirty="0">
                <a:solidFill>
                  <a:srgbClr val="000000"/>
                </a:solidFill>
                <a:latin typeface="宋体" panose="02010600030101010101" pitchFamily="2" charset="-122"/>
              </a:rPr>
              <a:t>，他们甚至创造了专家这个新术语来表示具有智能的超媒体系统。</a:t>
            </a:r>
            <a:endParaRPr lang="zh-CN" altLang="en-US" sz="2400" b="1" dirty="0">
              <a:latin typeface="宋体" panose="02010600030101010101" pitchFamily="2" charset="-122"/>
            </a:endParaRPr>
          </a:p>
          <a:p>
            <a:pPr algn="just" eaLnBrk="1" hangingPunct="1">
              <a:buSzPct val="125000"/>
              <a:buFont typeface="Wingdings" panose="05000000000000000000" pitchFamily="2" charset="2"/>
              <a:buNone/>
            </a:pPr>
            <a:r>
              <a:rPr lang="zh-CN" altLang="en-US" sz="2400" b="1" dirty="0">
                <a:solidFill>
                  <a:srgbClr val="000000"/>
                </a:solidFill>
                <a:latin typeface="宋体" panose="02010600030101010101" pitchFamily="2" charset="-122"/>
              </a:rPr>
              <a:t>   </a:t>
            </a:r>
            <a:r>
              <a:rPr lang="zh-CN" altLang="en-NZ"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传统超媒体与智能超媒体的差别在于能否提供智能计算</a:t>
            </a:r>
            <a:r>
              <a:rPr lang="zh-CN" altLang="en-US" sz="2400" b="1" dirty="0">
                <a:solidFill>
                  <a:srgbClr val="000000"/>
                </a:solidFill>
                <a:latin typeface="宋体" panose="02010600030101010101" pitchFamily="2" charset="-122"/>
              </a:rPr>
              <a:t>。举例来说，如果一个用户在浏览医学著作，超媒体化的专著可以对每一个病症都给出相应的解释，以及解释的解释，但是它却不能在给定的一些组合症状条件下得到相应的解释。这是因为链在设计时都是固定的，而病症及其组合要想确定链的去向，则必须经过计算。如果是学生在通过超媒体学习这些病症知识，他的问题也会是千变万化的，而用固定的链很难完整地体现这些变化。</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0.xml><?xml version="1.0" encoding="utf-8"?>
<p:tagLst xmlns:a="http://schemas.openxmlformats.org/drawingml/2006/main" xmlns:r="http://schemas.openxmlformats.org/officeDocument/2006/relationships" xmlns:p="http://schemas.openxmlformats.org/presentationml/2006/main">
  <p:tag name="PRESENTER_SHAPEINFO" val="&lt;ThreeDShapeInfo&gt;&lt;uuid val=&quot;{2AECB7F2-C3C1-4F3C-8C75-8B00E8F4CFED}&quot;/&gt;&lt;filename val=&quot;E:\My Document\My Adobe Presentations\UI\data\asimages\{2AECB7F2-C3C1-4F3C-8C75-8B00E8F4CFED}.png&quot;/&gt;&lt;hasEffects val=&quot;1&quot;/&gt;&lt;left val=&quot;207&quot;/&gt;&lt;top val=&quot;122.28&quot;/&gt;&lt;width val=&quot;195.3&quot;/&gt;&lt;height val=&quot;44.52&quot;/&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INFO" val="&lt;ThreeDShapeInfo&gt;&lt;uuid val=&quot;{2AECB7F2-C3C1-4F3C-8C75-8B00E8F4CFED}&quot;/&gt;&lt;filename val=&quot;E:\My Document\My Adobe Presentations\UI\data\asimages\{2AECB7F2-C3C1-4F3C-8C75-8B00E8F4CFED}.png&quot;/&gt;&lt;hasEffects val=&quot;1&quot;/&gt;&lt;left val=&quot;207&quot;/&gt;&lt;top val=&quot;122.28&quot;/&gt;&lt;width val=&quot;195.3&quot;/&gt;&lt;height val=&quot;44.52&quot;/&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INFO" val="&lt;ThreeDShapeInfo&gt;&lt;uuid val=&quot;{2AECB7F2-C3C1-4F3C-8C75-8B00E8F4CFED}&quot;/&gt;&lt;filename val=&quot;E:\My Document\My Adobe Presentations\UI\data\asimages\{2AECB7F2-C3C1-4F3C-8C75-8B00E8F4CFED}.png&quot;/&gt;&lt;hasEffects val=&quot;1&quot;/&gt;&lt;left val=&quot;207&quot;/&gt;&lt;top val=&quot;122.28&quot;/&gt;&lt;width val=&quot;195.3&quot;/&gt;&lt;height val=&quot;44.52&quot;/&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INFO" val="&lt;ThreeDShapeInfo&gt;&lt;uuid val=&quot;{2AECB7F2-C3C1-4F3C-8C75-8B00E8F4CFED}&quot;/&gt;&lt;filename val=&quot;E:\My Document\My Adobe Presentations\UI\data\asimages\{2AECB7F2-C3C1-4F3C-8C75-8B00E8F4CFED}.png&quot;/&gt;&lt;hasEffects val=&quot;1&quot;/&gt;&lt;left val=&quot;207&quot;/&gt;&lt;top val=&quot;122.28&quot;/&gt;&lt;width val=&quot;195.3&quot;/&gt;&lt;height val=&quot;44.52&quot;/&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5.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29.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0.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1.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3.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4.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7.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40.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00D036DD-CF0A-4821-8CDF-C197B1E74D0B}&quot;/&gt;&lt;filename val=&quot;E:\My Document\My Adobe Presentations\UI\data\asimages\{00D036DD-CF0A-4821-8CDF-C197B1E74D0B}.png&quot;/&gt;&lt;hasEffects val=&quot;1&quot;/&gt;&lt;left val=&quot;177&quot;/&gt;&lt;top val=&quot;21.78&quot;/&gt;&lt;width val=&quot;303.3&quot;/&gt;&lt;height val=&quot;47.52&quot;/&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INFO" val="&lt;ThreeDShapeInfo&gt;&lt;uuid val=&quot;{2AECB7F2-C3C1-4F3C-8C75-8B00E8F4CFED}&quot;/&gt;&lt;filename val=&quot;E:\My Document\My Adobe Presentations\UI\data\asimages\{2AECB7F2-C3C1-4F3C-8C75-8B00E8F4CFED}.png&quot;/&gt;&lt;hasEffects val=&quot;1&quot;/&gt;&lt;left val=&quot;207&quot;/&gt;&lt;top val=&quot;122.28&quot;/&gt;&lt;width val=&quot;195.3&quot;/&gt;&lt;height val=&quot;44.52&quot;/&gt;&lt;/ThreeDShapeInfo&gt;"/>
</p:tagLst>
</file>

<file path=ppt/theme/theme1.xml><?xml version="1.0" encoding="utf-8"?>
<a:theme xmlns:a="http://schemas.openxmlformats.org/drawingml/2006/main" name="Office 主题">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157258611</TotalTime>
  <Pages>0</Pages>
  <Words>8243</Words>
  <Characters>0</Characters>
  <Application>Microsoft Office PowerPoint</Application>
  <DocSecurity>0</DocSecurity>
  <PresentationFormat>全屏显示(4:3)</PresentationFormat>
  <Lines>0</Lines>
  <Paragraphs>693</Paragraphs>
  <Slides>91</Slides>
  <Notes>32</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5</vt:i4>
      </vt:variant>
      <vt:variant>
        <vt:lpstr>幻灯片标题</vt:lpstr>
      </vt:variant>
      <vt:variant>
        <vt:i4>91</vt:i4>
      </vt:variant>
    </vt:vector>
  </HeadingPairs>
  <TitlesOfParts>
    <vt:vector size="116" baseType="lpstr">
      <vt:lpstr>Adobe 黑体 Std R</vt:lpstr>
      <vt:lpstr>Arial Unicode MS</vt:lpstr>
      <vt:lpstr>굴림</vt:lpstr>
      <vt:lpstr>方正综艺简体</vt:lpstr>
      <vt:lpstr>黑体</vt:lpstr>
      <vt:lpstr>华文楷体</vt:lpstr>
      <vt:lpstr>楷体_GB2312</vt:lpstr>
      <vt:lpstr>隶书</vt:lpstr>
      <vt:lpstr>宋体</vt:lpstr>
      <vt:lpstr>微软雅黑</vt:lpstr>
      <vt:lpstr>幼圆</vt:lpstr>
      <vt:lpstr>Arial</vt:lpstr>
      <vt:lpstr>Calibri</vt:lpstr>
      <vt:lpstr>Corbel</vt:lpstr>
      <vt:lpstr>Courier New</vt:lpstr>
      <vt:lpstr>Times New Roman</vt:lpstr>
      <vt:lpstr>Verdana</vt:lpstr>
      <vt:lpstr>Wingdings</vt:lpstr>
      <vt:lpstr>Office 主题</vt:lpstr>
      <vt:lpstr>自定义设计方案</vt:lpstr>
      <vt:lpstr>VISIO</vt:lpstr>
      <vt:lpstr>Visio</vt:lpstr>
      <vt:lpstr>Clip</vt:lpstr>
      <vt:lpstr>剪辑</vt:lpstr>
      <vt:lpstr>位图图像</vt:lpstr>
      <vt:lpstr>PowerPoint 演示文稿</vt:lpstr>
      <vt:lpstr>理论课学习内容 学习有关多媒体软件开发的知识</vt:lpstr>
      <vt:lpstr>实验课学习内容 了解和掌握一定的多媒体软件开发技术</vt:lpstr>
      <vt:lpstr>理论课参考书</vt:lpstr>
      <vt:lpstr>实验课参考书</vt:lpstr>
      <vt:lpstr>PowerPoint 演示文稿</vt:lpstr>
      <vt:lpstr>数据库简介</vt:lpstr>
      <vt:lpstr>信息与数据</vt:lpstr>
      <vt:lpstr>信息与数据</vt:lpstr>
      <vt:lpstr>PowerPoint 演示文稿</vt:lpstr>
      <vt:lpstr>数据库、数据库管理系统和数据库系统</vt:lpstr>
      <vt:lpstr>PowerPoint 演示文稿</vt:lpstr>
      <vt:lpstr>数据库、数据库管理系统和数据库系统</vt:lpstr>
      <vt:lpstr>数据库、数据库管理系统和数据库系统</vt:lpstr>
      <vt:lpstr>典型的数据库系统环境</vt:lpstr>
      <vt:lpstr>数据库软件运行环境</vt:lpstr>
      <vt:lpstr>数据库系统的分类</vt:lpstr>
      <vt:lpstr>数据库系统的分类</vt:lpstr>
      <vt:lpstr>数据库管理的历程</vt:lpstr>
      <vt:lpstr>一、人工管理阶段（50年代中期以前）</vt:lpstr>
      <vt:lpstr>PowerPoint 演示文稿</vt:lpstr>
      <vt:lpstr>二、文件系统阶段（50年代后期至60年代中期）</vt:lpstr>
      <vt:lpstr>PowerPoint 演示文稿</vt:lpstr>
      <vt:lpstr>文件管理系统示例</vt:lpstr>
      <vt:lpstr>文件系统管理阶段的缺点 ：</vt:lpstr>
      <vt:lpstr>三、数据库系统阶段（60年代后期）</vt:lpstr>
      <vt:lpstr>PowerPoint 演示文稿</vt:lpstr>
      <vt:lpstr>数据库管理系统实现示例</vt:lpstr>
      <vt:lpstr>数据库管理系统的优点： </vt:lpstr>
      <vt:lpstr>相互关联的数据的集合</vt:lpstr>
      <vt:lpstr>较少的数据冗余 </vt:lpstr>
      <vt:lpstr>数据具有较高的独立性</vt:lpstr>
      <vt:lpstr>保证数据的安全、可靠</vt:lpstr>
      <vt:lpstr>最大限度地保证数据的正确性</vt:lpstr>
      <vt:lpstr>数据可并发使用并能保证数据的一致性</vt:lpstr>
      <vt:lpstr>   数据库系统的组成</vt:lpstr>
      <vt:lpstr>用户类型：</vt:lpstr>
      <vt:lpstr>四、数据库集群系统阶段 （80年代后期开始）</vt:lpstr>
      <vt:lpstr>PowerPoint 演示文稿</vt:lpstr>
      <vt:lpstr>数据库管理系统的主要功能</vt:lpstr>
      <vt:lpstr>数据库管理系统的主要功能</vt:lpstr>
      <vt:lpstr>数据库管理系统的主要功能</vt:lpstr>
      <vt:lpstr>数据库管理系统的主要功能</vt:lpstr>
      <vt:lpstr>数据库技术的发展</vt:lpstr>
      <vt:lpstr>数据库发展新方向</vt:lpstr>
      <vt:lpstr>数据库类型</vt:lpstr>
      <vt:lpstr>ACCESS2010简介</vt:lpstr>
      <vt:lpstr>   Access 2010的功能</vt:lpstr>
      <vt:lpstr>Mysql 简介</vt:lpstr>
      <vt:lpstr>Mysql简介</vt:lpstr>
      <vt:lpstr>Mysql简介</vt:lpstr>
      <vt:lpstr>SQL Server 关系数据库简介</vt:lpstr>
      <vt:lpstr>SQL Server 特点</vt:lpstr>
      <vt:lpstr>PowerPoint 演示文稿</vt:lpstr>
      <vt:lpstr>Oracle简介</vt:lpstr>
      <vt:lpstr>Oracle简介</vt:lpstr>
      <vt:lpstr>Oracle简介</vt:lpstr>
      <vt:lpstr>软件工程简介</vt:lpstr>
      <vt:lpstr>1、什么是软件？</vt:lpstr>
      <vt:lpstr>2、为什么要引入软件工程？</vt:lpstr>
      <vt:lpstr>3、软件危机介绍</vt:lpstr>
      <vt:lpstr>3.1 软件危机具体表现</vt:lpstr>
      <vt:lpstr>3.2 产生软件危机的原因</vt:lpstr>
      <vt:lpstr>3.2 产生软件危机的原因</vt:lpstr>
      <vt:lpstr>3.2 产生软件危机的原因</vt:lpstr>
      <vt:lpstr>3.3 解决软件危机的途径</vt:lpstr>
      <vt:lpstr>4、软件工程-软件工程介绍</vt:lpstr>
      <vt:lpstr>4.1 软件工程具有的本质特征</vt:lpstr>
      <vt:lpstr>4、软件生命周期1/2</vt:lpstr>
      <vt:lpstr>软件生命周期2/2</vt:lpstr>
      <vt:lpstr>4.2 软件的生命周期</vt:lpstr>
      <vt:lpstr>多媒体软件</vt:lpstr>
      <vt:lpstr>PowerPoint 演示文稿</vt:lpstr>
      <vt:lpstr>5、 多媒体软件分类与结构 </vt:lpstr>
      <vt:lpstr>5、多媒体软件分类与结构 </vt:lpstr>
      <vt:lpstr>5、多媒体操作系统的特殊要求 </vt:lpstr>
      <vt:lpstr>6、Windows操作系统的多媒体功能 </vt:lpstr>
      <vt:lpstr>6、 Windows操作系统的多媒体功能 </vt:lpstr>
      <vt:lpstr>6、 Windows操作系统的多媒体功能 </vt:lpstr>
      <vt:lpstr>6.1 基于Windows的多媒体信息处理 </vt:lpstr>
      <vt:lpstr>6.1 基于Windows的多媒体信息处理 </vt:lpstr>
      <vt:lpstr>6.1  基于Windows的多媒体信息处理 </vt:lpstr>
      <vt:lpstr>6.1  基于Windows的多媒体信息处理 </vt:lpstr>
      <vt:lpstr>6.1  基于Windows的多媒体信息处理 </vt:lpstr>
      <vt:lpstr>7、 多媒体应用软件写作工具 </vt:lpstr>
      <vt:lpstr>7、 多媒体应用软件写作工具 </vt:lpstr>
      <vt:lpstr>8、 超媒体 </vt:lpstr>
      <vt:lpstr>8、 超媒体 </vt:lpstr>
      <vt:lpstr>8、 超媒体 </vt:lpstr>
      <vt:lpstr>8、 超媒体 </vt:lpstr>
      <vt:lpstr>8、 超媒体 </vt:lpstr>
    </vt:vector>
  </TitlesOfParts>
  <Manager/>
  <Company>AFI</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wangwei</dc:creator>
  <cp:keywords/>
  <dc:description/>
  <cp:lastModifiedBy>Yan Ming</cp:lastModifiedBy>
  <cp:revision>265</cp:revision>
  <cp:lastPrinted>1899-12-30T00:00:00Z</cp:lastPrinted>
  <dcterms:created xsi:type="dcterms:W3CDTF">2012-04-27T06:30:00Z</dcterms:created>
  <dcterms:modified xsi:type="dcterms:W3CDTF">2020-03-03T03:38:06Z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2052-8.1.0.2998</vt:lpwstr>
  </property>
</Properties>
</file>